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7.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40.xml" ContentType="application/vnd.openxmlformats-officedocument.presentationml.notesSlide+xml"/>
  <Override PartName="/ppt/charts/chart4.xml" ContentType="application/vnd.openxmlformats-officedocument.drawingml.chart+xml"/>
  <Override PartName="/ppt/drawings/drawing1.xml" ContentType="application/vnd.openxmlformats-officedocument.drawingml.chartshapes+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charts/chart6.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charts/chart7.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charts/chart8.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119"/>
  </p:notesMasterIdLst>
  <p:handoutMasterIdLst>
    <p:handoutMasterId r:id="rId120"/>
  </p:handoutMasterIdLst>
  <p:sldIdLst>
    <p:sldId id="409" r:id="rId5"/>
    <p:sldId id="1634" r:id="rId6"/>
    <p:sldId id="1768" r:id="rId7"/>
    <p:sldId id="1633" r:id="rId8"/>
    <p:sldId id="1635" r:id="rId9"/>
    <p:sldId id="1586" r:id="rId10"/>
    <p:sldId id="623" r:id="rId11"/>
    <p:sldId id="422" r:id="rId12"/>
    <p:sldId id="1637" r:id="rId13"/>
    <p:sldId id="803" r:id="rId14"/>
    <p:sldId id="435" r:id="rId15"/>
    <p:sldId id="436" r:id="rId16"/>
    <p:sldId id="1677" r:id="rId17"/>
    <p:sldId id="624" r:id="rId18"/>
    <p:sldId id="757" r:id="rId19"/>
    <p:sldId id="430" r:id="rId20"/>
    <p:sldId id="577" r:id="rId21"/>
    <p:sldId id="434" r:id="rId22"/>
    <p:sldId id="432" r:id="rId23"/>
    <p:sldId id="438" r:id="rId24"/>
    <p:sldId id="1678" r:id="rId25"/>
    <p:sldId id="426" r:id="rId26"/>
    <p:sldId id="1769" r:id="rId27"/>
    <p:sldId id="1654" r:id="rId28"/>
    <p:sldId id="1667" r:id="rId29"/>
    <p:sldId id="1661" r:id="rId30"/>
    <p:sldId id="844" r:id="rId31"/>
    <p:sldId id="498" r:id="rId32"/>
    <p:sldId id="1664" r:id="rId33"/>
    <p:sldId id="1671" r:id="rId34"/>
    <p:sldId id="1741" r:id="rId35"/>
    <p:sldId id="795" r:id="rId36"/>
    <p:sldId id="1298" r:id="rId37"/>
    <p:sldId id="1740" r:id="rId38"/>
    <p:sldId id="1739" r:id="rId39"/>
    <p:sldId id="797" r:id="rId40"/>
    <p:sldId id="796" r:id="rId41"/>
    <p:sldId id="801" r:id="rId42"/>
    <p:sldId id="1640" r:id="rId43"/>
    <p:sldId id="1767" r:id="rId44"/>
    <p:sldId id="799" r:id="rId45"/>
    <p:sldId id="1585" r:id="rId46"/>
    <p:sldId id="1673" r:id="rId47"/>
    <p:sldId id="568" r:id="rId48"/>
    <p:sldId id="1657" r:id="rId49"/>
    <p:sldId id="1748" r:id="rId50"/>
    <p:sldId id="843" r:id="rId51"/>
    <p:sldId id="831" r:id="rId52"/>
    <p:sldId id="829" r:id="rId53"/>
    <p:sldId id="280" r:id="rId54"/>
    <p:sldId id="842" r:id="rId55"/>
    <p:sldId id="832" r:id="rId56"/>
    <p:sldId id="590" r:id="rId57"/>
    <p:sldId id="834" r:id="rId58"/>
    <p:sldId id="592" r:id="rId59"/>
    <p:sldId id="836" r:id="rId60"/>
    <p:sldId id="1764" r:id="rId61"/>
    <p:sldId id="294" r:id="rId62"/>
    <p:sldId id="848" r:id="rId63"/>
    <p:sldId id="847" r:id="rId64"/>
    <p:sldId id="837" r:id="rId65"/>
    <p:sldId id="1745" r:id="rId66"/>
    <p:sldId id="814" r:id="rId67"/>
    <p:sldId id="1621" r:id="rId68"/>
    <p:sldId id="549" r:id="rId69"/>
    <p:sldId id="551" r:id="rId70"/>
    <p:sldId id="552" r:id="rId71"/>
    <p:sldId id="3972" r:id="rId72"/>
    <p:sldId id="554" r:id="rId73"/>
    <p:sldId id="3973" r:id="rId74"/>
    <p:sldId id="557" r:id="rId75"/>
    <p:sldId id="558" r:id="rId76"/>
    <p:sldId id="1710" r:id="rId77"/>
    <p:sldId id="562" r:id="rId78"/>
    <p:sldId id="3980" r:id="rId79"/>
    <p:sldId id="1301" r:id="rId80"/>
    <p:sldId id="565" r:id="rId81"/>
    <p:sldId id="566" r:id="rId82"/>
    <p:sldId id="1682" r:id="rId83"/>
    <p:sldId id="3982" r:id="rId84"/>
    <p:sldId id="418" r:id="rId85"/>
    <p:sldId id="1625" r:id="rId86"/>
    <p:sldId id="420" r:id="rId87"/>
    <p:sldId id="3984" r:id="rId88"/>
    <p:sldId id="817" r:id="rId89"/>
    <p:sldId id="501" r:id="rId90"/>
    <p:sldId id="1683" r:id="rId91"/>
    <p:sldId id="1302" r:id="rId92"/>
    <p:sldId id="1626" r:id="rId93"/>
    <p:sldId id="821" r:id="rId94"/>
    <p:sldId id="3983" r:id="rId95"/>
    <p:sldId id="1763" r:id="rId96"/>
    <p:sldId id="1751" r:id="rId97"/>
    <p:sldId id="1752" r:id="rId98"/>
    <p:sldId id="1754" r:id="rId99"/>
    <p:sldId id="1755" r:id="rId100"/>
    <p:sldId id="1762" r:id="rId101"/>
    <p:sldId id="1756" r:id="rId102"/>
    <p:sldId id="1757" r:id="rId103"/>
    <p:sldId id="1761" r:id="rId104"/>
    <p:sldId id="1758" r:id="rId105"/>
    <p:sldId id="1658" r:id="rId106"/>
    <p:sldId id="1643" r:id="rId107"/>
    <p:sldId id="1645" r:id="rId108"/>
    <p:sldId id="1646" r:id="rId109"/>
    <p:sldId id="1655" r:id="rId110"/>
    <p:sldId id="1642" r:id="rId111"/>
    <p:sldId id="1641" r:id="rId112"/>
    <p:sldId id="1659" r:id="rId113"/>
    <p:sldId id="503" r:id="rId114"/>
    <p:sldId id="504" r:id="rId115"/>
    <p:sldId id="1746" r:id="rId116"/>
    <p:sldId id="1742" r:id="rId117"/>
    <p:sldId id="1743" r:id="rId118"/>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BI 101- Day 1" id="{40064D69-CE95-46B7-8DE8-1065BBA2B5F2}">
          <p14:sldIdLst>
            <p14:sldId id="409"/>
            <p14:sldId id="1634"/>
            <p14:sldId id="1768"/>
            <p14:sldId id="1633"/>
            <p14:sldId id="1635"/>
            <p14:sldId id="1586"/>
            <p14:sldId id="623"/>
            <p14:sldId id="422"/>
            <p14:sldId id="1637"/>
            <p14:sldId id="803"/>
            <p14:sldId id="435"/>
            <p14:sldId id="436"/>
            <p14:sldId id="1677"/>
            <p14:sldId id="624"/>
            <p14:sldId id="757"/>
            <p14:sldId id="430"/>
            <p14:sldId id="577"/>
            <p14:sldId id="434"/>
            <p14:sldId id="432"/>
            <p14:sldId id="438"/>
            <p14:sldId id="1678"/>
            <p14:sldId id="426"/>
            <p14:sldId id="1769"/>
            <p14:sldId id="1654"/>
            <p14:sldId id="1667"/>
            <p14:sldId id="1661"/>
            <p14:sldId id="844"/>
            <p14:sldId id="498"/>
            <p14:sldId id="1664"/>
            <p14:sldId id="1671"/>
            <p14:sldId id="1741"/>
            <p14:sldId id="795"/>
            <p14:sldId id="1298"/>
            <p14:sldId id="1740"/>
            <p14:sldId id="1739"/>
            <p14:sldId id="797"/>
            <p14:sldId id="796"/>
            <p14:sldId id="801"/>
            <p14:sldId id="1640"/>
            <p14:sldId id="1767"/>
            <p14:sldId id="799"/>
            <p14:sldId id="1585"/>
            <p14:sldId id="1673"/>
            <p14:sldId id="568"/>
            <p14:sldId id="1657"/>
            <p14:sldId id="1748"/>
            <p14:sldId id="843"/>
            <p14:sldId id="831"/>
            <p14:sldId id="829"/>
            <p14:sldId id="280"/>
            <p14:sldId id="842"/>
            <p14:sldId id="832"/>
            <p14:sldId id="590"/>
            <p14:sldId id="834"/>
            <p14:sldId id="592"/>
            <p14:sldId id="836"/>
            <p14:sldId id="1764"/>
            <p14:sldId id="294"/>
            <p14:sldId id="848"/>
            <p14:sldId id="847"/>
            <p14:sldId id="837"/>
            <p14:sldId id="1745"/>
            <p14:sldId id="814"/>
            <p14:sldId id="1621"/>
            <p14:sldId id="549"/>
            <p14:sldId id="551"/>
            <p14:sldId id="552"/>
            <p14:sldId id="3972"/>
            <p14:sldId id="554"/>
            <p14:sldId id="3973"/>
            <p14:sldId id="557"/>
            <p14:sldId id="558"/>
            <p14:sldId id="1710"/>
            <p14:sldId id="562"/>
            <p14:sldId id="3980"/>
            <p14:sldId id="1301"/>
            <p14:sldId id="565"/>
            <p14:sldId id="566"/>
            <p14:sldId id="1682"/>
            <p14:sldId id="3982"/>
            <p14:sldId id="418"/>
            <p14:sldId id="1625"/>
            <p14:sldId id="420"/>
            <p14:sldId id="3984"/>
            <p14:sldId id="817"/>
            <p14:sldId id="501"/>
            <p14:sldId id="1683"/>
            <p14:sldId id="1302"/>
            <p14:sldId id="1626"/>
            <p14:sldId id="821"/>
            <p14:sldId id="3983"/>
            <p14:sldId id="1763"/>
            <p14:sldId id="1751"/>
          </p14:sldIdLst>
        </p14:section>
        <p14:section name="DBI 101 Day 2" id="{D887E95C-B489-4129-93CE-3CAE30765D95}">
          <p14:sldIdLst>
            <p14:sldId id="1752"/>
            <p14:sldId id="1754"/>
            <p14:sldId id="1755"/>
            <p14:sldId id="1762"/>
            <p14:sldId id="1756"/>
            <p14:sldId id="1757"/>
            <p14:sldId id="1761"/>
            <p14:sldId id="1758"/>
            <p14:sldId id="1658"/>
            <p14:sldId id="1643"/>
            <p14:sldId id="1645"/>
            <p14:sldId id="1646"/>
            <p14:sldId id="1655"/>
            <p14:sldId id="1642"/>
            <p14:sldId id="1641"/>
            <p14:sldId id="1659"/>
            <p14:sldId id="503"/>
            <p14:sldId id="504"/>
            <p14:sldId id="1746"/>
            <p14:sldId id="1742"/>
            <p14:sldId id="1743"/>
          </p14:sldIdLst>
        </p14:section>
      </p14:sectionLst>
    </p:ext>
    <p:ext uri="{EFAFB233-063F-42B5-8137-9DF3F51BA10A}">
      <p15:sldGuideLst xmlns:p15="http://schemas.microsoft.com/office/powerpoint/2012/main">
        <p15:guide id="1" orient="horz" pos="648"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3388029-2B20-F5FB-4124-4ABF9417DF0E}" name="Peterson, Amy" initials="AP" userId="S::ampeterson@air.org::8c14dd6b-6031-4383-8241-8af97fa7035b" providerId="AD"/>
  <p188:author id="{A4759F2A-275A-1110-FED8-D76261918B6D}" name="Arden, Sarah" initials="AS" userId="S::sarden@air.org::c3865b93-f4ad-427d-92c9-4484f9824b26" providerId="AD"/>
  <p188:author id="{47406E3A-927C-62B1-CCD8-2C9CAC58B875}" name="Benz, Sarah" initials="BS" userId="S::sbenz@air.org::446f4ea9-699e-475d-9f31-60681c1c0d58" providerId="AD"/>
  <p188:author id="{71F52E3E-7225-615B-3475-DD7D7A185FC6}" name="Zumeta Edmonds, Rebecca" initials="ZR" userId="S::rzumetaedmonds@air.org::b2e63e99-418a-4446-86de-a1daf7a89e4a"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Jehle, Angela" initials="JA" lastIdx="6" clrIdx="0">
    <p:extLst>
      <p:ext uri="{19B8F6BF-5375-455C-9EA6-DF929625EA0E}">
        <p15:presenceInfo xmlns:p15="http://schemas.microsoft.com/office/powerpoint/2012/main" userId="S-1-5-21-1472932569-214068005-926709054-8506" providerId="AD"/>
      </p:ext>
    </p:extLst>
  </p:cmAuthor>
  <p:cmAuthor id="2" name="Linda K. Reed" initials="lkr" lastIdx="11" clrIdx="1">
    <p:extLst>
      <p:ext uri="{19B8F6BF-5375-455C-9EA6-DF929625EA0E}">
        <p15:presenceInfo xmlns:p15="http://schemas.microsoft.com/office/powerpoint/2012/main" userId="Linda K. Reed" providerId="None"/>
      </p:ext>
    </p:extLst>
  </p:cmAuthor>
  <p:cmAuthor id="3" name="Reed, Linda" initials="RL" lastIdx="9" clrIdx="2">
    <p:extLst>
      <p:ext uri="{19B8F6BF-5375-455C-9EA6-DF929625EA0E}">
        <p15:presenceInfo xmlns:p15="http://schemas.microsoft.com/office/powerpoint/2012/main" userId="Reed, Linda" providerId="None"/>
      </p:ext>
    </p:extLst>
  </p:cmAuthor>
  <p:cmAuthor id="4" name="Note" initials="Note" lastIdx="2" clrIdx="3"/>
  <p:cmAuthor id="5" name="Peterson, Amy" initials="PA" lastIdx="3" clrIdx="4">
    <p:extLst>
      <p:ext uri="{19B8F6BF-5375-455C-9EA6-DF929625EA0E}">
        <p15:presenceInfo xmlns:p15="http://schemas.microsoft.com/office/powerpoint/2012/main" userId="S::ampeterson@air.org::8c14dd6b-6031-4383-8241-8af97fa7035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clrMru>
    <a:srgbClr val="A8452A"/>
    <a:srgbClr val="FFFFFF"/>
    <a:srgbClr val="C25131"/>
    <a:srgbClr val="6D6E70"/>
    <a:srgbClr val="E6E6E6"/>
    <a:srgbClr val="10719C"/>
    <a:srgbClr val="000000"/>
    <a:srgbClr val="006298"/>
    <a:srgbClr val="319EFF"/>
    <a:srgbClr val="F2AC8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2" autoAdjust="0"/>
    <p:restoredTop sz="79832" autoAdjust="0"/>
  </p:normalViewPr>
  <p:slideViewPr>
    <p:cSldViewPr snapToGrid="0">
      <p:cViewPr varScale="1">
        <p:scale>
          <a:sx n="48" d="100"/>
          <a:sy n="48" d="100"/>
        </p:scale>
        <p:origin x="1268" y="24"/>
      </p:cViewPr>
      <p:guideLst>
        <p:guide orient="horz" pos="648"/>
        <p:guide pos="3840"/>
      </p:guideLst>
    </p:cSldViewPr>
  </p:slideViewPr>
  <p:outlineViewPr>
    <p:cViewPr>
      <p:scale>
        <a:sx n="33" d="100"/>
        <a:sy n="33" d="100"/>
      </p:scale>
      <p:origin x="0" y="-8864"/>
    </p:cViewPr>
  </p:outlin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viewProps" Target="viewProps.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theme" Target="theme/theme1.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notesMaster" Target="notesMasters/notesMaster1.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handoutMaster" Target="handoutMasters/handoutMaster1.xml"/><Relationship Id="rId125" Type="http://schemas.openxmlformats.org/officeDocument/2006/relationships/tableStyles" Target="tableStyle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microsoft.com/office/2018/10/relationships/authors" Target="author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commentAuthors" Target="commentAuthors.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Macintosh%20HD:Users:ChrisRiley-Tillman:Library:Containers:com.apple.mail:Data:Library:Mail%20Downloads:8C21FB95-58E9-49DA-91BF-E55B0348E75B:Behavior%20and%20Academics_APBS%20Case%20Study%20.xlsx" TargetMode="Externa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baseline="0"/>
              <a:t>Academic Measure </a:t>
            </a:r>
            <a:endParaRPr lang="en-US"/>
          </a:p>
        </c:rich>
      </c:tx>
      <c:layout>
        <c:manualLayout>
          <c:xMode val="edge"/>
          <c:yMode val="edge"/>
          <c:x val="0.38203920105841693"/>
          <c:y val="2.1140050336623795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Column2</c:v>
                </c:pt>
              </c:strCache>
            </c:strRef>
          </c:tx>
          <c:spPr>
            <a:ln w="28575" cap="rnd">
              <a:solidFill>
                <a:schemeClr val="accent1"/>
              </a:solidFill>
              <a:round/>
            </a:ln>
            <a:effectLst/>
          </c:spPr>
          <c:marker>
            <c:symbol val="none"/>
          </c:marker>
          <c:cat>
            <c:strRef>
              <c:f>Sheet1!$A$2:$A$10</c:f>
              <c:strCache>
                <c:ptCount val="9"/>
                <c:pt idx="0">
                  <c:v>Sept</c:v>
                </c:pt>
                <c:pt idx="1">
                  <c:v>Oct</c:v>
                </c:pt>
                <c:pt idx="2">
                  <c:v>Nov</c:v>
                </c:pt>
                <c:pt idx="3">
                  <c:v>Dec</c:v>
                </c:pt>
                <c:pt idx="4">
                  <c:v>Jan</c:v>
                </c:pt>
                <c:pt idx="5">
                  <c:v>Feb</c:v>
                </c:pt>
                <c:pt idx="6">
                  <c:v>Mar</c:v>
                </c:pt>
                <c:pt idx="7">
                  <c:v>Apr</c:v>
                </c:pt>
                <c:pt idx="8">
                  <c:v>May</c:v>
                </c:pt>
              </c:strCache>
            </c:strRef>
          </c:cat>
          <c:val>
            <c:numRef>
              <c:f>Sheet1!$B$2:$B$10</c:f>
              <c:numCache>
                <c:formatCode>General</c:formatCode>
                <c:ptCount val="9"/>
                <c:pt idx="0">
                  <c:v>23</c:v>
                </c:pt>
                <c:pt idx="8">
                  <c:v>80</c:v>
                </c:pt>
              </c:numCache>
            </c:numRef>
          </c:val>
          <c:smooth val="0"/>
          <c:extLst>
            <c:ext xmlns:c16="http://schemas.microsoft.com/office/drawing/2014/chart" uri="{C3380CC4-5D6E-409C-BE32-E72D297353CC}">
              <c16:uniqueId val="{00000000-CC84-45A2-919A-3525D51B5828}"/>
            </c:ext>
          </c:extLst>
        </c:ser>
        <c:ser>
          <c:idx val="1"/>
          <c:order val="1"/>
          <c:tx>
            <c:strRef>
              <c:f>Sheet1!$C$1</c:f>
              <c:strCache>
                <c:ptCount val="1"/>
                <c:pt idx="0">
                  <c:v>Column1</c:v>
                </c:pt>
              </c:strCache>
            </c:strRef>
          </c:tx>
          <c:spPr>
            <a:ln w="28575" cap="rnd">
              <a:solidFill>
                <a:schemeClr val="tx2">
                  <a:lumMod val="60000"/>
                  <a:lumOff val="40000"/>
                </a:schemeClr>
              </a:solidFill>
              <a:round/>
            </a:ln>
            <a:effectLst/>
          </c:spPr>
          <c:marker>
            <c:symbol val="none"/>
          </c:marker>
          <c:trendline>
            <c:spPr>
              <a:ln w="19050" cap="rnd">
                <a:solidFill>
                  <a:schemeClr val="accent2"/>
                </a:solidFill>
                <a:prstDash val="sysDot"/>
              </a:ln>
              <a:effectLst/>
            </c:spPr>
            <c:trendlineType val="linear"/>
            <c:dispRSqr val="0"/>
            <c:dispEq val="0"/>
          </c:trendline>
          <c:cat>
            <c:strRef>
              <c:f>Sheet1!$A$2:$A$10</c:f>
              <c:strCache>
                <c:ptCount val="9"/>
                <c:pt idx="0">
                  <c:v>Sept</c:v>
                </c:pt>
                <c:pt idx="1">
                  <c:v>Oct</c:v>
                </c:pt>
                <c:pt idx="2">
                  <c:v>Nov</c:v>
                </c:pt>
                <c:pt idx="3">
                  <c:v>Dec</c:v>
                </c:pt>
                <c:pt idx="4">
                  <c:v>Jan</c:v>
                </c:pt>
                <c:pt idx="5">
                  <c:v>Feb</c:v>
                </c:pt>
                <c:pt idx="6">
                  <c:v>Mar</c:v>
                </c:pt>
                <c:pt idx="7">
                  <c:v>Apr</c:v>
                </c:pt>
                <c:pt idx="8">
                  <c:v>May</c:v>
                </c:pt>
              </c:strCache>
            </c:strRef>
          </c:cat>
          <c:val>
            <c:numRef>
              <c:f>Sheet1!$C$2:$C$10</c:f>
              <c:numCache>
                <c:formatCode>General</c:formatCode>
                <c:ptCount val="9"/>
              </c:numCache>
            </c:numRef>
          </c:val>
          <c:smooth val="0"/>
          <c:extLst>
            <c:ext xmlns:c16="http://schemas.microsoft.com/office/drawing/2014/chart" uri="{C3380CC4-5D6E-409C-BE32-E72D297353CC}">
              <c16:uniqueId val="{00000002-CC84-45A2-919A-3525D51B5828}"/>
            </c:ext>
          </c:extLst>
        </c:ser>
        <c:dLbls>
          <c:showLegendKey val="0"/>
          <c:showVal val="0"/>
          <c:showCatName val="0"/>
          <c:showSerName val="0"/>
          <c:showPercent val="0"/>
          <c:showBubbleSize val="0"/>
        </c:dLbls>
        <c:smooth val="0"/>
        <c:axId val="-2109176408"/>
        <c:axId val="-2109339304"/>
      </c:lineChart>
      <c:catAx>
        <c:axId val="-21091764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09339304"/>
        <c:crosses val="autoZero"/>
        <c:auto val="1"/>
        <c:lblAlgn val="ctr"/>
        <c:lblOffset val="100"/>
        <c:noMultiLvlLbl val="0"/>
      </c:catAx>
      <c:valAx>
        <c:axId val="-2109339304"/>
        <c:scaling>
          <c:orientation val="minMax"/>
          <c:max val="1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0917640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baseline="0"/>
              <a:t>Academic Measure </a:t>
            </a:r>
            <a:endParaRPr lang="en-US"/>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Column2</c:v>
                </c:pt>
              </c:strCache>
            </c:strRef>
          </c:tx>
          <c:spPr>
            <a:ln w="28575" cap="rnd">
              <a:solidFill>
                <a:schemeClr val="accent1"/>
              </a:solidFill>
              <a:round/>
            </a:ln>
            <a:effectLst/>
          </c:spPr>
          <c:marker>
            <c:symbol val="none"/>
          </c:marker>
          <c:cat>
            <c:strRef>
              <c:f>Sheet1!$A$2:$A$10</c:f>
              <c:strCache>
                <c:ptCount val="9"/>
                <c:pt idx="0">
                  <c:v>Sept</c:v>
                </c:pt>
                <c:pt idx="1">
                  <c:v>Oct</c:v>
                </c:pt>
                <c:pt idx="2">
                  <c:v>Nov</c:v>
                </c:pt>
                <c:pt idx="3">
                  <c:v>Dec</c:v>
                </c:pt>
                <c:pt idx="4">
                  <c:v>Jan</c:v>
                </c:pt>
                <c:pt idx="5">
                  <c:v>Feb</c:v>
                </c:pt>
                <c:pt idx="6">
                  <c:v>Mar</c:v>
                </c:pt>
                <c:pt idx="7">
                  <c:v>Apr</c:v>
                </c:pt>
                <c:pt idx="8">
                  <c:v>May</c:v>
                </c:pt>
              </c:strCache>
            </c:strRef>
          </c:cat>
          <c:val>
            <c:numRef>
              <c:f>Sheet1!$B$2:$B$10</c:f>
              <c:numCache>
                <c:formatCode>General</c:formatCode>
                <c:ptCount val="9"/>
                <c:pt idx="0">
                  <c:v>23</c:v>
                </c:pt>
                <c:pt idx="8">
                  <c:v>80</c:v>
                </c:pt>
              </c:numCache>
            </c:numRef>
          </c:val>
          <c:smooth val="0"/>
          <c:extLst>
            <c:ext xmlns:c16="http://schemas.microsoft.com/office/drawing/2014/chart" uri="{C3380CC4-5D6E-409C-BE32-E72D297353CC}">
              <c16:uniqueId val="{00000000-CC84-45A2-919A-3525D51B5828}"/>
            </c:ext>
          </c:extLst>
        </c:ser>
        <c:ser>
          <c:idx val="1"/>
          <c:order val="1"/>
          <c:tx>
            <c:strRef>
              <c:f>Sheet1!$C$1</c:f>
              <c:strCache>
                <c:ptCount val="1"/>
                <c:pt idx="0">
                  <c:v>Column1</c:v>
                </c:pt>
              </c:strCache>
            </c:strRef>
          </c:tx>
          <c:spPr>
            <a:ln w="28575" cap="rnd">
              <a:solidFill>
                <a:schemeClr val="tx2">
                  <a:lumMod val="60000"/>
                  <a:lumOff val="40000"/>
                </a:schemeClr>
              </a:solidFill>
              <a:round/>
            </a:ln>
            <a:effectLst/>
          </c:spPr>
          <c:marker>
            <c:symbol val="none"/>
          </c:marker>
          <c:trendline>
            <c:spPr>
              <a:ln w="19050" cap="rnd">
                <a:solidFill>
                  <a:schemeClr val="accent2"/>
                </a:solidFill>
                <a:prstDash val="sysDot"/>
              </a:ln>
              <a:effectLst/>
            </c:spPr>
            <c:trendlineType val="linear"/>
            <c:dispRSqr val="0"/>
            <c:dispEq val="0"/>
          </c:trendline>
          <c:cat>
            <c:strRef>
              <c:f>Sheet1!$A$2:$A$10</c:f>
              <c:strCache>
                <c:ptCount val="9"/>
                <c:pt idx="0">
                  <c:v>Sept</c:v>
                </c:pt>
                <c:pt idx="1">
                  <c:v>Oct</c:v>
                </c:pt>
                <c:pt idx="2">
                  <c:v>Nov</c:v>
                </c:pt>
                <c:pt idx="3">
                  <c:v>Dec</c:v>
                </c:pt>
                <c:pt idx="4">
                  <c:v>Jan</c:v>
                </c:pt>
                <c:pt idx="5">
                  <c:v>Feb</c:v>
                </c:pt>
                <c:pt idx="6">
                  <c:v>Mar</c:v>
                </c:pt>
                <c:pt idx="7">
                  <c:v>Apr</c:v>
                </c:pt>
                <c:pt idx="8">
                  <c:v>May</c:v>
                </c:pt>
              </c:strCache>
            </c:strRef>
          </c:cat>
          <c:val>
            <c:numRef>
              <c:f>Sheet1!$C$2:$C$10</c:f>
              <c:numCache>
                <c:formatCode>General</c:formatCode>
                <c:ptCount val="9"/>
              </c:numCache>
            </c:numRef>
          </c:val>
          <c:smooth val="0"/>
          <c:extLst>
            <c:ext xmlns:c16="http://schemas.microsoft.com/office/drawing/2014/chart" uri="{C3380CC4-5D6E-409C-BE32-E72D297353CC}">
              <c16:uniqueId val="{00000002-CC84-45A2-919A-3525D51B5828}"/>
            </c:ext>
          </c:extLst>
        </c:ser>
        <c:dLbls>
          <c:showLegendKey val="0"/>
          <c:showVal val="0"/>
          <c:showCatName val="0"/>
          <c:showSerName val="0"/>
          <c:showPercent val="0"/>
          <c:showBubbleSize val="0"/>
        </c:dLbls>
        <c:smooth val="0"/>
        <c:axId val="-2109176408"/>
        <c:axId val="-2109339304"/>
      </c:lineChart>
      <c:catAx>
        <c:axId val="-21091764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09339304"/>
        <c:crosses val="autoZero"/>
        <c:auto val="1"/>
        <c:lblAlgn val="ctr"/>
        <c:lblOffset val="100"/>
        <c:noMultiLvlLbl val="0"/>
      </c:catAx>
      <c:valAx>
        <c:axId val="-2109339304"/>
        <c:scaling>
          <c:orientation val="minMax"/>
          <c:max val="1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0917640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Column2</c:v>
                </c:pt>
              </c:strCache>
            </c:strRef>
          </c:tx>
          <c:spPr>
            <a:ln w="28575" cap="rnd">
              <a:solidFill>
                <a:schemeClr val="accent1"/>
              </a:solidFill>
              <a:round/>
            </a:ln>
            <a:effectLst/>
          </c:spPr>
          <c:marker>
            <c:symbol val="none"/>
          </c:marker>
          <c:cat>
            <c:strRef>
              <c:f>Sheet1!$A$2:$A$10</c:f>
              <c:strCache>
                <c:ptCount val="9"/>
                <c:pt idx="0">
                  <c:v>Sept</c:v>
                </c:pt>
                <c:pt idx="1">
                  <c:v>Oct</c:v>
                </c:pt>
                <c:pt idx="2">
                  <c:v>Nov</c:v>
                </c:pt>
                <c:pt idx="3">
                  <c:v>Dec</c:v>
                </c:pt>
                <c:pt idx="4">
                  <c:v>Jan</c:v>
                </c:pt>
                <c:pt idx="5">
                  <c:v>Feb</c:v>
                </c:pt>
                <c:pt idx="6">
                  <c:v>Mar</c:v>
                </c:pt>
                <c:pt idx="7">
                  <c:v>Apr</c:v>
                </c:pt>
                <c:pt idx="8">
                  <c:v>May</c:v>
                </c:pt>
              </c:strCache>
            </c:strRef>
          </c:cat>
          <c:val>
            <c:numRef>
              <c:f>Sheet1!$B$2:$B$10</c:f>
              <c:numCache>
                <c:formatCode>General</c:formatCode>
                <c:ptCount val="9"/>
                <c:pt idx="0">
                  <c:v>23</c:v>
                </c:pt>
                <c:pt idx="8">
                  <c:v>80</c:v>
                </c:pt>
              </c:numCache>
            </c:numRef>
          </c:val>
          <c:smooth val="0"/>
          <c:extLst>
            <c:ext xmlns:c16="http://schemas.microsoft.com/office/drawing/2014/chart" uri="{C3380CC4-5D6E-409C-BE32-E72D297353CC}">
              <c16:uniqueId val="{00000000-CC84-45A2-919A-3525D51B5828}"/>
            </c:ext>
          </c:extLst>
        </c:ser>
        <c:ser>
          <c:idx val="1"/>
          <c:order val="1"/>
          <c:tx>
            <c:strRef>
              <c:f>Sheet1!$C$1</c:f>
              <c:strCache>
                <c:ptCount val="1"/>
                <c:pt idx="0">
                  <c:v>Column1</c:v>
                </c:pt>
              </c:strCache>
            </c:strRef>
          </c:tx>
          <c:spPr>
            <a:ln w="28575" cap="rnd">
              <a:solidFill>
                <a:schemeClr val="tx2">
                  <a:lumMod val="60000"/>
                  <a:lumOff val="40000"/>
                </a:schemeClr>
              </a:solidFill>
              <a:round/>
            </a:ln>
            <a:effectLst/>
          </c:spPr>
          <c:marker>
            <c:symbol val="none"/>
          </c:marker>
          <c:trendline>
            <c:spPr>
              <a:ln w="19050" cap="rnd">
                <a:solidFill>
                  <a:schemeClr val="accent2"/>
                </a:solidFill>
                <a:prstDash val="sysDot"/>
              </a:ln>
              <a:effectLst/>
            </c:spPr>
            <c:trendlineType val="linear"/>
            <c:dispRSqr val="0"/>
            <c:dispEq val="0"/>
          </c:trendline>
          <c:cat>
            <c:strRef>
              <c:f>Sheet1!$A$2:$A$10</c:f>
              <c:strCache>
                <c:ptCount val="9"/>
                <c:pt idx="0">
                  <c:v>Sept</c:v>
                </c:pt>
                <c:pt idx="1">
                  <c:v>Oct</c:v>
                </c:pt>
                <c:pt idx="2">
                  <c:v>Nov</c:v>
                </c:pt>
                <c:pt idx="3">
                  <c:v>Dec</c:v>
                </c:pt>
                <c:pt idx="4">
                  <c:v>Jan</c:v>
                </c:pt>
                <c:pt idx="5">
                  <c:v>Feb</c:v>
                </c:pt>
                <c:pt idx="6">
                  <c:v>Mar</c:v>
                </c:pt>
                <c:pt idx="7">
                  <c:v>Apr</c:v>
                </c:pt>
                <c:pt idx="8">
                  <c:v>May</c:v>
                </c:pt>
              </c:strCache>
            </c:strRef>
          </c:cat>
          <c:val>
            <c:numRef>
              <c:f>Sheet1!$C$2:$C$10</c:f>
              <c:numCache>
                <c:formatCode>General</c:formatCode>
                <c:ptCount val="9"/>
              </c:numCache>
            </c:numRef>
          </c:val>
          <c:smooth val="0"/>
          <c:extLst>
            <c:ext xmlns:c16="http://schemas.microsoft.com/office/drawing/2014/chart" uri="{C3380CC4-5D6E-409C-BE32-E72D297353CC}">
              <c16:uniqueId val="{00000002-CC84-45A2-919A-3525D51B5828}"/>
            </c:ext>
          </c:extLst>
        </c:ser>
        <c:dLbls>
          <c:showLegendKey val="0"/>
          <c:showVal val="0"/>
          <c:showCatName val="0"/>
          <c:showSerName val="0"/>
          <c:showPercent val="0"/>
          <c:showBubbleSize val="0"/>
        </c:dLbls>
        <c:smooth val="0"/>
        <c:axId val="-2111073560"/>
        <c:axId val="-2111070168"/>
      </c:lineChart>
      <c:catAx>
        <c:axId val="-21110735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11070168"/>
        <c:crosses val="autoZero"/>
        <c:auto val="1"/>
        <c:lblAlgn val="ctr"/>
        <c:lblOffset val="100"/>
        <c:noMultiLvlLbl val="0"/>
      </c:catAx>
      <c:valAx>
        <c:axId val="-2111070168"/>
        <c:scaling>
          <c:orientation val="minMax"/>
          <c:max val="1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1107356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lineChart>
        <c:grouping val="standard"/>
        <c:varyColors val="0"/>
        <c:ser>
          <c:idx val="0"/>
          <c:order val="0"/>
          <c:tx>
            <c:strRef>
              <c:f>[1]Sheet2!$B$1</c:f>
              <c:strCache>
                <c:ptCount val="1"/>
                <c:pt idx="0">
                  <c:v>DBR - AE</c:v>
                </c:pt>
              </c:strCache>
            </c:strRef>
          </c:tx>
          <c:marker>
            <c:symbol val="none"/>
          </c:marker>
          <c:cat>
            <c:numRef>
              <c:f>[1]Sheet2!$A$2:$A$93</c:f>
              <c:numCache>
                <c:formatCode>d\-mmm</c:formatCode>
                <c:ptCount val="92"/>
                <c:pt idx="0">
                  <c:v>42305</c:v>
                </c:pt>
                <c:pt idx="1">
                  <c:v>42306</c:v>
                </c:pt>
                <c:pt idx="2">
                  <c:v>42307</c:v>
                </c:pt>
                <c:pt idx="3">
                  <c:v>42308</c:v>
                </c:pt>
                <c:pt idx="4">
                  <c:v>42309</c:v>
                </c:pt>
                <c:pt idx="5">
                  <c:v>42312</c:v>
                </c:pt>
                <c:pt idx="6">
                  <c:v>42313</c:v>
                </c:pt>
                <c:pt idx="7">
                  <c:v>42314</c:v>
                </c:pt>
                <c:pt idx="8">
                  <c:v>42315</c:v>
                </c:pt>
                <c:pt idx="9">
                  <c:v>42316</c:v>
                </c:pt>
                <c:pt idx="10">
                  <c:v>42319</c:v>
                </c:pt>
                <c:pt idx="11">
                  <c:v>42320</c:v>
                </c:pt>
                <c:pt idx="12">
                  <c:v>42321</c:v>
                </c:pt>
                <c:pt idx="13">
                  <c:v>42322</c:v>
                </c:pt>
                <c:pt idx="14">
                  <c:v>42323</c:v>
                </c:pt>
                <c:pt idx="15">
                  <c:v>42326</c:v>
                </c:pt>
                <c:pt idx="16">
                  <c:v>42327</c:v>
                </c:pt>
                <c:pt idx="17">
                  <c:v>42328</c:v>
                </c:pt>
                <c:pt idx="18">
                  <c:v>42329</c:v>
                </c:pt>
                <c:pt idx="19">
                  <c:v>42330</c:v>
                </c:pt>
                <c:pt idx="20">
                  <c:v>42333</c:v>
                </c:pt>
                <c:pt idx="21">
                  <c:v>42334</c:v>
                </c:pt>
                <c:pt idx="22">
                  <c:v>42335</c:v>
                </c:pt>
                <c:pt idx="23">
                  <c:v>42336</c:v>
                </c:pt>
                <c:pt idx="24">
                  <c:v>42337</c:v>
                </c:pt>
                <c:pt idx="25">
                  <c:v>42340</c:v>
                </c:pt>
                <c:pt idx="26">
                  <c:v>42341</c:v>
                </c:pt>
                <c:pt idx="27">
                  <c:v>42342</c:v>
                </c:pt>
                <c:pt idx="28">
                  <c:v>42343</c:v>
                </c:pt>
                <c:pt idx="29">
                  <c:v>42344</c:v>
                </c:pt>
                <c:pt idx="30">
                  <c:v>42347</c:v>
                </c:pt>
                <c:pt idx="31">
                  <c:v>42348</c:v>
                </c:pt>
                <c:pt idx="32">
                  <c:v>42349</c:v>
                </c:pt>
                <c:pt idx="33">
                  <c:v>42350</c:v>
                </c:pt>
                <c:pt idx="34">
                  <c:v>42351</c:v>
                </c:pt>
                <c:pt idx="35">
                  <c:v>42354</c:v>
                </c:pt>
                <c:pt idx="36">
                  <c:v>42355</c:v>
                </c:pt>
                <c:pt idx="37">
                  <c:v>42356</c:v>
                </c:pt>
                <c:pt idx="38">
                  <c:v>42357</c:v>
                </c:pt>
                <c:pt idx="39">
                  <c:v>42358</c:v>
                </c:pt>
                <c:pt idx="40">
                  <c:v>42372</c:v>
                </c:pt>
                <c:pt idx="41">
                  <c:v>42373</c:v>
                </c:pt>
                <c:pt idx="42">
                  <c:v>42374</c:v>
                </c:pt>
                <c:pt idx="43">
                  <c:v>42375</c:v>
                </c:pt>
                <c:pt idx="44">
                  <c:v>42376</c:v>
                </c:pt>
                <c:pt idx="45">
                  <c:v>42382</c:v>
                </c:pt>
                <c:pt idx="46">
                  <c:v>42383</c:v>
                </c:pt>
                <c:pt idx="47">
                  <c:v>42384</c:v>
                </c:pt>
                <c:pt idx="48">
                  <c:v>42385</c:v>
                </c:pt>
                <c:pt idx="49">
                  <c:v>42386</c:v>
                </c:pt>
                <c:pt idx="50">
                  <c:v>42389</c:v>
                </c:pt>
                <c:pt idx="51">
                  <c:v>42390</c:v>
                </c:pt>
                <c:pt idx="52">
                  <c:v>42391</c:v>
                </c:pt>
                <c:pt idx="53">
                  <c:v>42392</c:v>
                </c:pt>
                <c:pt idx="54">
                  <c:v>42393</c:v>
                </c:pt>
                <c:pt idx="55">
                  <c:v>42396</c:v>
                </c:pt>
                <c:pt idx="56">
                  <c:v>42397</c:v>
                </c:pt>
                <c:pt idx="57">
                  <c:v>42398</c:v>
                </c:pt>
                <c:pt idx="58">
                  <c:v>42399</c:v>
                </c:pt>
                <c:pt idx="59">
                  <c:v>42400</c:v>
                </c:pt>
                <c:pt idx="60">
                  <c:v>42404</c:v>
                </c:pt>
                <c:pt idx="61">
                  <c:v>42405</c:v>
                </c:pt>
                <c:pt idx="62">
                  <c:v>42406</c:v>
                </c:pt>
                <c:pt idx="63">
                  <c:v>42407</c:v>
                </c:pt>
                <c:pt idx="64">
                  <c:v>42408</c:v>
                </c:pt>
                <c:pt idx="65">
                  <c:v>42410</c:v>
                </c:pt>
                <c:pt idx="66">
                  <c:v>42411</c:v>
                </c:pt>
                <c:pt idx="67">
                  <c:v>42412</c:v>
                </c:pt>
                <c:pt idx="68">
                  <c:v>42413</c:v>
                </c:pt>
                <c:pt idx="69">
                  <c:v>42414</c:v>
                </c:pt>
                <c:pt idx="70">
                  <c:v>42417</c:v>
                </c:pt>
                <c:pt idx="71">
                  <c:v>42418</c:v>
                </c:pt>
                <c:pt idx="72">
                  <c:v>42419</c:v>
                </c:pt>
                <c:pt idx="73">
                  <c:v>42420</c:v>
                </c:pt>
                <c:pt idx="74">
                  <c:v>42421</c:v>
                </c:pt>
                <c:pt idx="75">
                  <c:v>42424</c:v>
                </c:pt>
                <c:pt idx="76">
                  <c:v>42425</c:v>
                </c:pt>
                <c:pt idx="77">
                  <c:v>42426</c:v>
                </c:pt>
                <c:pt idx="78">
                  <c:v>42427</c:v>
                </c:pt>
                <c:pt idx="79">
                  <c:v>42428</c:v>
                </c:pt>
                <c:pt idx="80">
                  <c:v>42429</c:v>
                </c:pt>
                <c:pt idx="81">
                  <c:v>42430</c:v>
                </c:pt>
                <c:pt idx="82">
                  <c:v>42431</c:v>
                </c:pt>
                <c:pt idx="83">
                  <c:v>42432</c:v>
                </c:pt>
                <c:pt idx="84">
                  <c:v>42433</c:v>
                </c:pt>
                <c:pt idx="85">
                  <c:v>42434</c:v>
                </c:pt>
                <c:pt idx="86">
                  <c:v>42435</c:v>
                </c:pt>
                <c:pt idx="87">
                  <c:v>42436</c:v>
                </c:pt>
                <c:pt idx="88">
                  <c:v>42439</c:v>
                </c:pt>
                <c:pt idx="89">
                  <c:v>42440</c:v>
                </c:pt>
                <c:pt idx="90">
                  <c:v>42441</c:v>
                </c:pt>
                <c:pt idx="91">
                  <c:v>42442</c:v>
                </c:pt>
              </c:numCache>
            </c:numRef>
          </c:cat>
          <c:val>
            <c:numRef>
              <c:f>[1]Sheet2!$B$2:$B$93</c:f>
              <c:numCache>
                <c:formatCode>General</c:formatCode>
                <c:ptCount val="92"/>
                <c:pt idx="0">
                  <c:v>3</c:v>
                </c:pt>
                <c:pt idx="1">
                  <c:v>4</c:v>
                </c:pt>
                <c:pt idx="2">
                  <c:v>5</c:v>
                </c:pt>
                <c:pt idx="3">
                  <c:v>3</c:v>
                </c:pt>
                <c:pt idx="4">
                  <c:v>3</c:v>
                </c:pt>
                <c:pt idx="5">
                  <c:v>4</c:v>
                </c:pt>
                <c:pt idx="6">
                  <c:v>3</c:v>
                </c:pt>
                <c:pt idx="7">
                  <c:v>4</c:v>
                </c:pt>
                <c:pt idx="8">
                  <c:v>5</c:v>
                </c:pt>
                <c:pt idx="9">
                  <c:v>4</c:v>
                </c:pt>
                <c:pt idx="10">
                  <c:v>3</c:v>
                </c:pt>
                <c:pt idx="11">
                  <c:v>4</c:v>
                </c:pt>
                <c:pt idx="12">
                  <c:v>5</c:v>
                </c:pt>
                <c:pt idx="13">
                  <c:v>5</c:v>
                </c:pt>
                <c:pt idx="14">
                  <c:v>3</c:v>
                </c:pt>
                <c:pt idx="15">
                  <c:v>3</c:v>
                </c:pt>
                <c:pt idx="16">
                  <c:v>4</c:v>
                </c:pt>
                <c:pt idx="17">
                  <c:v>4</c:v>
                </c:pt>
                <c:pt idx="18">
                  <c:v>3</c:v>
                </c:pt>
                <c:pt idx="19">
                  <c:v>6</c:v>
                </c:pt>
                <c:pt idx="20">
                  <c:v>7</c:v>
                </c:pt>
                <c:pt idx="21">
                  <c:v>3</c:v>
                </c:pt>
                <c:pt idx="22">
                  <c:v>4</c:v>
                </c:pt>
                <c:pt idx="23">
                  <c:v>5</c:v>
                </c:pt>
                <c:pt idx="24">
                  <c:v>4</c:v>
                </c:pt>
                <c:pt idx="25">
                  <c:v>6</c:v>
                </c:pt>
                <c:pt idx="26">
                  <c:v>3</c:v>
                </c:pt>
                <c:pt idx="27">
                  <c:v>4</c:v>
                </c:pt>
                <c:pt idx="28">
                  <c:v>3</c:v>
                </c:pt>
                <c:pt idx="29">
                  <c:v>4</c:v>
                </c:pt>
                <c:pt idx="30">
                  <c:v>5</c:v>
                </c:pt>
                <c:pt idx="31">
                  <c:v>5</c:v>
                </c:pt>
                <c:pt idx="32">
                  <c:v>8</c:v>
                </c:pt>
                <c:pt idx="33">
                  <c:v>7</c:v>
                </c:pt>
                <c:pt idx="34">
                  <c:v>6</c:v>
                </c:pt>
                <c:pt idx="35">
                  <c:v>8</c:v>
                </c:pt>
                <c:pt idx="36">
                  <c:v>6</c:v>
                </c:pt>
                <c:pt idx="37">
                  <c:v>7</c:v>
                </c:pt>
                <c:pt idx="38">
                  <c:v>6</c:v>
                </c:pt>
                <c:pt idx="39">
                  <c:v>5</c:v>
                </c:pt>
                <c:pt idx="40">
                  <c:v>7</c:v>
                </c:pt>
                <c:pt idx="41">
                  <c:v>7</c:v>
                </c:pt>
                <c:pt idx="42">
                  <c:v>6</c:v>
                </c:pt>
                <c:pt idx="43">
                  <c:v>5</c:v>
                </c:pt>
                <c:pt idx="44">
                  <c:v>5</c:v>
                </c:pt>
                <c:pt idx="45">
                  <c:v>5</c:v>
                </c:pt>
                <c:pt idx="46">
                  <c:v>5</c:v>
                </c:pt>
                <c:pt idx="47">
                  <c:v>6</c:v>
                </c:pt>
                <c:pt idx="48">
                  <c:v>7</c:v>
                </c:pt>
                <c:pt idx="49">
                  <c:v>7</c:v>
                </c:pt>
                <c:pt idx="50">
                  <c:v>8</c:v>
                </c:pt>
                <c:pt idx="51">
                  <c:v>7</c:v>
                </c:pt>
                <c:pt idx="52">
                  <c:v>8</c:v>
                </c:pt>
                <c:pt idx="53">
                  <c:v>8</c:v>
                </c:pt>
                <c:pt idx="54">
                  <c:v>9</c:v>
                </c:pt>
                <c:pt idx="55">
                  <c:v>10</c:v>
                </c:pt>
                <c:pt idx="56">
                  <c:v>9</c:v>
                </c:pt>
                <c:pt idx="57">
                  <c:v>8</c:v>
                </c:pt>
                <c:pt idx="58">
                  <c:v>8</c:v>
                </c:pt>
                <c:pt idx="59">
                  <c:v>9</c:v>
                </c:pt>
                <c:pt idx="60">
                  <c:v>7</c:v>
                </c:pt>
                <c:pt idx="61">
                  <c:v>8</c:v>
                </c:pt>
                <c:pt idx="62">
                  <c:v>7</c:v>
                </c:pt>
                <c:pt idx="63">
                  <c:v>8</c:v>
                </c:pt>
                <c:pt idx="64">
                  <c:v>9</c:v>
                </c:pt>
                <c:pt idx="65">
                  <c:v>9</c:v>
                </c:pt>
                <c:pt idx="66">
                  <c:v>8</c:v>
                </c:pt>
                <c:pt idx="67">
                  <c:v>9</c:v>
                </c:pt>
                <c:pt idx="68">
                  <c:v>9</c:v>
                </c:pt>
                <c:pt idx="69">
                  <c:v>7</c:v>
                </c:pt>
                <c:pt idx="70">
                  <c:v>9</c:v>
                </c:pt>
                <c:pt idx="71">
                  <c:v>10</c:v>
                </c:pt>
                <c:pt idx="72">
                  <c:v>10</c:v>
                </c:pt>
                <c:pt idx="73">
                  <c:v>9</c:v>
                </c:pt>
                <c:pt idx="74">
                  <c:v>9</c:v>
                </c:pt>
                <c:pt idx="75">
                  <c:v>9</c:v>
                </c:pt>
                <c:pt idx="76">
                  <c:v>10</c:v>
                </c:pt>
                <c:pt idx="77">
                  <c:v>10</c:v>
                </c:pt>
                <c:pt idx="78">
                  <c:v>9</c:v>
                </c:pt>
                <c:pt idx="79">
                  <c:v>9</c:v>
                </c:pt>
                <c:pt idx="80">
                  <c:v>8</c:v>
                </c:pt>
                <c:pt idx="81">
                  <c:v>9</c:v>
                </c:pt>
                <c:pt idx="82">
                  <c:v>10</c:v>
                </c:pt>
                <c:pt idx="83">
                  <c:v>7</c:v>
                </c:pt>
                <c:pt idx="84">
                  <c:v>8</c:v>
                </c:pt>
                <c:pt idx="85">
                  <c:v>8</c:v>
                </c:pt>
                <c:pt idx="86">
                  <c:v>9</c:v>
                </c:pt>
                <c:pt idx="87">
                  <c:v>10</c:v>
                </c:pt>
                <c:pt idx="88">
                  <c:v>10</c:v>
                </c:pt>
                <c:pt idx="89">
                  <c:v>10</c:v>
                </c:pt>
                <c:pt idx="90">
                  <c:v>10</c:v>
                </c:pt>
                <c:pt idx="91">
                  <c:v>9</c:v>
                </c:pt>
              </c:numCache>
            </c:numRef>
          </c:val>
          <c:smooth val="0"/>
          <c:extLst>
            <c:ext xmlns:c16="http://schemas.microsoft.com/office/drawing/2014/chart" uri="{C3380CC4-5D6E-409C-BE32-E72D297353CC}">
              <c16:uniqueId val="{00000000-D19E-4E7A-B8FD-68AFFFA0FEC5}"/>
            </c:ext>
          </c:extLst>
        </c:ser>
        <c:ser>
          <c:idx val="1"/>
          <c:order val="1"/>
          <c:tx>
            <c:strRef>
              <c:f>[1]Sheet2!$C$1</c:f>
              <c:strCache>
                <c:ptCount val="1"/>
                <c:pt idx="0">
                  <c:v>DBR - DB</c:v>
                </c:pt>
              </c:strCache>
            </c:strRef>
          </c:tx>
          <c:marker>
            <c:symbol val="none"/>
          </c:marker>
          <c:cat>
            <c:numRef>
              <c:f>[1]Sheet2!$A$2:$A$93</c:f>
              <c:numCache>
                <c:formatCode>d\-mmm</c:formatCode>
                <c:ptCount val="92"/>
                <c:pt idx="0">
                  <c:v>42305</c:v>
                </c:pt>
                <c:pt idx="1">
                  <c:v>42306</c:v>
                </c:pt>
                <c:pt idx="2">
                  <c:v>42307</c:v>
                </c:pt>
                <c:pt idx="3">
                  <c:v>42308</c:v>
                </c:pt>
                <c:pt idx="4">
                  <c:v>42309</c:v>
                </c:pt>
                <c:pt idx="5">
                  <c:v>42312</c:v>
                </c:pt>
                <c:pt idx="6">
                  <c:v>42313</c:v>
                </c:pt>
                <c:pt idx="7">
                  <c:v>42314</c:v>
                </c:pt>
                <c:pt idx="8">
                  <c:v>42315</c:v>
                </c:pt>
                <c:pt idx="9">
                  <c:v>42316</c:v>
                </c:pt>
                <c:pt idx="10">
                  <c:v>42319</c:v>
                </c:pt>
                <c:pt idx="11">
                  <c:v>42320</c:v>
                </c:pt>
                <c:pt idx="12">
                  <c:v>42321</c:v>
                </c:pt>
                <c:pt idx="13">
                  <c:v>42322</c:v>
                </c:pt>
                <c:pt idx="14">
                  <c:v>42323</c:v>
                </c:pt>
                <c:pt idx="15">
                  <c:v>42326</c:v>
                </c:pt>
                <c:pt idx="16">
                  <c:v>42327</c:v>
                </c:pt>
                <c:pt idx="17">
                  <c:v>42328</c:v>
                </c:pt>
                <c:pt idx="18">
                  <c:v>42329</c:v>
                </c:pt>
                <c:pt idx="19">
                  <c:v>42330</c:v>
                </c:pt>
                <c:pt idx="20">
                  <c:v>42333</c:v>
                </c:pt>
                <c:pt idx="21">
                  <c:v>42334</c:v>
                </c:pt>
                <c:pt idx="22">
                  <c:v>42335</c:v>
                </c:pt>
                <c:pt idx="23">
                  <c:v>42336</c:v>
                </c:pt>
                <c:pt idx="24">
                  <c:v>42337</c:v>
                </c:pt>
                <c:pt idx="25">
                  <c:v>42340</c:v>
                </c:pt>
                <c:pt idx="26">
                  <c:v>42341</c:v>
                </c:pt>
                <c:pt idx="27">
                  <c:v>42342</c:v>
                </c:pt>
                <c:pt idx="28">
                  <c:v>42343</c:v>
                </c:pt>
                <c:pt idx="29">
                  <c:v>42344</c:v>
                </c:pt>
                <c:pt idx="30">
                  <c:v>42347</c:v>
                </c:pt>
                <c:pt idx="31">
                  <c:v>42348</c:v>
                </c:pt>
                <c:pt idx="32">
                  <c:v>42349</c:v>
                </c:pt>
                <c:pt idx="33">
                  <c:v>42350</c:v>
                </c:pt>
                <c:pt idx="34">
                  <c:v>42351</c:v>
                </c:pt>
                <c:pt idx="35">
                  <c:v>42354</c:v>
                </c:pt>
                <c:pt idx="36">
                  <c:v>42355</c:v>
                </c:pt>
                <c:pt idx="37">
                  <c:v>42356</c:v>
                </c:pt>
                <c:pt idx="38">
                  <c:v>42357</c:v>
                </c:pt>
                <c:pt idx="39">
                  <c:v>42358</c:v>
                </c:pt>
                <c:pt idx="40">
                  <c:v>42372</c:v>
                </c:pt>
                <c:pt idx="41">
                  <c:v>42373</c:v>
                </c:pt>
                <c:pt idx="42">
                  <c:v>42374</c:v>
                </c:pt>
                <c:pt idx="43">
                  <c:v>42375</c:v>
                </c:pt>
                <c:pt idx="44">
                  <c:v>42376</c:v>
                </c:pt>
                <c:pt idx="45">
                  <c:v>42382</c:v>
                </c:pt>
                <c:pt idx="46">
                  <c:v>42383</c:v>
                </c:pt>
                <c:pt idx="47">
                  <c:v>42384</c:v>
                </c:pt>
                <c:pt idx="48">
                  <c:v>42385</c:v>
                </c:pt>
                <c:pt idx="49">
                  <c:v>42386</c:v>
                </c:pt>
                <c:pt idx="50">
                  <c:v>42389</c:v>
                </c:pt>
                <c:pt idx="51">
                  <c:v>42390</c:v>
                </c:pt>
                <c:pt idx="52">
                  <c:v>42391</c:v>
                </c:pt>
                <c:pt idx="53">
                  <c:v>42392</c:v>
                </c:pt>
                <c:pt idx="54">
                  <c:v>42393</c:v>
                </c:pt>
                <c:pt idx="55">
                  <c:v>42396</c:v>
                </c:pt>
                <c:pt idx="56">
                  <c:v>42397</c:v>
                </c:pt>
                <c:pt idx="57">
                  <c:v>42398</c:v>
                </c:pt>
                <c:pt idx="58">
                  <c:v>42399</c:v>
                </c:pt>
                <c:pt idx="59">
                  <c:v>42400</c:v>
                </c:pt>
                <c:pt idx="60">
                  <c:v>42404</c:v>
                </c:pt>
                <c:pt idx="61">
                  <c:v>42405</c:v>
                </c:pt>
                <c:pt idx="62">
                  <c:v>42406</c:v>
                </c:pt>
                <c:pt idx="63">
                  <c:v>42407</c:v>
                </c:pt>
                <c:pt idx="64">
                  <c:v>42408</c:v>
                </c:pt>
                <c:pt idx="65">
                  <c:v>42410</c:v>
                </c:pt>
                <c:pt idx="66">
                  <c:v>42411</c:v>
                </c:pt>
                <c:pt idx="67">
                  <c:v>42412</c:v>
                </c:pt>
                <c:pt idx="68">
                  <c:v>42413</c:v>
                </c:pt>
                <c:pt idx="69">
                  <c:v>42414</c:v>
                </c:pt>
                <c:pt idx="70">
                  <c:v>42417</c:v>
                </c:pt>
                <c:pt idx="71">
                  <c:v>42418</c:v>
                </c:pt>
                <c:pt idx="72">
                  <c:v>42419</c:v>
                </c:pt>
                <c:pt idx="73">
                  <c:v>42420</c:v>
                </c:pt>
                <c:pt idx="74">
                  <c:v>42421</c:v>
                </c:pt>
                <c:pt idx="75">
                  <c:v>42424</c:v>
                </c:pt>
                <c:pt idx="76">
                  <c:v>42425</c:v>
                </c:pt>
                <c:pt idx="77">
                  <c:v>42426</c:v>
                </c:pt>
                <c:pt idx="78">
                  <c:v>42427</c:v>
                </c:pt>
                <c:pt idx="79">
                  <c:v>42428</c:v>
                </c:pt>
                <c:pt idx="80">
                  <c:v>42429</c:v>
                </c:pt>
                <c:pt idx="81">
                  <c:v>42430</c:v>
                </c:pt>
                <c:pt idx="82">
                  <c:v>42431</c:v>
                </c:pt>
                <c:pt idx="83">
                  <c:v>42432</c:v>
                </c:pt>
                <c:pt idx="84">
                  <c:v>42433</c:v>
                </c:pt>
                <c:pt idx="85">
                  <c:v>42434</c:v>
                </c:pt>
                <c:pt idx="86">
                  <c:v>42435</c:v>
                </c:pt>
                <c:pt idx="87">
                  <c:v>42436</c:v>
                </c:pt>
                <c:pt idx="88">
                  <c:v>42439</c:v>
                </c:pt>
                <c:pt idx="89">
                  <c:v>42440</c:v>
                </c:pt>
                <c:pt idx="90">
                  <c:v>42441</c:v>
                </c:pt>
                <c:pt idx="91">
                  <c:v>42442</c:v>
                </c:pt>
              </c:numCache>
            </c:numRef>
          </c:cat>
          <c:val>
            <c:numRef>
              <c:f>[1]Sheet2!$C$2:$C$93</c:f>
              <c:numCache>
                <c:formatCode>General</c:formatCode>
                <c:ptCount val="92"/>
                <c:pt idx="0">
                  <c:v>5</c:v>
                </c:pt>
                <c:pt idx="1">
                  <c:v>6</c:v>
                </c:pt>
                <c:pt idx="2">
                  <c:v>7</c:v>
                </c:pt>
                <c:pt idx="3">
                  <c:v>6</c:v>
                </c:pt>
                <c:pt idx="4">
                  <c:v>6</c:v>
                </c:pt>
                <c:pt idx="5">
                  <c:v>7</c:v>
                </c:pt>
                <c:pt idx="6">
                  <c:v>5</c:v>
                </c:pt>
                <c:pt idx="7">
                  <c:v>6</c:v>
                </c:pt>
                <c:pt idx="8">
                  <c:v>6</c:v>
                </c:pt>
                <c:pt idx="9">
                  <c:v>5</c:v>
                </c:pt>
                <c:pt idx="10">
                  <c:v>5</c:v>
                </c:pt>
                <c:pt idx="11">
                  <c:v>7</c:v>
                </c:pt>
                <c:pt idx="12">
                  <c:v>5</c:v>
                </c:pt>
                <c:pt idx="13">
                  <c:v>4</c:v>
                </c:pt>
                <c:pt idx="14">
                  <c:v>6</c:v>
                </c:pt>
                <c:pt idx="15">
                  <c:v>6</c:v>
                </c:pt>
                <c:pt idx="16">
                  <c:v>5</c:v>
                </c:pt>
                <c:pt idx="17">
                  <c:v>6</c:v>
                </c:pt>
                <c:pt idx="18">
                  <c:v>7</c:v>
                </c:pt>
                <c:pt idx="19">
                  <c:v>4</c:v>
                </c:pt>
                <c:pt idx="20">
                  <c:v>3</c:v>
                </c:pt>
                <c:pt idx="21">
                  <c:v>2</c:v>
                </c:pt>
                <c:pt idx="22">
                  <c:v>3</c:v>
                </c:pt>
                <c:pt idx="23">
                  <c:v>4</c:v>
                </c:pt>
                <c:pt idx="24">
                  <c:v>5</c:v>
                </c:pt>
                <c:pt idx="25">
                  <c:v>3</c:v>
                </c:pt>
                <c:pt idx="26">
                  <c:v>6</c:v>
                </c:pt>
                <c:pt idx="27">
                  <c:v>3</c:v>
                </c:pt>
                <c:pt idx="28">
                  <c:v>6</c:v>
                </c:pt>
                <c:pt idx="29">
                  <c:v>4</c:v>
                </c:pt>
                <c:pt idx="30">
                  <c:v>3</c:v>
                </c:pt>
                <c:pt idx="31">
                  <c:v>4</c:v>
                </c:pt>
                <c:pt idx="32">
                  <c:v>2</c:v>
                </c:pt>
                <c:pt idx="33">
                  <c:v>1</c:v>
                </c:pt>
                <c:pt idx="34">
                  <c:v>2</c:v>
                </c:pt>
                <c:pt idx="35">
                  <c:v>2</c:v>
                </c:pt>
                <c:pt idx="36">
                  <c:v>1</c:v>
                </c:pt>
                <c:pt idx="37">
                  <c:v>2</c:v>
                </c:pt>
                <c:pt idx="38">
                  <c:v>1</c:v>
                </c:pt>
                <c:pt idx="39">
                  <c:v>2</c:v>
                </c:pt>
                <c:pt idx="40">
                  <c:v>1</c:v>
                </c:pt>
                <c:pt idx="41">
                  <c:v>2</c:v>
                </c:pt>
                <c:pt idx="42">
                  <c:v>1</c:v>
                </c:pt>
                <c:pt idx="43">
                  <c:v>2</c:v>
                </c:pt>
                <c:pt idx="44">
                  <c:v>2</c:v>
                </c:pt>
                <c:pt idx="45">
                  <c:v>3</c:v>
                </c:pt>
                <c:pt idx="46">
                  <c:v>1</c:v>
                </c:pt>
                <c:pt idx="47">
                  <c:v>1</c:v>
                </c:pt>
                <c:pt idx="48">
                  <c:v>1</c:v>
                </c:pt>
                <c:pt idx="49">
                  <c:v>2</c:v>
                </c:pt>
                <c:pt idx="50">
                  <c:v>1</c:v>
                </c:pt>
                <c:pt idx="51">
                  <c:v>1</c:v>
                </c:pt>
                <c:pt idx="52">
                  <c:v>0</c:v>
                </c:pt>
                <c:pt idx="53">
                  <c:v>1</c:v>
                </c:pt>
                <c:pt idx="54">
                  <c:v>0</c:v>
                </c:pt>
                <c:pt idx="55">
                  <c:v>0</c:v>
                </c:pt>
                <c:pt idx="56">
                  <c:v>1</c:v>
                </c:pt>
                <c:pt idx="57">
                  <c:v>0</c:v>
                </c:pt>
                <c:pt idx="58">
                  <c:v>0</c:v>
                </c:pt>
                <c:pt idx="59">
                  <c:v>0</c:v>
                </c:pt>
                <c:pt idx="60">
                  <c:v>1</c:v>
                </c:pt>
                <c:pt idx="61">
                  <c:v>0</c:v>
                </c:pt>
                <c:pt idx="62">
                  <c:v>1</c:v>
                </c:pt>
                <c:pt idx="63">
                  <c:v>0</c:v>
                </c:pt>
                <c:pt idx="64">
                  <c:v>1</c:v>
                </c:pt>
                <c:pt idx="65">
                  <c:v>0</c:v>
                </c:pt>
                <c:pt idx="66">
                  <c:v>1</c:v>
                </c:pt>
                <c:pt idx="67">
                  <c:v>0</c:v>
                </c:pt>
                <c:pt idx="68">
                  <c:v>0</c:v>
                </c:pt>
                <c:pt idx="69">
                  <c:v>1</c:v>
                </c:pt>
                <c:pt idx="70">
                  <c:v>0</c:v>
                </c:pt>
                <c:pt idx="71">
                  <c:v>0</c:v>
                </c:pt>
                <c:pt idx="72">
                  <c:v>0</c:v>
                </c:pt>
                <c:pt idx="73">
                  <c:v>0</c:v>
                </c:pt>
                <c:pt idx="74">
                  <c:v>0</c:v>
                </c:pt>
                <c:pt idx="75">
                  <c:v>0</c:v>
                </c:pt>
                <c:pt idx="76">
                  <c:v>0</c:v>
                </c:pt>
                <c:pt idx="77">
                  <c:v>0</c:v>
                </c:pt>
                <c:pt idx="78">
                  <c:v>0</c:v>
                </c:pt>
                <c:pt idx="79">
                  <c:v>0</c:v>
                </c:pt>
                <c:pt idx="80">
                  <c:v>1</c:v>
                </c:pt>
                <c:pt idx="81">
                  <c:v>1</c:v>
                </c:pt>
                <c:pt idx="82">
                  <c:v>0</c:v>
                </c:pt>
                <c:pt idx="83">
                  <c:v>1</c:v>
                </c:pt>
                <c:pt idx="84">
                  <c:v>0</c:v>
                </c:pt>
                <c:pt idx="85">
                  <c:v>0</c:v>
                </c:pt>
                <c:pt idx="86">
                  <c:v>1</c:v>
                </c:pt>
                <c:pt idx="87">
                  <c:v>0</c:v>
                </c:pt>
                <c:pt idx="88">
                  <c:v>0</c:v>
                </c:pt>
                <c:pt idx="89">
                  <c:v>0</c:v>
                </c:pt>
                <c:pt idx="90">
                  <c:v>0</c:v>
                </c:pt>
                <c:pt idx="91">
                  <c:v>0</c:v>
                </c:pt>
              </c:numCache>
            </c:numRef>
          </c:val>
          <c:smooth val="0"/>
          <c:extLst>
            <c:ext xmlns:c16="http://schemas.microsoft.com/office/drawing/2014/chart" uri="{C3380CC4-5D6E-409C-BE32-E72D297353CC}">
              <c16:uniqueId val="{00000001-D19E-4E7A-B8FD-68AFFFA0FEC5}"/>
            </c:ext>
          </c:extLst>
        </c:ser>
        <c:dLbls>
          <c:showLegendKey val="0"/>
          <c:showVal val="0"/>
          <c:showCatName val="0"/>
          <c:showSerName val="0"/>
          <c:showPercent val="0"/>
          <c:showBubbleSize val="0"/>
        </c:dLbls>
        <c:smooth val="0"/>
        <c:axId val="381737712"/>
        <c:axId val="381738104"/>
      </c:lineChart>
      <c:dateAx>
        <c:axId val="381737712"/>
        <c:scaling>
          <c:orientation val="minMax"/>
        </c:scaling>
        <c:delete val="0"/>
        <c:axPos val="b"/>
        <c:numFmt formatCode="d\-mmm" sourceLinked="1"/>
        <c:majorTickMark val="out"/>
        <c:minorTickMark val="none"/>
        <c:tickLblPos val="nextTo"/>
        <c:crossAx val="381738104"/>
        <c:crosses val="autoZero"/>
        <c:auto val="1"/>
        <c:lblOffset val="100"/>
        <c:baseTimeUnit val="days"/>
      </c:dateAx>
      <c:valAx>
        <c:axId val="381738104"/>
        <c:scaling>
          <c:orientation val="minMax"/>
          <c:max val="10"/>
        </c:scaling>
        <c:delete val="0"/>
        <c:axPos val="l"/>
        <c:numFmt formatCode="General" sourceLinked="1"/>
        <c:majorTickMark val="out"/>
        <c:minorTickMark val="none"/>
        <c:tickLblPos val="nextTo"/>
        <c:crossAx val="381737712"/>
        <c:crosses val="autoZero"/>
        <c:crossBetween val="between"/>
      </c:valAx>
    </c:plotArea>
    <c:legend>
      <c:legendPos val="r"/>
      <c:overlay val="0"/>
    </c:legend>
    <c:plotVisOnly val="1"/>
    <c:dispBlanksAs val="gap"/>
    <c:showDLblsOverMax val="0"/>
  </c:chart>
  <c:externalData r:id="rId1">
    <c:autoUpdate val="0"/>
  </c:externalData>
  <c:userShapes r:id="rId2"/>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baseline="0"/>
              <a:t>Second Grade: Passage Reading Fluency</a:t>
            </a:r>
            <a:endParaRPr lang="en-US"/>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Column2</c:v>
                </c:pt>
              </c:strCache>
            </c:strRef>
          </c:tx>
          <c:spPr>
            <a:ln w="28575" cap="rnd">
              <a:solidFill>
                <a:schemeClr val="accent1"/>
              </a:solidFill>
              <a:round/>
            </a:ln>
            <a:effectLst/>
          </c:spPr>
          <c:marker>
            <c:symbol val="none"/>
          </c:marker>
          <c:cat>
            <c:strRef>
              <c:f>Sheet1!$A$2:$A$10</c:f>
              <c:strCache>
                <c:ptCount val="9"/>
                <c:pt idx="0">
                  <c:v>Sept</c:v>
                </c:pt>
                <c:pt idx="1">
                  <c:v>Oct</c:v>
                </c:pt>
                <c:pt idx="2">
                  <c:v>Nov</c:v>
                </c:pt>
                <c:pt idx="3">
                  <c:v>Dec</c:v>
                </c:pt>
                <c:pt idx="4">
                  <c:v>Jan</c:v>
                </c:pt>
                <c:pt idx="5">
                  <c:v>Feb</c:v>
                </c:pt>
                <c:pt idx="6">
                  <c:v>Mar</c:v>
                </c:pt>
                <c:pt idx="7">
                  <c:v>Apr</c:v>
                </c:pt>
                <c:pt idx="8">
                  <c:v>May</c:v>
                </c:pt>
              </c:strCache>
            </c:strRef>
          </c:cat>
          <c:val>
            <c:numRef>
              <c:f>Sheet1!$B$2:$B$10</c:f>
              <c:numCache>
                <c:formatCode>General</c:formatCode>
                <c:ptCount val="9"/>
                <c:pt idx="0">
                  <c:v>23</c:v>
                </c:pt>
                <c:pt idx="8">
                  <c:v>80</c:v>
                </c:pt>
              </c:numCache>
            </c:numRef>
          </c:val>
          <c:smooth val="0"/>
          <c:extLst>
            <c:ext xmlns:c16="http://schemas.microsoft.com/office/drawing/2014/chart" uri="{C3380CC4-5D6E-409C-BE32-E72D297353CC}">
              <c16:uniqueId val="{00000000-53EF-4312-8D67-10C72A7FF52B}"/>
            </c:ext>
          </c:extLst>
        </c:ser>
        <c:ser>
          <c:idx val="1"/>
          <c:order val="1"/>
          <c:tx>
            <c:strRef>
              <c:f>Sheet1!$C$1</c:f>
              <c:strCache>
                <c:ptCount val="1"/>
                <c:pt idx="0">
                  <c:v>Column1</c:v>
                </c:pt>
              </c:strCache>
            </c:strRef>
          </c:tx>
          <c:spPr>
            <a:ln w="28575" cap="rnd">
              <a:solidFill>
                <a:schemeClr val="tx2">
                  <a:lumMod val="60000"/>
                  <a:lumOff val="40000"/>
                </a:schemeClr>
              </a:solidFill>
              <a:round/>
            </a:ln>
            <a:effectLst/>
          </c:spPr>
          <c:marker>
            <c:symbol val="none"/>
          </c:marker>
          <c:trendline>
            <c:spPr>
              <a:ln w="19050" cap="rnd">
                <a:solidFill>
                  <a:schemeClr val="accent2"/>
                </a:solidFill>
                <a:prstDash val="sysDot"/>
              </a:ln>
              <a:effectLst/>
            </c:spPr>
            <c:trendlineType val="linear"/>
            <c:dispRSqr val="0"/>
            <c:dispEq val="0"/>
          </c:trendline>
          <c:cat>
            <c:strRef>
              <c:f>Sheet1!$A$2:$A$10</c:f>
              <c:strCache>
                <c:ptCount val="9"/>
                <c:pt idx="0">
                  <c:v>Sept</c:v>
                </c:pt>
                <c:pt idx="1">
                  <c:v>Oct</c:v>
                </c:pt>
                <c:pt idx="2">
                  <c:v>Nov</c:v>
                </c:pt>
                <c:pt idx="3">
                  <c:v>Dec</c:v>
                </c:pt>
                <c:pt idx="4">
                  <c:v>Jan</c:v>
                </c:pt>
                <c:pt idx="5">
                  <c:v>Feb</c:v>
                </c:pt>
                <c:pt idx="6">
                  <c:v>Mar</c:v>
                </c:pt>
                <c:pt idx="7">
                  <c:v>Apr</c:v>
                </c:pt>
                <c:pt idx="8">
                  <c:v>May</c:v>
                </c:pt>
              </c:strCache>
            </c:strRef>
          </c:cat>
          <c:val>
            <c:numRef>
              <c:f>Sheet1!$C$2:$C$10</c:f>
              <c:numCache>
                <c:formatCode>General</c:formatCode>
                <c:ptCount val="9"/>
              </c:numCache>
            </c:numRef>
          </c:val>
          <c:smooth val="0"/>
          <c:extLst>
            <c:ext xmlns:c16="http://schemas.microsoft.com/office/drawing/2014/chart" uri="{C3380CC4-5D6E-409C-BE32-E72D297353CC}">
              <c16:uniqueId val="{00000002-53EF-4312-8D67-10C72A7FF52B}"/>
            </c:ext>
          </c:extLst>
        </c:ser>
        <c:dLbls>
          <c:showLegendKey val="0"/>
          <c:showVal val="0"/>
          <c:showCatName val="0"/>
          <c:showSerName val="0"/>
          <c:showPercent val="0"/>
          <c:showBubbleSize val="0"/>
        </c:dLbls>
        <c:smooth val="0"/>
        <c:axId val="840221896"/>
        <c:axId val="840232088"/>
      </c:lineChart>
      <c:catAx>
        <c:axId val="8402218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40232088"/>
        <c:crosses val="autoZero"/>
        <c:auto val="1"/>
        <c:lblAlgn val="ctr"/>
        <c:lblOffset val="100"/>
        <c:noMultiLvlLbl val="0"/>
      </c:catAx>
      <c:valAx>
        <c:axId val="840232088"/>
        <c:scaling>
          <c:orientation val="minMax"/>
          <c:max val="1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4022189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baseline="0"/>
              <a:t>Second Grade: Passage Reading Fluency</a:t>
            </a:r>
            <a:endParaRPr lang="en-US"/>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Column2</c:v>
                </c:pt>
              </c:strCache>
            </c:strRef>
          </c:tx>
          <c:spPr>
            <a:ln w="28575" cap="rnd">
              <a:solidFill>
                <a:schemeClr val="accent1"/>
              </a:solidFill>
              <a:round/>
            </a:ln>
            <a:effectLst/>
          </c:spPr>
          <c:marker>
            <c:symbol val="none"/>
          </c:marker>
          <c:cat>
            <c:strRef>
              <c:f>Sheet1!$A$2:$A$10</c:f>
              <c:strCache>
                <c:ptCount val="9"/>
                <c:pt idx="0">
                  <c:v>Sept</c:v>
                </c:pt>
                <c:pt idx="1">
                  <c:v>Oct</c:v>
                </c:pt>
                <c:pt idx="2">
                  <c:v>Nov</c:v>
                </c:pt>
                <c:pt idx="3">
                  <c:v>Dec</c:v>
                </c:pt>
                <c:pt idx="4">
                  <c:v>Jan</c:v>
                </c:pt>
                <c:pt idx="5">
                  <c:v>Feb</c:v>
                </c:pt>
                <c:pt idx="6">
                  <c:v>Mar</c:v>
                </c:pt>
                <c:pt idx="7">
                  <c:v>Apr</c:v>
                </c:pt>
                <c:pt idx="8">
                  <c:v>May</c:v>
                </c:pt>
              </c:strCache>
            </c:strRef>
          </c:cat>
          <c:val>
            <c:numRef>
              <c:f>Sheet1!$B$2:$B$10</c:f>
              <c:numCache>
                <c:formatCode>General</c:formatCode>
                <c:ptCount val="9"/>
                <c:pt idx="0">
                  <c:v>23</c:v>
                </c:pt>
                <c:pt idx="8">
                  <c:v>80</c:v>
                </c:pt>
              </c:numCache>
            </c:numRef>
          </c:val>
          <c:smooth val="0"/>
          <c:extLst>
            <c:ext xmlns:c16="http://schemas.microsoft.com/office/drawing/2014/chart" uri="{C3380CC4-5D6E-409C-BE32-E72D297353CC}">
              <c16:uniqueId val="{00000000-BBDA-4B55-A73D-910FD3796654}"/>
            </c:ext>
          </c:extLst>
        </c:ser>
        <c:ser>
          <c:idx val="1"/>
          <c:order val="1"/>
          <c:tx>
            <c:strRef>
              <c:f>Sheet1!$C$1</c:f>
              <c:strCache>
                <c:ptCount val="1"/>
                <c:pt idx="0">
                  <c:v>Column1</c:v>
                </c:pt>
              </c:strCache>
            </c:strRef>
          </c:tx>
          <c:spPr>
            <a:ln w="28575" cap="rnd">
              <a:solidFill>
                <a:schemeClr val="tx2">
                  <a:lumMod val="60000"/>
                  <a:lumOff val="40000"/>
                </a:schemeClr>
              </a:solidFill>
              <a:round/>
            </a:ln>
            <a:effectLst/>
          </c:spPr>
          <c:marker>
            <c:symbol val="none"/>
          </c:marker>
          <c:trendline>
            <c:spPr>
              <a:ln w="19050" cap="rnd">
                <a:solidFill>
                  <a:schemeClr val="accent2"/>
                </a:solidFill>
                <a:prstDash val="sysDot"/>
              </a:ln>
              <a:effectLst/>
            </c:spPr>
            <c:trendlineType val="linear"/>
            <c:dispRSqr val="0"/>
            <c:dispEq val="0"/>
          </c:trendline>
          <c:cat>
            <c:strRef>
              <c:f>Sheet1!$A$2:$A$10</c:f>
              <c:strCache>
                <c:ptCount val="9"/>
                <c:pt idx="0">
                  <c:v>Sept</c:v>
                </c:pt>
                <c:pt idx="1">
                  <c:v>Oct</c:v>
                </c:pt>
                <c:pt idx="2">
                  <c:v>Nov</c:v>
                </c:pt>
                <c:pt idx="3">
                  <c:v>Dec</c:v>
                </c:pt>
                <c:pt idx="4">
                  <c:v>Jan</c:v>
                </c:pt>
                <c:pt idx="5">
                  <c:v>Feb</c:v>
                </c:pt>
                <c:pt idx="6">
                  <c:v>Mar</c:v>
                </c:pt>
                <c:pt idx="7">
                  <c:v>Apr</c:v>
                </c:pt>
                <c:pt idx="8">
                  <c:v>May</c:v>
                </c:pt>
              </c:strCache>
            </c:strRef>
          </c:cat>
          <c:val>
            <c:numRef>
              <c:f>Sheet1!$C$2:$C$10</c:f>
              <c:numCache>
                <c:formatCode>General</c:formatCode>
                <c:ptCount val="9"/>
              </c:numCache>
            </c:numRef>
          </c:val>
          <c:smooth val="0"/>
          <c:extLst>
            <c:ext xmlns:c16="http://schemas.microsoft.com/office/drawing/2014/chart" uri="{C3380CC4-5D6E-409C-BE32-E72D297353CC}">
              <c16:uniqueId val="{00000002-BBDA-4B55-A73D-910FD3796654}"/>
            </c:ext>
          </c:extLst>
        </c:ser>
        <c:dLbls>
          <c:showLegendKey val="0"/>
          <c:showVal val="0"/>
          <c:showCatName val="0"/>
          <c:showSerName val="0"/>
          <c:showPercent val="0"/>
          <c:showBubbleSize val="0"/>
        </c:dLbls>
        <c:smooth val="0"/>
        <c:axId val="840232872"/>
        <c:axId val="840233264"/>
      </c:lineChart>
      <c:catAx>
        <c:axId val="8402328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40233264"/>
        <c:crosses val="autoZero"/>
        <c:auto val="1"/>
        <c:lblAlgn val="ctr"/>
        <c:lblOffset val="100"/>
        <c:noMultiLvlLbl val="0"/>
      </c:catAx>
      <c:valAx>
        <c:axId val="840233264"/>
        <c:scaling>
          <c:orientation val="minMax"/>
          <c:max val="1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4023287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baseline="0"/>
              <a:t>Second Grade: Passage Reading Fluency</a:t>
            </a:r>
            <a:endParaRPr lang="en-US"/>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Column2</c:v>
                </c:pt>
              </c:strCache>
            </c:strRef>
          </c:tx>
          <c:spPr>
            <a:ln w="28575" cap="rnd">
              <a:solidFill>
                <a:schemeClr val="accent1"/>
              </a:solidFill>
              <a:round/>
            </a:ln>
            <a:effectLst/>
          </c:spPr>
          <c:marker>
            <c:symbol val="none"/>
          </c:marker>
          <c:cat>
            <c:strRef>
              <c:f>Sheet1!$A$2:$A$10</c:f>
              <c:strCache>
                <c:ptCount val="9"/>
                <c:pt idx="0">
                  <c:v>Sept</c:v>
                </c:pt>
                <c:pt idx="1">
                  <c:v>Oct</c:v>
                </c:pt>
                <c:pt idx="2">
                  <c:v>Nov</c:v>
                </c:pt>
                <c:pt idx="3">
                  <c:v>Dec</c:v>
                </c:pt>
                <c:pt idx="4">
                  <c:v>Jan</c:v>
                </c:pt>
                <c:pt idx="5">
                  <c:v>Feb</c:v>
                </c:pt>
                <c:pt idx="6">
                  <c:v>Mar</c:v>
                </c:pt>
                <c:pt idx="7">
                  <c:v>Apr</c:v>
                </c:pt>
                <c:pt idx="8">
                  <c:v>May</c:v>
                </c:pt>
              </c:strCache>
            </c:strRef>
          </c:cat>
          <c:val>
            <c:numRef>
              <c:f>Sheet1!$B$2:$B$10</c:f>
              <c:numCache>
                <c:formatCode>General</c:formatCode>
                <c:ptCount val="9"/>
                <c:pt idx="0">
                  <c:v>23</c:v>
                </c:pt>
                <c:pt idx="8">
                  <c:v>80</c:v>
                </c:pt>
              </c:numCache>
            </c:numRef>
          </c:val>
          <c:smooth val="0"/>
          <c:extLst>
            <c:ext xmlns:c16="http://schemas.microsoft.com/office/drawing/2014/chart" uri="{C3380CC4-5D6E-409C-BE32-E72D297353CC}">
              <c16:uniqueId val="{00000000-CC84-45A2-919A-3525D51B5828}"/>
            </c:ext>
          </c:extLst>
        </c:ser>
        <c:ser>
          <c:idx val="1"/>
          <c:order val="1"/>
          <c:tx>
            <c:strRef>
              <c:f>Sheet1!$C$1</c:f>
              <c:strCache>
                <c:ptCount val="1"/>
                <c:pt idx="0">
                  <c:v>Column1</c:v>
                </c:pt>
              </c:strCache>
            </c:strRef>
          </c:tx>
          <c:spPr>
            <a:ln w="28575" cap="rnd">
              <a:solidFill>
                <a:schemeClr val="tx2">
                  <a:lumMod val="60000"/>
                  <a:lumOff val="40000"/>
                </a:schemeClr>
              </a:solidFill>
              <a:round/>
            </a:ln>
            <a:effectLst/>
          </c:spPr>
          <c:marker>
            <c:symbol val="none"/>
          </c:marker>
          <c:trendline>
            <c:spPr>
              <a:ln w="19050" cap="rnd">
                <a:solidFill>
                  <a:schemeClr val="accent2"/>
                </a:solidFill>
                <a:prstDash val="sysDot"/>
              </a:ln>
              <a:effectLst/>
            </c:spPr>
            <c:trendlineType val="linear"/>
            <c:dispRSqr val="0"/>
            <c:dispEq val="0"/>
          </c:trendline>
          <c:cat>
            <c:strRef>
              <c:f>Sheet1!$A$2:$A$10</c:f>
              <c:strCache>
                <c:ptCount val="9"/>
                <c:pt idx="0">
                  <c:v>Sept</c:v>
                </c:pt>
                <c:pt idx="1">
                  <c:v>Oct</c:v>
                </c:pt>
                <c:pt idx="2">
                  <c:v>Nov</c:v>
                </c:pt>
                <c:pt idx="3">
                  <c:v>Dec</c:v>
                </c:pt>
                <c:pt idx="4">
                  <c:v>Jan</c:v>
                </c:pt>
                <c:pt idx="5">
                  <c:v>Feb</c:v>
                </c:pt>
                <c:pt idx="6">
                  <c:v>Mar</c:v>
                </c:pt>
                <c:pt idx="7">
                  <c:v>Apr</c:v>
                </c:pt>
                <c:pt idx="8">
                  <c:v>May</c:v>
                </c:pt>
              </c:strCache>
            </c:strRef>
          </c:cat>
          <c:val>
            <c:numRef>
              <c:f>Sheet1!$C$2:$C$10</c:f>
              <c:numCache>
                <c:formatCode>General</c:formatCode>
                <c:ptCount val="9"/>
              </c:numCache>
            </c:numRef>
          </c:val>
          <c:smooth val="0"/>
          <c:extLst>
            <c:ext xmlns:c16="http://schemas.microsoft.com/office/drawing/2014/chart" uri="{C3380CC4-5D6E-409C-BE32-E72D297353CC}">
              <c16:uniqueId val="{00000002-CC84-45A2-919A-3525D51B5828}"/>
            </c:ext>
          </c:extLst>
        </c:ser>
        <c:dLbls>
          <c:showLegendKey val="0"/>
          <c:showVal val="0"/>
          <c:showCatName val="0"/>
          <c:showSerName val="0"/>
          <c:showPercent val="0"/>
          <c:showBubbleSize val="0"/>
        </c:dLbls>
        <c:smooth val="0"/>
        <c:axId val="840234440"/>
        <c:axId val="840234832"/>
      </c:lineChart>
      <c:catAx>
        <c:axId val="8402344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40234832"/>
        <c:crosses val="autoZero"/>
        <c:auto val="1"/>
        <c:lblAlgn val="ctr"/>
        <c:lblOffset val="100"/>
        <c:noMultiLvlLbl val="0"/>
      </c:catAx>
      <c:valAx>
        <c:axId val="840234832"/>
        <c:scaling>
          <c:orientation val="minMax"/>
          <c:max val="1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402344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920" b="0" i="0" u="none" strike="noStrike" kern="1200" spc="0" baseline="0">
                <a:solidFill>
                  <a:schemeClr val="tx1">
                    <a:lumMod val="65000"/>
                    <a:lumOff val="35000"/>
                  </a:schemeClr>
                </a:solidFill>
                <a:latin typeface="+mn-lt"/>
                <a:ea typeface="+mn-ea"/>
                <a:cs typeface="+mn-cs"/>
              </a:defRPr>
            </a:pPr>
            <a:r>
              <a:rPr lang="en-US"/>
              <a:t>Second Grade: Passage Reading Fluency</a:t>
            </a:r>
          </a:p>
        </c:rich>
      </c:tx>
      <c:layout>
        <c:manualLayout>
          <c:xMode val="edge"/>
          <c:yMode val="edge"/>
          <c:x val="0.1619406986240734"/>
          <c:y val="1.7543859649122806E-2"/>
        </c:manualLayout>
      </c:layout>
      <c:overlay val="0"/>
      <c:spPr>
        <a:noFill/>
        <a:ln>
          <a:noFill/>
        </a:ln>
        <a:effectLst/>
      </c:spPr>
      <c:txPr>
        <a:bodyPr rot="0" spcFirstLastPara="1" vertOverflow="ellipsis" vert="horz" wrap="square" anchor="ctr" anchorCtr="1"/>
        <a:lstStyle/>
        <a:p>
          <a:pPr>
            <a:defRPr sz="192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Column2</c:v>
                </c:pt>
              </c:strCache>
            </c:strRef>
          </c:tx>
          <c:spPr>
            <a:ln w="28575" cap="rnd">
              <a:solidFill>
                <a:schemeClr val="accent1"/>
              </a:solidFill>
              <a:round/>
            </a:ln>
            <a:effectLst/>
          </c:spPr>
          <c:marker>
            <c:symbol val="none"/>
          </c:marker>
          <c:cat>
            <c:strRef>
              <c:f>Sheet1!$A$2:$A$10</c:f>
              <c:strCache>
                <c:ptCount val="9"/>
                <c:pt idx="0">
                  <c:v>Sept</c:v>
                </c:pt>
                <c:pt idx="1">
                  <c:v>Oct</c:v>
                </c:pt>
                <c:pt idx="2">
                  <c:v>Nov</c:v>
                </c:pt>
                <c:pt idx="3">
                  <c:v>Dec</c:v>
                </c:pt>
                <c:pt idx="4">
                  <c:v>Jan</c:v>
                </c:pt>
                <c:pt idx="5">
                  <c:v>Feb</c:v>
                </c:pt>
                <c:pt idx="6">
                  <c:v>Mar</c:v>
                </c:pt>
                <c:pt idx="7">
                  <c:v>Apr</c:v>
                </c:pt>
                <c:pt idx="8">
                  <c:v>May</c:v>
                </c:pt>
              </c:strCache>
            </c:strRef>
          </c:cat>
          <c:val>
            <c:numRef>
              <c:f>Sheet1!$B$2:$B$10</c:f>
              <c:numCache>
                <c:formatCode>General</c:formatCode>
                <c:ptCount val="9"/>
                <c:pt idx="0">
                  <c:v>23</c:v>
                </c:pt>
                <c:pt idx="8">
                  <c:v>80</c:v>
                </c:pt>
              </c:numCache>
            </c:numRef>
          </c:val>
          <c:smooth val="0"/>
          <c:extLst>
            <c:ext xmlns:c16="http://schemas.microsoft.com/office/drawing/2014/chart" uri="{C3380CC4-5D6E-409C-BE32-E72D297353CC}">
              <c16:uniqueId val="{00000000-5182-49C1-B920-21864D07F11F}"/>
            </c:ext>
          </c:extLst>
        </c:ser>
        <c:ser>
          <c:idx val="1"/>
          <c:order val="1"/>
          <c:tx>
            <c:strRef>
              <c:f>Sheet1!$C$1</c:f>
              <c:strCache>
                <c:ptCount val="1"/>
                <c:pt idx="0">
                  <c:v>Column1</c:v>
                </c:pt>
              </c:strCache>
            </c:strRef>
          </c:tx>
          <c:spPr>
            <a:ln w="28575" cap="rnd">
              <a:solidFill>
                <a:schemeClr val="tx2">
                  <a:lumMod val="60000"/>
                  <a:lumOff val="40000"/>
                </a:schemeClr>
              </a:solidFill>
              <a:round/>
            </a:ln>
            <a:effectLst/>
          </c:spPr>
          <c:marker>
            <c:symbol val="none"/>
          </c:marker>
          <c:trendline>
            <c:spPr>
              <a:ln w="19050" cap="rnd">
                <a:solidFill>
                  <a:schemeClr val="accent2"/>
                </a:solidFill>
                <a:prstDash val="sysDot"/>
              </a:ln>
              <a:effectLst/>
            </c:spPr>
            <c:trendlineType val="linear"/>
            <c:dispRSqr val="0"/>
            <c:dispEq val="0"/>
          </c:trendline>
          <c:cat>
            <c:strRef>
              <c:f>Sheet1!$A$2:$A$10</c:f>
              <c:strCache>
                <c:ptCount val="9"/>
                <c:pt idx="0">
                  <c:v>Sept</c:v>
                </c:pt>
                <c:pt idx="1">
                  <c:v>Oct</c:v>
                </c:pt>
                <c:pt idx="2">
                  <c:v>Nov</c:v>
                </c:pt>
                <c:pt idx="3">
                  <c:v>Dec</c:v>
                </c:pt>
                <c:pt idx="4">
                  <c:v>Jan</c:v>
                </c:pt>
                <c:pt idx="5">
                  <c:v>Feb</c:v>
                </c:pt>
                <c:pt idx="6">
                  <c:v>Mar</c:v>
                </c:pt>
                <c:pt idx="7">
                  <c:v>Apr</c:v>
                </c:pt>
                <c:pt idx="8">
                  <c:v>May</c:v>
                </c:pt>
              </c:strCache>
            </c:strRef>
          </c:cat>
          <c:val>
            <c:numRef>
              <c:f>Sheet1!$C$2:$C$10</c:f>
              <c:numCache>
                <c:formatCode>General</c:formatCode>
                <c:ptCount val="9"/>
              </c:numCache>
            </c:numRef>
          </c:val>
          <c:smooth val="0"/>
          <c:extLst>
            <c:ext xmlns:c16="http://schemas.microsoft.com/office/drawing/2014/chart" uri="{C3380CC4-5D6E-409C-BE32-E72D297353CC}">
              <c16:uniqueId val="{00000002-5182-49C1-B920-21864D07F11F}"/>
            </c:ext>
          </c:extLst>
        </c:ser>
        <c:dLbls>
          <c:showLegendKey val="0"/>
          <c:showVal val="0"/>
          <c:showCatName val="0"/>
          <c:showSerName val="0"/>
          <c:showPercent val="0"/>
          <c:showBubbleSize val="0"/>
        </c:dLbls>
        <c:smooth val="0"/>
        <c:axId val="840235224"/>
        <c:axId val="840236008"/>
      </c:lineChart>
      <c:catAx>
        <c:axId val="8402352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840236008"/>
        <c:crosses val="autoZero"/>
        <c:auto val="1"/>
        <c:lblAlgn val="ctr"/>
        <c:lblOffset val="100"/>
        <c:noMultiLvlLbl val="0"/>
      </c:catAx>
      <c:valAx>
        <c:axId val="840236008"/>
        <c:scaling>
          <c:orientation val="minMax"/>
          <c:max val="1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840235224"/>
        <c:crosses val="autoZero"/>
        <c:crossBetween val="between"/>
      </c:valAx>
      <c:spPr>
        <a:noFill/>
        <a:ln>
          <a:noFill/>
        </a:ln>
        <a:effectLst/>
      </c:spPr>
    </c:plotArea>
    <c:plotVisOnly val="1"/>
    <c:dispBlanksAs val="gap"/>
    <c:showDLblsOverMax val="0"/>
  </c:chart>
  <c:spPr>
    <a:noFill/>
    <a:ln>
      <a:noFill/>
    </a:ln>
    <a:effectLst/>
  </c:spPr>
  <c:txPr>
    <a:bodyPr/>
    <a:lstStyle/>
    <a:p>
      <a:pPr>
        <a:defRPr sz="16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2.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image" Target="../media/image87.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image" Target="../media/image87.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A75B31A-E859-4D31-833A-D3F64ED76855}" type="doc">
      <dgm:prSet loTypeId="urn:microsoft.com/office/officeart/2005/8/layout/cycle5" loCatId="cycle" qsTypeId="urn:microsoft.com/office/officeart/2005/8/quickstyle/simple5" qsCatId="simple" csTypeId="urn:microsoft.com/office/officeart/2005/8/colors/accent1_2" csCatId="accent1" phldr="1"/>
      <dgm:spPr/>
      <dgm:t>
        <a:bodyPr/>
        <a:lstStyle/>
        <a:p>
          <a:endParaRPr lang="en-US"/>
        </a:p>
      </dgm:t>
    </dgm:pt>
    <dgm:pt modelId="{C2B4FD3F-26CB-4D92-BB2E-BD9E7306B142}">
      <dgm:prSet phldrT="[Text]"/>
      <dgm:spPr/>
      <dgm:t>
        <a:bodyPr/>
        <a:lstStyle/>
        <a:p>
          <a:r>
            <a:rPr lang="en-US"/>
            <a:t>Skill deficit</a:t>
          </a:r>
        </a:p>
      </dgm:t>
    </dgm:pt>
    <dgm:pt modelId="{BCD83DD4-7922-477E-AD7B-23789DEA08A1}" type="parTrans" cxnId="{1D44A792-E52B-41ED-BFB5-3486AEE2CE80}">
      <dgm:prSet/>
      <dgm:spPr/>
      <dgm:t>
        <a:bodyPr/>
        <a:lstStyle/>
        <a:p>
          <a:endParaRPr lang="en-US"/>
        </a:p>
      </dgm:t>
    </dgm:pt>
    <dgm:pt modelId="{C226461B-9BD6-499A-A3F0-570433AAE7AD}" type="sibTrans" cxnId="{1D44A792-E52B-41ED-BFB5-3486AEE2CE80}">
      <dgm:prSet/>
      <dgm:spPr/>
      <dgm:t>
        <a:bodyPr/>
        <a:lstStyle/>
        <a:p>
          <a:endParaRPr lang="en-US"/>
        </a:p>
      </dgm:t>
    </dgm:pt>
    <dgm:pt modelId="{0D59C29F-5A12-4C08-A74B-6369C32B62FD}">
      <dgm:prSet phldrT="[Text]"/>
      <dgm:spPr/>
      <dgm:t>
        <a:bodyPr/>
        <a:lstStyle/>
        <a:p>
          <a:r>
            <a:rPr lang="en-US"/>
            <a:t>Avoidance behavior</a:t>
          </a:r>
        </a:p>
      </dgm:t>
    </dgm:pt>
    <dgm:pt modelId="{0CB043F7-8E14-47AB-8D4E-4B1E35426689}" type="parTrans" cxnId="{27BBFED1-4159-48F9-8095-D6C0570ED82B}">
      <dgm:prSet/>
      <dgm:spPr/>
      <dgm:t>
        <a:bodyPr/>
        <a:lstStyle/>
        <a:p>
          <a:endParaRPr lang="en-US"/>
        </a:p>
      </dgm:t>
    </dgm:pt>
    <dgm:pt modelId="{D89EABB1-BA14-4CA2-A973-E3E1392C5BD6}" type="sibTrans" cxnId="{27BBFED1-4159-48F9-8095-D6C0570ED82B}">
      <dgm:prSet/>
      <dgm:spPr/>
      <dgm:t>
        <a:bodyPr/>
        <a:lstStyle/>
        <a:p>
          <a:endParaRPr lang="en-US"/>
        </a:p>
      </dgm:t>
    </dgm:pt>
    <dgm:pt modelId="{5BC44058-68AA-44FF-808F-D752933ED91F}">
      <dgm:prSet phldrT="[Text]"/>
      <dgm:spPr/>
      <dgm:t>
        <a:bodyPr/>
        <a:lstStyle/>
        <a:p>
          <a:r>
            <a:rPr lang="en-US"/>
            <a:t>Removal from task </a:t>
          </a:r>
        </a:p>
      </dgm:t>
    </dgm:pt>
    <dgm:pt modelId="{1D1A6125-0DF9-40D7-8839-E84128656796}" type="parTrans" cxnId="{1772F87E-6B2D-480F-AB94-CCD668CDC026}">
      <dgm:prSet/>
      <dgm:spPr/>
      <dgm:t>
        <a:bodyPr/>
        <a:lstStyle/>
        <a:p>
          <a:endParaRPr lang="en-US"/>
        </a:p>
      </dgm:t>
    </dgm:pt>
    <dgm:pt modelId="{87910E7D-CAA5-4DD5-95BD-24A790FC81B8}" type="sibTrans" cxnId="{1772F87E-6B2D-480F-AB94-CCD668CDC026}">
      <dgm:prSet/>
      <dgm:spPr/>
      <dgm:t>
        <a:bodyPr/>
        <a:lstStyle/>
        <a:p>
          <a:endParaRPr lang="en-US"/>
        </a:p>
      </dgm:t>
    </dgm:pt>
    <dgm:pt modelId="{FE73BC69-0BE5-4AC7-93F5-555AF014B5D7}" type="pres">
      <dgm:prSet presAssocID="{9A75B31A-E859-4D31-833A-D3F64ED76855}" presName="cycle" presStyleCnt="0">
        <dgm:presLayoutVars>
          <dgm:dir/>
          <dgm:resizeHandles val="exact"/>
        </dgm:presLayoutVars>
      </dgm:prSet>
      <dgm:spPr/>
    </dgm:pt>
    <dgm:pt modelId="{B95BD2D4-2D18-4F4D-BDA8-B7FC6310726D}" type="pres">
      <dgm:prSet presAssocID="{C2B4FD3F-26CB-4D92-BB2E-BD9E7306B142}" presName="node" presStyleLbl="node1" presStyleIdx="0" presStyleCnt="3">
        <dgm:presLayoutVars>
          <dgm:bulletEnabled val="1"/>
        </dgm:presLayoutVars>
      </dgm:prSet>
      <dgm:spPr/>
    </dgm:pt>
    <dgm:pt modelId="{27144895-24A7-47E7-B89C-20D34B4E7960}" type="pres">
      <dgm:prSet presAssocID="{C2B4FD3F-26CB-4D92-BB2E-BD9E7306B142}" presName="spNode" presStyleCnt="0"/>
      <dgm:spPr/>
    </dgm:pt>
    <dgm:pt modelId="{AB53C654-5827-43DC-B390-9ECEBA933AC9}" type="pres">
      <dgm:prSet presAssocID="{C226461B-9BD6-499A-A3F0-570433AAE7AD}" presName="sibTrans" presStyleLbl="sibTrans1D1" presStyleIdx="0" presStyleCnt="3"/>
      <dgm:spPr/>
    </dgm:pt>
    <dgm:pt modelId="{39FA1854-3DFD-4BE0-BDEE-D4371F7378C6}" type="pres">
      <dgm:prSet presAssocID="{0D59C29F-5A12-4C08-A74B-6369C32B62FD}" presName="node" presStyleLbl="node1" presStyleIdx="1" presStyleCnt="3">
        <dgm:presLayoutVars>
          <dgm:bulletEnabled val="1"/>
        </dgm:presLayoutVars>
      </dgm:prSet>
      <dgm:spPr/>
    </dgm:pt>
    <dgm:pt modelId="{3EF8662C-95F8-41FD-884F-BB864D7085E0}" type="pres">
      <dgm:prSet presAssocID="{0D59C29F-5A12-4C08-A74B-6369C32B62FD}" presName="spNode" presStyleCnt="0"/>
      <dgm:spPr/>
    </dgm:pt>
    <dgm:pt modelId="{BC879C71-577C-4A2D-902D-C800B273B2B4}" type="pres">
      <dgm:prSet presAssocID="{D89EABB1-BA14-4CA2-A973-E3E1392C5BD6}" presName="sibTrans" presStyleLbl="sibTrans1D1" presStyleIdx="1" presStyleCnt="3"/>
      <dgm:spPr/>
    </dgm:pt>
    <dgm:pt modelId="{9CBB170E-5C7F-4364-87AF-86303AB363B5}" type="pres">
      <dgm:prSet presAssocID="{5BC44058-68AA-44FF-808F-D752933ED91F}" presName="node" presStyleLbl="node1" presStyleIdx="2" presStyleCnt="3">
        <dgm:presLayoutVars>
          <dgm:bulletEnabled val="1"/>
        </dgm:presLayoutVars>
      </dgm:prSet>
      <dgm:spPr/>
    </dgm:pt>
    <dgm:pt modelId="{358846E4-67B9-4654-AED3-65F4EF6CC924}" type="pres">
      <dgm:prSet presAssocID="{5BC44058-68AA-44FF-808F-D752933ED91F}" presName="spNode" presStyleCnt="0"/>
      <dgm:spPr/>
    </dgm:pt>
    <dgm:pt modelId="{60A2A061-E084-4568-A2A8-DD3B73097A6D}" type="pres">
      <dgm:prSet presAssocID="{87910E7D-CAA5-4DD5-95BD-24A790FC81B8}" presName="sibTrans" presStyleLbl="sibTrans1D1" presStyleIdx="2" presStyleCnt="3"/>
      <dgm:spPr/>
    </dgm:pt>
  </dgm:ptLst>
  <dgm:cxnLst>
    <dgm:cxn modelId="{2ECACC00-568E-4647-9A58-7F22E7C1E327}" type="presOf" srcId="{0D59C29F-5A12-4C08-A74B-6369C32B62FD}" destId="{39FA1854-3DFD-4BE0-BDEE-D4371F7378C6}" srcOrd="0" destOrd="0" presId="urn:microsoft.com/office/officeart/2005/8/layout/cycle5"/>
    <dgm:cxn modelId="{84A41C11-21DC-4F79-BFC3-96C780C9150E}" type="presOf" srcId="{D89EABB1-BA14-4CA2-A973-E3E1392C5BD6}" destId="{BC879C71-577C-4A2D-902D-C800B273B2B4}" srcOrd="0" destOrd="0" presId="urn:microsoft.com/office/officeart/2005/8/layout/cycle5"/>
    <dgm:cxn modelId="{4EA69C1F-92DD-425F-889F-913F8E529E1E}" type="presOf" srcId="{5BC44058-68AA-44FF-808F-D752933ED91F}" destId="{9CBB170E-5C7F-4364-87AF-86303AB363B5}" srcOrd="0" destOrd="0" presId="urn:microsoft.com/office/officeart/2005/8/layout/cycle5"/>
    <dgm:cxn modelId="{0E43092E-FD36-4C57-A2A9-2EEB8F97318E}" type="presOf" srcId="{C2B4FD3F-26CB-4D92-BB2E-BD9E7306B142}" destId="{B95BD2D4-2D18-4F4D-BDA8-B7FC6310726D}" srcOrd="0" destOrd="0" presId="urn:microsoft.com/office/officeart/2005/8/layout/cycle5"/>
    <dgm:cxn modelId="{54D97769-18C1-4CC2-ADF9-F1CFC2BC87CB}" type="presOf" srcId="{9A75B31A-E859-4D31-833A-D3F64ED76855}" destId="{FE73BC69-0BE5-4AC7-93F5-555AF014B5D7}" srcOrd="0" destOrd="0" presId="urn:microsoft.com/office/officeart/2005/8/layout/cycle5"/>
    <dgm:cxn modelId="{3A237E70-87EA-4E02-952A-86DFB6DA7EEB}" type="presOf" srcId="{C226461B-9BD6-499A-A3F0-570433AAE7AD}" destId="{AB53C654-5827-43DC-B390-9ECEBA933AC9}" srcOrd="0" destOrd="0" presId="urn:microsoft.com/office/officeart/2005/8/layout/cycle5"/>
    <dgm:cxn modelId="{1772F87E-6B2D-480F-AB94-CCD668CDC026}" srcId="{9A75B31A-E859-4D31-833A-D3F64ED76855}" destId="{5BC44058-68AA-44FF-808F-D752933ED91F}" srcOrd="2" destOrd="0" parTransId="{1D1A6125-0DF9-40D7-8839-E84128656796}" sibTransId="{87910E7D-CAA5-4DD5-95BD-24A790FC81B8}"/>
    <dgm:cxn modelId="{1D44A792-E52B-41ED-BFB5-3486AEE2CE80}" srcId="{9A75B31A-E859-4D31-833A-D3F64ED76855}" destId="{C2B4FD3F-26CB-4D92-BB2E-BD9E7306B142}" srcOrd="0" destOrd="0" parTransId="{BCD83DD4-7922-477E-AD7B-23789DEA08A1}" sibTransId="{C226461B-9BD6-499A-A3F0-570433AAE7AD}"/>
    <dgm:cxn modelId="{27BBFED1-4159-48F9-8095-D6C0570ED82B}" srcId="{9A75B31A-E859-4D31-833A-D3F64ED76855}" destId="{0D59C29F-5A12-4C08-A74B-6369C32B62FD}" srcOrd="1" destOrd="0" parTransId="{0CB043F7-8E14-47AB-8D4E-4B1E35426689}" sibTransId="{D89EABB1-BA14-4CA2-A973-E3E1392C5BD6}"/>
    <dgm:cxn modelId="{CFC013D5-0A96-4394-8F37-953076E060E0}" type="presOf" srcId="{87910E7D-CAA5-4DD5-95BD-24A790FC81B8}" destId="{60A2A061-E084-4568-A2A8-DD3B73097A6D}" srcOrd="0" destOrd="0" presId="urn:microsoft.com/office/officeart/2005/8/layout/cycle5"/>
    <dgm:cxn modelId="{E774040D-5811-4BC4-AD27-56412FB097EF}" type="presParOf" srcId="{FE73BC69-0BE5-4AC7-93F5-555AF014B5D7}" destId="{B95BD2D4-2D18-4F4D-BDA8-B7FC6310726D}" srcOrd="0" destOrd="0" presId="urn:microsoft.com/office/officeart/2005/8/layout/cycle5"/>
    <dgm:cxn modelId="{723BA5AD-0D20-4751-8E14-40A09FEBF4F7}" type="presParOf" srcId="{FE73BC69-0BE5-4AC7-93F5-555AF014B5D7}" destId="{27144895-24A7-47E7-B89C-20D34B4E7960}" srcOrd="1" destOrd="0" presId="urn:microsoft.com/office/officeart/2005/8/layout/cycle5"/>
    <dgm:cxn modelId="{D11E1216-B864-4DA4-977A-67CBA343F691}" type="presParOf" srcId="{FE73BC69-0BE5-4AC7-93F5-555AF014B5D7}" destId="{AB53C654-5827-43DC-B390-9ECEBA933AC9}" srcOrd="2" destOrd="0" presId="urn:microsoft.com/office/officeart/2005/8/layout/cycle5"/>
    <dgm:cxn modelId="{CCF66C33-16AA-42FA-86A5-61BD3BBB6EFD}" type="presParOf" srcId="{FE73BC69-0BE5-4AC7-93F5-555AF014B5D7}" destId="{39FA1854-3DFD-4BE0-BDEE-D4371F7378C6}" srcOrd="3" destOrd="0" presId="urn:microsoft.com/office/officeart/2005/8/layout/cycle5"/>
    <dgm:cxn modelId="{FD445D6E-FD27-4269-BB18-BD551D6A6544}" type="presParOf" srcId="{FE73BC69-0BE5-4AC7-93F5-555AF014B5D7}" destId="{3EF8662C-95F8-41FD-884F-BB864D7085E0}" srcOrd="4" destOrd="0" presId="urn:microsoft.com/office/officeart/2005/8/layout/cycle5"/>
    <dgm:cxn modelId="{40EC385A-26D2-4206-829D-0171E8E9ADDB}" type="presParOf" srcId="{FE73BC69-0BE5-4AC7-93F5-555AF014B5D7}" destId="{BC879C71-577C-4A2D-902D-C800B273B2B4}" srcOrd="5" destOrd="0" presId="urn:microsoft.com/office/officeart/2005/8/layout/cycle5"/>
    <dgm:cxn modelId="{B08664DA-1786-46EB-A87C-232664A0A1DA}" type="presParOf" srcId="{FE73BC69-0BE5-4AC7-93F5-555AF014B5D7}" destId="{9CBB170E-5C7F-4364-87AF-86303AB363B5}" srcOrd="6" destOrd="0" presId="urn:microsoft.com/office/officeart/2005/8/layout/cycle5"/>
    <dgm:cxn modelId="{55ADB4F5-D3E5-4654-AC07-FDA032E26F1A}" type="presParOf" srcId="{FE73BC69-0BE5-4AC7-93F5-555AF014B5D7}" destId="{358846E4-67B9-4654-AED3-65F4EF6CC924}" srcOrd="7" destOrd="0" presId="urn:microsoft.com/office/officeart/2005/8/layout/cycle5"/>
    <dgm:cxn modelId="{9E51E4AA-811B-47A6-BCFB-83EBAE6AB4CC}" type="presParOf" srcId="{FE73BC69-0BE5-4AC7-93F5-555AF014B5D7}" destId="{60A2A061-E084-4568-A2A8-DD3B73097A6D}" srcOrd="8" destOrd="0" presId="urn:microsoft.com/office/officeart/2005/8/layout/cycle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6633641-6B94-B141-97EC-527EED1322F0}" type="doc">
      <dgm:prSet loTypeId="urn:microsoft.com/office/officeart/2005/8/layout/pList2" loCatId="" qsTypeId="urn:microsoft.com/office/officeart/2005/8/quickstyle/simple4" qsCatId="simple" csTypeId="urn:microsoft.com/office/officeart/2005/8/colors/accent1_2" csCatId="accent1" phldr="1"/>
      <dgm:spPr/>
    </dgm:pt>
    <dgm:pt modelId="{47712E96-D290-6446-ADF4-25154FDA0A62}">
      <dgm:prSet phldrT="[Text]">
        <dgm:style>
          <a:lnRef idx="2">
            <a:schemeClr val="accent1"/>
          </a:lnRef>
          <a:fillRef idx="1">
            <a:schemeClr val="lt1"/>
          </a:fillRef>
          <a:effectRef idx="0">
            <a:schemeClr val="accent1"/>
          </a:effectRef>
          <a:fontRef idx="minor">
            <a:schemeClr val="dk1"/>
          </a:fontRef>
        </dgm:style>
      </dgm:prSet>
      <dgm:spPr/>
      <dgm:t>
        <a:bodyPr/>
        <a:lstStyle/>
        <a:p>
          <a:endParaRPr lang="en-US">
            <a:solidFill>
              <a:schemeClr val="tx2">
                <a:lumMod val="95000"/>
                <a:lumOff val="5000"/>
              </a:schemeClr>
            </a:solidFill>
          </a:endParaRPr>
        </a:p>
        <a:p>
          <a:endParaRPr lang="en-US">
            <a:solidFill>
              <a:schemeClr val="tx2">
                <a:lumMod val="95000"/>
                <a:lumOff val="5000"/>
              </a:schemeClr>
            </a:solidFill>
          </a:endParaRPr>
        </a:p>
        <a:p>
          <a:r>
            <a:rPr lang="en-US">
              <a:solidFill>
                <a:schemeClr val="tx2">
                  <a:lumMod val="95000"/>
                  <a:lumOff val="5000"/>
                </a:schemeClr>
              </a:solidFill>
            </a:rPr>
            <a:t>Student factors</a:t>
          </a:r>
        </a:p>
      </dgm:t>
    </dgm:pt>
    <dgm:pt modelId="{22B70318-1B71-FB40-8004-8CABD07FF7C1}" type="parTrans" cxnId="{7E9DAD31-98F2-7048-999F-06499550CE44}">
      <dgm:prSet/>
      <dgm:spPr/>
      <dgm:t>
        <a:bodyPr/>
        <a:lstStyle/>
        <a:p>
          <a:endParaRPr lang="en-US"/>
        </a:p>
      </dgm:t>
    </dgm:pt>
    <dgm:pt modelId="{C73F3134-1F7D-1F48-8EC6-DDCD31312CD4}" type="sibTrans" cxnId="{7E9DAD31-98F2-7048-999F-06499550CE44}">
      <dgm:prSet/>
      <dgm:spPr/>
      <dgm:t>
        <a:bodyPr/>
        <a:lstStyle/>
        <a:p>
          <a:endParaRPr lang="en-US"/>
        </a:p>
      </dgm:t>
    </dgm:pt>
    <dgm:pt modelId="{43B978AE-6C3A-3647-A9B1-A0D671EEBAC8}">
      <dgm:prSet phldrT="[Text]">
        <dgm:style>
          <a:lnRef idx="2">
            <a:schemeClr val="accent1"/>
          </a:lnRef>
          <a:fillRef idx="1">
            <a:schemeClr val="lt1"/>
          </a:fillRef>
          <a:effectRef idx="0">
            <a:schemeClr val="accent1"/>
          </a:effectRef>
          <a:fontRef idx="minor">
            <a:schemeClr val="dk1"/>
          </a:fontRef>
        </dgm:style>
      </dgm:prSet>
      <dgm:spPr/>
      <dgm:t>
        <a:bodyPr/>
        <a:lstStyle/>
        <a:p>
          <a:endParaRPr lang="en-US">
            <a:solidFill>
              <a:schemeClr val="tx2">
                <a:lumMod val="95000"/>
                <a:lumOff val="5000"/>
              </a:schemeClr>
            </a:solidFill>
          </a:endParaRPr>
        </a:p>
        <a:p>
          <a:endParaRPr lang="en-US">
            <a:solidFill>
              <a:schemeClr val="tx2">
                <a:lumMod val="95000"/>
                <a:lumOff val="5000"/>
              </a:schemeClr>
            </a:solidFill>
          </a:endParaRPr>
        </a:p>
        <a:p>
          <a:r>
            <a:rPr lang="en-US">
              <a:solidFill>
                <a:schemeClr val="tx2">
                  <a:lumMod val="95000"/>
                  <a:lumOff val="5000"/>
                </a:schemeClr>
              </a:solidFill>
            </a:rPr>
            <a:t>Teacher and school factors</a:t>
          </a:r>
        </a:p>
      </dgm:t>
    </dgm:pt>
    <dgm:pt modelId="{978428FF-4ABB-D14B-8B78-4A9A890A9115}" type="parTrans" cxnId="{B0EED5CE-EBD3-F246-B46D-B47627FA4AD5}">
      <dgm:prSet/>
      <dgm:spPr/>
      <dgm:t>
        <a:bodyPr/>
        <a:lstStyle/>
        <a:p>
          <a:endParaRPr lang="en-US"/>
        </a:p>
      </dgm:t>
    </dgm:pt>
    <dgm:pt modelId="{C17F48A4-49B5-4745-8ED3-CD71086D6586}" type="sibTrans" cxnId="{B0EED5CE-EBD3-F246-B46D-B47627FA4AD5}">
      <dgm:prSet/>
      <dgm:spPr/>
      <dgm:t>
        <a:bodyPr/>
        <a:lstStyle/>
        <a:p>
          <a:endParaRPr lang="en-US"/>
        </a:p>
      </dgm:t>
    </dgm:pt>
    <dgm:pt modelId="{F332943D-E705-5442-BCAE-91A4DAB3A770}">
      <dgm:prSet phldrT="[Text]">
        <dgm:style>
          <a:lnRef idx="2">
            <a:schemeClr val="accent1"/>
          </a:lnRef>
          <a:fillRef idx="1">
            <a:schemeClr val="lt1"/>
          </a:fillRef>
          <a:effectRef idx="0">
            <a:schemeClr val="accent1"/>
          </a:effectRef>
          <a:fontRef idx="minor">
            <a:schemeClr val="dk1"/>
          </a:fontRef>
        </dgm:style>
      </dgm:prSet>
      <dgm:spPr/>
      <dgm:t>
        <a:bodyPr/>
        <a:lstStyle/>
        <a:p>
          <a:endParaRPr lang="en-US">
            <a:solidFill>
              <a:schemeClr val="tx2">
                <a:lumMod val="95000"/>
                <a:lumOff val="5000"/>
              </a:schemeClr>
            </a:solidFill>
          </a:endParaRPr>
        </a:p>
        <a:p>
          <a:endParaRPr lang="en-US">
            <a:solidFill>
              <a:schemeClr val="tx2">
                <a:lumMod val="95000"/>
                <a:lumOff val="5000"/>
              </a:schemeClr>
            </a:solidFill>
          </a:endParaRPr>
        </a:p>
        <a:p>
          <a:r>
            <a:rPr lang="en-US">
              <a:solidFill>
                <a:schemeClr val="tx2">
                  <a:lumMod val="95000"/>
                  <a:lumOff val="5000"/>
                </a:schemeClr>
              </a:solidFill>
            </a:rPr>
            <a:t>Text and material used</a:t>
          </a:r>
        </a:p>
      </dgm:t>
    </dgm:pt>
    <dgm:pt modelId="{A2F4FD4F-B32B-D348-A055-EF8EF8DA1772}" type="parTrans" cxnId="{B68244E9-5BD8-F845-9EB9-DA85997C8244}">
      <dgm:prSet/>
      <dgm:spPr/>
      <dgm:t>
        <a:bodyPr/>
        <a:lstStyle/>
        <a:p>
          <a:endParaRPr lang="en-US"/>
        </a:p>
      </dgm:t>
    </dgm:pt>
    <dgm:pt modelId="{2A73CD72-396E-CC4D-A08B-CCEA167BCE73}" type="sibTrans" cxnId="{B68244E9-5BD8-F845-9EB9-DA85997C8244}">
      <dgm:prSet/>
      <dgm:spPr/>
      <dgm:t>
        <a:bodyPr/>
        <a:lstStyle/>
        <a:p>
          <a:endParaRPr lang="en-US"/>
        </a:p>
      </dgm:t>
    </dgm:pt>
    <dgm:pt modelId="{7515EB0A-2F90-E547-9086-05016EE28261}" type="pres">
      <dgm:prSet presAssocID="{C6633641-6B94-B141-97EC-527EED1322F0}" presName="Name0" presStyleCnt="0">
        <dgm:presLayoutVars>
          <dgm:dir/>
          <dgm:resizeHandles val="exact"/>
        </dgm:presLayoutVars>
      </dgm:prSet>
      <dgm:spPr/>
    </dgm:pt>
    <dgm:pt modelId="{12B1259F-79C5-5346-8A8B-8D631578C2D1}" type="pres">
      <dgm:prSet presAssocID="{C6633641-6B94-B141-97EC-527EED1322F0}" presName="bkgdShp" presStyleLbl="alignAccFollowNode1" presStyleIdx="0" presStyleCnt="1" custLinFactNeighborX="1917" custLinFactNeighborY="-33909"/>
      <dgm:spPr/>
    </dgm:pt>
    <dgm:pt modelId="{32852213-0D5B-1A49-9F31-671350B39DF6}" type="pres">
      <dgm:prSet presAssocID="{C6633641-6B94-B141-97EC-527EED1322F0}" presName="linComp" presStyleCnt="0"/>
      <dgm:spPr/>
    </dgm:pt>
    <dgm:pt modelId="{BE29374F-A35F-2949-897D-85E0DDD9C9A0}" type="pres">
      <dgm:prSet presAssocID="{47712E96-D290-6446-ADF4-25154FDA0A62}" presName="compNode" presStyleCnt="0"/>
      <dgm:spPr/>
    </dgm:pt>
    <dgm:pt modelId="{26657527-6671-7144-A3A0-6B6E75150DF2}" type="pres">
      <dgm:prSet presAssocID="{47712E96-D290-6446-ADF4-25154FDA0A62}" presName="node" presStyleLbl="node1" presStyleIdx="0" presStyleCnt="3" custScaleY="78561">
        <dgm:presLayoutVars>
          <dgm:bulletEnabled val="1"/>
        </dgm:presLayoutVars>
      </dgm:prSet>
      <dgm:spPr/>
    </dgm:pt>
    <dgm:pt modelId="{413CBBB9-4E8E-914B-A758-15B474B71FBE}" type="pres">
      <dgm:prSet presAssocID="{47712E96-D290-6446-ADF4-25154FDA0A62}" presName="invisiNode" presStyleLbl="node1" presStyleIdx="0" presStyleCnt="3"/>
      <dgm:spPr/>
    </dgm:pt>
    <dgm:pt modelId="{B23D6593-399B-BA42-9C35-2D11FE29E7F5}" type="pres">
      <dgm:prSet presAssocID="{47712E96-D290-6446-ADF4-25154FDA0A62}" presName="imagNode" presStyleLbl="fgImgPlace1" presStyleIdx="0" presStyleCnt="3" custScaleX="90688" custScaleY="89627" custLinFactNeighborY="30605"/>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t="-51000" b="-51000"/>
          </a:stretch>
        </a:blipFill>
      </dgm:spPr>
    </dgm:pt>
    <dgm:pt modelId="{1BC24C93-9B55-A145-AEC8-754F3E085ABC}" type="pres">
      <dgm:prSet presAssocID="{C73F3134-1F7D-1F48-8EC6-DDCD31312CD4}" presName="sibTrans" presStyleLbl="sibTrans2D1" presStyleIdx="0" presStyleCnt="0"/>
      <dgm:spPr/>
    </dgm:pt>
    <dgm:pt modelId="{1FE76DA4-9E61-0740-B21C-9752789E0447}" type="pres">
      <dgm:prSet presAssocID="{43B978AE-6C3A-3647-A9B1-A0D671EEBAC8}" presName="compNode" presStyleCnt="0"/>
      <dgm:spPr/>
    </dgm:pt>
    <dgm:pt modelId="{D083EA50-E288-FD40-87A0-6BABBB40D3BD}" type="pres">
      <dgm:prSet presAssocID="{43B978AE-6C3A-3647-A9B1-A0D671EEBAC8}" presName="node" presStyleLbl="node1" presStyleIdx="1" presStyleCnt="3" custScaleY="78561">
        <dgm:presLayoutVars>
          <dgm:bulletEnabled val="1"/>
        </dgm:presLayoutVars>
      </dgm:prSet>
      <dgm:spPr/>
    </dgm:pt>
    <dgm:pt modelId="{F30FC26B-ED3E-414D-A505-7B7E793F3697}" type="pres">
      <dgm:prSet presAssocID="{43B978AE-6C3A-3647-A9B1-A0D671EEBAC8}" presName="invisiNode" presStyleLbl="node1" presStyleIdx="1" presStyleCnt="3"/>
      <dgm:spPr/>
    </dgm:pt>
    <dgm:pt modelId="{9FBE7A58-D4C1-264F-94EF-C6AE47CBF6D9}" type="pres">
      <dgm:prSet presAssocID="{43B978AE-6C3A-3647-A9B1-A0D671EEBAC8}" presName="imagNode" presStyleLbl="fgImgPlace1" presStyleIdx="1" presStyleCnt="3" custScaleX="89586" custScaleY="89627" custLinFactNeighborY="30605"/>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t="-5000" b="-5000"/>
          </a:stretch>
        </a:blipFill>
      </dgm:spPr>
    </dgm:pt>
    <dgm:pt modelId="{0802A7EB-CC16-8043-8A4B-954CE223C035}" type="pres">
      <dgm:prSet presAssocID="{C17F48A4-49B5-4745-8ED3-CD71086D6586}" presName="sibTrans" presStyleLbl="sibTrans2D1" presStyleIdx="0" presStyleCnt="0"/>
      <dgm:spPr/>
    </dgm:pt>
    <dgm:pt modelId="{F997E9E5-EFF3-AF42-B7CD-A7173C8CDED6}" type="pres">
      <dgm:prSet presAssocID="{F332943D-E705-5442-BCAE-91A4DAB3A770}" presName="compNode" presStyleCnt="0"/>
      <dgm:spPr/>
    </dgm:pt>
    <dgm:pt modelId="{77DE6170-60DD-7C46-A699-5B24D79826EE}" type="pres">
      <dgm:prSet presAssocID="{F332943D-E705-5442-BCAE-91A4DAB3A770}" presName="node" presStyleLbl="node1" presStyleIdx="2" presStyleCnt="3" custScaleY="80619">
        <dgm:presLayoutVars>
          <dgm:bulletEnabled val="1"/>
        </dgm:presLayoutVars>
      </dgm:prSet>
      <dgm:spPr/>
    </dgm:pt>
    <dgm:pt modelId="{A7997812-C4DD-A74B-BF1B-FFCE7F6B6C71}" type="pres">
      <dgm:prSet presAssocID="{F332943D-E705-5442-BCAE-91A4DAB3A770}" presName="invisiNode" presStyleLbl="node1" presStyleIdx="2" presStyleCnt="3"/>
      <dgm:spPr/>
    </dgm:pt>
    <dgm:pt modelId="{2B112772-3787-5A44-BA0A-1CB4D9DB32A1}" type="pres">
      <dgm:prSet presAssocID="{F332943D-E705-5442-BCAE-91A4DAB3A770}" presName="imagNode" presStyleLbl="fgImgPlace1" presStyleIdx="2" presStyleCnt="3" custLinFactNeighborY="30605"/>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t="-51000" b="-51000"/>
          </a:stretch>
        </a:blipFill>
      </dgm:spPr>
    </dgm:pt>
  </dgm:ptLst>
  <dgm:cxnLst>
    <dgm:cxn modelId="{2B2EE41F-EB12-C347-A038-992AD24D32C0}" type="presOf" srcId="{43B978AE-6C3A-3647-A9B1-A0D671EEBAC8}" destId="{D083EA50-E288-FD40-87A0-6BABBB40D3BD}" srcOrd="0" destOrd="0" presId="urn:microsoft.com/office/officeart/2005/8/layout/pList2"/>
    <dgm:cxn modelId="{5BB14F25-E760-0B42-8F59-255DF8CCBAF0}" type="presOf" srcId="{F332943D-E705-5442-BCAE-91A4DAB3A770}" destId="{77DE6170-60DD-7C46-A699-5B24D79826EE}" srcOrd="0" destOrd="0" presId="urn:microsoft.com/office/officeart/2005/8/layout/pList2"/>
    <dgm:cxn modelId="{7E9DAD31-98F2-7048-999F-06499550CE44}" srcId="{C6633641-6B94-B141-97EC-527EED1322F0}" destId="{47712E96-D290-6446-ADF4-25154FDA0A62}" srcOrd="0" destOrd="0" parTransId="{22B70318-1B71-FB40-8004-8CABD07FF7C1}" sibTransId="{C73F3134-1F7D-1F48-8EC6-DDCD31312CD4}"/>
    <dgm:cxn modelId="{15F4D84C-C34B-B443-B9B7-F0C77E1B09A8}" type="presOf" srcId="{C6633641-6B94-B141-97EC-527EED1322F0}" destId="{7515EB0A-2F90-E547-9086-05016EE28261}" srcOrd="0" destOrd="0" presId="urn:microsoft.com/office/officeart/2005/8/layout/pList2"/>
    <dgm:cxn modelId="{E954C856-49AA-934A-AC17-A920B9100E34}" type="presOf" srcId="{C17F48A4-49B5-4745-8ED3-CD71086D6586}" destId="{0802A7EB-CC16-8043-8A4B-954CE223C035}" srcOrd="0" destOrd="0" presId="urn:microsoft.com/office/officeart/2005/8/layout/pList2"/>
    <dgm:cxn modelId="{FBACD09A-D3BC-804B-AA36-71A3B519DB4A}" type="presOf" srcId="{C73F3134-1F7D-1F48-8EC6-DDCD31312CD4}" destId="{1BC24C93-9B55-A145-AEC8-754F3E085ABC}" srcOrd="0" destOrd="0" presId="urn:microsoft.com/office/officeart/2005/8/layout/pList2"/>
    <dgm:cxn modelId="{B0EED5CE-EBD3-F246-B46D-B47627FA4AD5}" srcId="{C6633641-6B94-B141-97EC-527EED1322F0}" destId="{43B978AE-6C3A-3647-A9B1-A0D671EEBAC8}" srcOrd="1" destOrd="0" parTransId="{978428FF-4ABB-D14B-8B78-4A9A890A9115}" sibTransId="{C17F48A4-49B5-4745-8ED3-CD71086D6586}"/>
    <dgm:cxn modelId="{B68244E9-5BD8-F845-9EB9-DA85997C8244}" srcId="{C6633641-6B94-B141-97EC-527EED1322F0}" destId="{F332943D-E705-5442-BCAE-91A4DAB3A770}" srcOrd="2" destOrd="0" parTransId="{A2F4FD4F-B32B-D348-A055-EF8EF8DA1772}" sibTransId="{2A73CD72-396E-CC4D-A08B-CCEA167BCE73}"/>
    <dgm:cxn modelId="{96A9ADF5-1274-D647-9436-349C21899C35}" type="presOf" srcId="{47712E96-D290-6446-ADF4-25154FDA0A62}" destId="{26657527-6671-7144-A3A0-6B6E75150DF2}" srcOrd="0" destOrd="0" presId="urn:microsoft.com/office/officeart/2005/8/layout/pList2"/>
    <dgm:cxn modelId="{E8D3CD13-BB0B-5642-A936-C4B05B6CEB71}" type="presParOf" srcId="{7515EB0A-2F90-E547-9086-05016EE28261}" destId="{12B1259F-79C5-5346-8A8B-8D631578C2D1}" srcOrd="0" destOrd="0" presId="urn:microsoft.com/office/officeart/2005/8/layout/pList2"/>
    <dgm:cxn modelId="{BCFC9D1C-EC00-BB4D-A3AF-C36D34C65CE0}" type="presParOf" srcId="{7515EB0A-2F90-E547-9086-05016EE28261}" destId="{32852213-0D5B-1A49-9F31-671350B39DF6}" srcOrd="1" destOrd="0" presId="urn:microsoft.com/office/officeart/2005/8/layout/pList2"/>
    <dgm:cxn modelId="{CDEBDBCD-1C82-5640-BBDC-07F8F62C47C4}" type="presParOf" srcId="{32852213-0D5B-1A49-9F31-671350B39DF6}" destId="{BE29374F-A35F-2949-897D-85E0DDD9C9A0}" srcOrd="0" destOrd="0" presId="urn:microsoft.com/office/officeart/2005/8/layout/pList2"/>
    <dgm:cxn modelId="{1720E1F4-1B3D-D744-893D-25D7052734D5}" type="presParOf" srcId="{BE29374F-A35F-2949-897D-85E0DDD9C9A0}" destId="{26657527-6671-7144-A3A0-6B6E75150DF2}" srcOrd="0" destOrd="0" presId="urn:microsoft.com/office/officeart/2005/8/layout/pList2"/>
    <dgm:cxn modelId="{2EA25467-48CA-524B-B55B-3764A817FEF4}" type="presParOf" srcId="{BE29374F-A35F-2949-897D-85E0DDD9C9A0}" destId="{413CBBB9-4E8E-914B-A758-15B474B71FBE}" srcOrd="1" destOrd="0" presId="urn:microsoft.com/office/officeart/2005/8/layout/pList2"/>
    <dgm:cxn modelId="{47D9ECD0-DE6E-5847-B93B-76B9127CCD1A}" type="presParOf" srcId="{BE29374F-A35F-2949-897D-85E0DDD9C9A0}" destId="{B23D6593-399B-BA42-9C35-2D11FE29E7F5}" srcOrd="2" destOrd="0" presId="urn:microsoft.com/office/officeart/2005/8/layout/pList2"/>
    <dgm:cxn modelId="{3FAA0693-0C0D-7E48-853D-B0653E8FC715}" type="presParOf" srcId="{32852213-0D5B-1A49-9F31-671350B39DF6}" destId="{1BC24C93-9B55-A145-AEC8-754F3E085ABC}" srcOrd="1" destOrd="0" presId="urn:microsoft.com/office/officeart/2005/8/layout/pList2"/>
    <dgm:cxn modelId="{25DA2CC5-32AB-FB45-BCB3-725C193D8E91}" type="presParOf" srcId="{32852213-0D5B-1A49-9F31-671350B39DF6}" destId="{1FE76DA4-9E61-0740-B21C-9752789E0447}" srcOrd="2" destOrd="0" presId="urn:microsoft.com/office/officeart/2005/8/layout/pList2"/>
    <dgm:cxn modelId="{ED3C64B5-86C7-6447-BCB2-507C21B6A56B}" type="presParOf" srcId="{1FE76DA4-9E61-0740-B21C-9752789E0447}" destId="{D083EA50-E288-FD40-87A0-6BABBB40D3BD}" srcOrd="0" destOrd="0" presId="urn:microsoft.com/office/officeart/2005/8/layout/pList2"/>
    <dgm:cxn modelId="{7AE20A1C-E1ED-3A40-B303-F6553C38F6E6}" type="presParOf" srcId="{1FE76DA4-9E61-0740-B21C-9752789E0447}" destId="{F30FC26B-ED3E-414D-A505-7B7E793F3697}" srcOrd="1" destOrd="0" presId="urn:microsoft.com/office/officeart/2005/8/layout/pList2"/>
    <dgm:cxn modelId="{B7AFF777-C3C3-C34A-B4FE-D4A3F10CB656}" type="presParOf" srcId="{1FE76DA4-9E61-0740-B21C-9752789E0447}" destId="{9FBE7A58-D4C1-264F-94EF-C6AE47CBF6D9}" srcOrd="2" destOrd="0" presId="urn:microsoft.com/office/officeart/2005/8/layout/pList2"/>
    <dgm:cxn modelId="{FB8863C0-C79F-4F46-8A6A-B0B7345894C5}" type="presParOf" srcId="{32852213-0D5B-1A49-9F31-671350B39DF6}" destId="{0802A7EB-CC16-8043-8A4B-954CE223C035}" srcOrd="3" destOrd="0" presId="urn:microsoft.com/office/officeart/2005/8/layout/pList2"/>
    <dgm:cxn modelId="{43FB45B0-AE8A-E945-B086-E803A9E60F98}" type="presParOf" srcId="{32852213-0D5B-1A49-9F31-671350B39DF6}" destId="{F997E9E5-EFF3-AF42-B7CD-A7173C8CDED6}" srcOrd="4" destOrd="0" presId="urn:microsoft.com/office/officeart/2005/8/layout/pList2"/>
    <dgm:cxn modelId="{F9561468-4B31-B546-8132-61C8838F7381}" type="presParOf" srcId="{F997E9E5-EFF3-AF42-B7CD-A7173C8CDED6}" destId="{77DE6170-60DD-7C46-A699-5B24D79826EE}" srcOrd="0" destOrd="0" presId="urn:microsoft.com/office/officeart/2005/8/layout/pList2"/>
    <dgm:cxn modelId="{B06F7D3B-DE72-4B41-84D8-C771F645AFC0}" type="presParOf" srcId="{F997E9E5-EFF3-AF42-B7CD-A7173C8CDED6}" destId="{A7997812-C4DD-A74B-BF1B-FFCE7F6B6C71}" srcOrd="1" destOrd="0" presId="urn:microsoft.com/office/officeart/2005/8/layout/pList2"/>
    <dgm:cxn modelId="{A7561662-5897-9B42-8E3E-FE613BA1439C}" type="presParOf" srcId="{F997E9E5-EFF3-AF42-B7CD-A7173C8CDED6}" destId="{2B112772-3787-5A44-BA0A-1CB4D9DB32A1}" srcOrd="2" destOrd="0" presId="urn:microsoft.com/office/officeart/2005/8/layout/p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5BD2D4-2D18-4F4D-BDA8-B7FC6310726D}">
      <dsp:nvSpPr>
        <dsp:cNvPr id="0" name=""/>
        <dsp:cNvSpPr/>
      </dsp:nvSpPr>
      <dsp:spPr>
        <a:xfrm>
          <a:off x="1810122" y="1184"/>
          <a:ext cx="1713755" cy="1113941"/>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a:t>Skill deficit</a:t>
          </a:r>
        </a:p>
      </dsp:txBody>
      <dsp:txXfrm>
        <a:off x="1864500" y="55562"/>
        <a:ext cx="1604999" cy="1005185"/>
      </dsp:txXfrm>
    </dsp:sp>
    <dsp:sp modelId="{AB53C654-5827-43DC-B390-9ECEBA933AC9}">
      <dsp:nvSpPr>
        <dsp:cNvPr id="0" name=""/>
        <dsp:cNvSpPr/>
      </dsp:nvSpPr>
      <dsp:spPr>
        <a:xfrm>
          <a:off x="1182595" y="558154"/>
          <a:ext cx="2968809" cy="2968809"/>
        </a:xfrm>
        <a:custGeom>
          <a:avLst/>
          <a:gdLst/>
          <a:ahLst/>
          <a:cxnLst/>
          <a:rect l="0" t="0" r="0" b="0"/>
          <a:pathLst>
            <a:path>
              <a:moveTo>
                <a:pt x="2570844" y="472916"/>
              </a:moveTo>
              <a:arcTo wR="1484404" hR="1484404" stAng="19022766" swAng="2300025"/>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39FA1854-3DFD-4BE0-BDEE-D4371F7378C6}">
      <dsp:nvSpPr>
        <dsp:cNvPr id="0" name=""/>
        <dsp:cNvSpPr/>
      </dsp:nvSpPr>
      <dsp:spPr>
        <a:xfrm>
          <a:off x="3095654" y="2227791"/>
          <a:ext cx="1713755" cy="1113941"/>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a:t>Avoidance behavior</a:t>
          </a:r>
        </a:p>
      </dsp:txBody>
      <dsp:txXfrm>
        <a:off x="3150032" y="2282169"/>
        <a:ext cx="1604999" cy="1005185"/>
      </dsp:txXfrm>
    </dsp:sp>
    <dsp:sp modelId="{BC879C71-577C-4A2D-902D-C800B273B2B4}">
      <dsp:nvSpPr>
        <dsp:cNvPr id="0" name=""/>
        <dsp:cNvSpPr/>
      </dsp:nvSpPr>
      <dsp:spPr>
        <a:xfrm>
          <a:off x="1182595" y="558154"/>
          <a:ext cx="2968809" cy="2968809"/>
        </a:xfrm>
        <a:custGeom>
          <a:avLst/>
          <a:gdLst/>
          <a:ahLst/>
          <a:cxnLst/>
          <a:rect l="0" t="0" r="0" b="0"/>
          <a:pathLst>
            <a:path>
              <a:moveTo>
                <a:pt x="1939246" y="2897407"/>
              </a:moveTo>
              <a:arcTo wR="1484404" hR="1484404" stAng="4329407" swAng="2141186"/>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9CBB170E-5C7F-4364-87AF-86303AB363B5}">
      <dsp:nvSpPr>
        <dsp:cNvPr id="0" name=""/>
        <dsp:cNvSpPr/>
      </dsp:nvSpPr>
      <dsp:spPr>
        <a:xfrm>
          <a:off x="524589" y="2227791"/>
          <a:ext cx="1713755" cy="1113941"/>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a:t>Removal from task </a:t>
          </a:r>
        </a:p>
      </dsp:txBody>
      <dsp:txXfrm>
        <a:off x="578967" y="2282169"/>
        <a:ext cx="1604999" cy="1005185"/>
      </dsp:txXfrm>
    </dsp:sp>
    <dsp:sp modelId="{60A2A061-E084-4568-A2A8-DD3B73097A6D}">
      <dsp:nvSpPr>
        <dsp:cNvPr id="0" name=""/>
        <dsp:cNvSpPr/>
      </dsp:nvSpPr>
      <dsp:spPr>
        <a:xfrm>
          <a:off x="1182595" y="558154"/>
          <a:ext cx="2968809" cy="2968809"/>
        </a:xfrm>
        <a:custGeom>
          <a:avLst/>
          <a:gdLst/>
          <a:ahLst/>
          <a:cxnLst/>
          <a:rect l="0" t="0" r="0" b="0"/>
          <a:pathLst>
            <a:path>
              <a:moveTo>
                <a:pt x="4823" y="1364837"/>
              </a:moveTo>
              <a:arcTo wR="1484404" hR="1484404" stAng="11077209" swAng="2300025"/>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B1259F-79C5-5346-8A8B-8D631578C2D1}">
      <dsp:nvSpPr>
        <dsp:cNvPr id="0" name=""/>
        <dsp:cNvSpPr/>
      </dsp:nvSpPr>
      <dsp:spPr>
        <a:xfrm>
          <a:off x="0" y="0"/>
          <a:ext cx="11582400" cy="2223135"/>
        </a:xfrm>
        <a:prstGeom prst="roundRect">
          <a:avLst>
            <a:gd name="adj" fmla="val 10000"/>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B23D6593-399B-BA42-9C35-2D11FE29E7F5}">
      <dsp:nvSpPr>
        <dsp:cNvPr id="0" name=""/>
        <dsp:cNvSpPr/>
      </dsp:nvSpPr>
      <dsp:spPr>
        <a:xfrm>
          <a:off x="505884" y="1091386"/>
          <a:ext cx="3085505" cy="1461188"/>
        </a:xfrm>
        <a:prstGeom prst="roundRect">
          <a:avLst>
            <a:gd name="adj" fmla="val 1000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t="-51000" b="-51000"/>
          </a:stretch>
        </a:blipFill>
        <a:ln>
          <a:noFill/>
        </a:ln>
        <a:effectLst/>
      </dsp:spPr>
      <dsp:style>
        <a:lnRef idx="0">
          <a:scrgbClr r="0" g="0" b="0"/>
        </a:lnRef>
        <a:fillRef idx="1">
          <a:scrgbClr r="0" g="0" b="0"/>
        </a:fillRef>
        <a:effectRef idx="2">
          <a:scrgbClr r="0" g="0" b="0"/>
        </a:effectRef>
        <a:fontRef idx="minor"/>
      </dsp:style>
    </dsp:sp>
    <dsp:sp modelId="{26657527-6671-7144-A3A0-6B6E75150DF2}">
      <dsp:nvSpPr>
        <dsp:cNvPr id="0" name=""/>
        <dsp:cNvSpPr/>
      </dsp:nvSpPr>
      <dsp:spPr>
        <a:xfrm rot="10800000">
          <a:off x="347471" y="2725861"/>
          <a:ext cx="3402330" cy="2134631"/>
        </a:xfrm>
        <a:prstGeom prst="round2SameRect">
          <a:avLst>
            <a:gd name="adj1" fmla="val 10500"/>
            <a:gd name="adj2" fmla="val 0"/>
          </a:avLst>
        </a:prstGeom>
        <a:solidFill>
          <a:schemeClr val="lt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177800" tIns="177800" rIns="177800" bIns="177800" numCol="1" spcCol="1270" anchor="t" anchorCtr="0">
          <a:noAutofit/>
        </a:bodyPr>
        <a:lstStyle/>
        <a:p>
          <a:pPr marL="0" lvl="0" indent="0" algn="ctr" defTabSz="1111250">
            <a:lnSpc>
              <a:spcPct val="90000"/>
            </a:lnSpc>
            <a:spcBef>
              <a:spcPct val="0"/>
            </a:spcBef>
            <a:spcAft>
              <a:spcPct val="35000"/>
            </a:spcAft>
            <a:buNone/>
          </a:pPr>
          <a:endParaRPr lang="en-US" sz="2500" kern="1200">
            <a:solidFill>
              <a:schemeClr val="tx2">
                <a:lumMod val="95000"/>
                <a:lumOff val="5000"/>
              </a:schemeClr>
            </a:solidFill>
          </a:endParaRPr>
        </a:p>
        <a:p>
          <a:pPr marL="0" lvl="0" indent="0" algn="ctr" defTabSz="1111250">
            <a:lnSpc>
              <a:spcPct val="90000"/>
            </a:lnSpc>
            <a:spcBef>
              <a:spcPct val="0"/>
            </a:spcBef>
            <a:spcAft>
              <a:spcPct val="35000"/>
            </a:spcAft>
            <a:buNone/>
          </a:pPr>
          <a:endParaRPr lang="en-US" sz="2500" kern="1200">
            <a:solidFill>
              <a:schemeClr val="tx2">
                <a:lumMod val="95000"/>
                <a:lumOff val="5000"/>
              </a:schemeClr>
            </a:solidFill>
          </a:endParaRPr>
        </a:p>
        <a:p>
          <a:pPr marL="0" lvl="0" indent="0" algn="ctr" defTabSz="1111250">
            <a:lnSpc>
              <a:spcPct val="90000"/>
            </a:lnSpc>
            <a:spcBef>
              <a:spcPct val="0"/>
            </a:spcBef>
            <a:spcAft>
              <a:spcPct val="35000"/>
            </a:spcAft>
            <a:buNone/>
          </a:pPr>
          <a:r>
            <a:rPr lang="en-US" sz="2500" kern="1200">
              <a:solidFill>
                <a:schemeClr val="tx2">
                  <a:lumMod val="95000"/>
                  <a:lumOff val="5000"/>
                </a:schemeClr>
              </a:solidFill>
            </a:rPr>
            <a:t>Student factors</a:t>
          </a:r>
        </a:p>
      </dsp:txBody>
      <dsp:txXfrm rot="10800000">
        <a:off x="413118" y="2725861"/>
        <a:ext cx="3271036" cy="2068984"/>
      </dsp:txXfrm>
    </dsp:sp>
    <dsp:sp modelId="{9FBE7A58-D4C1-264F-94EF-C6AE47CBF6D9}">
      <dsp:nvSpPr>
        <dsp:cNvPr id="0" name=""/>
        <dsp:cNvSpPr/>
      </dsp:nvSpPr>
      <dsp:spPr>
        <a:xfrm>
          <a:off x="4267194" y="1091386"/>
          <a:ext cx="3048011" cy="1461188"/>
        </a:xfrm>
        <a:prstGeom prst="roundRect">
          <a:avLst>
            <a:gd name="adj" fmla="val 10000"/>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t="-5000" b="-5000"/>
          </a:stretch>
        </a:blipFill>
        <a:ln>
          <a:noFill/>
        </a:ln>
        <a:effectLst/>
      </dsp:spPr>
      <dsp:style>
        <a:lnRef idx="0">
          <a:scrgbClr r="0" g="0" b="0"/>
        </a:lnRef>
        <a:fillRef idx="1">
          <a:scrgbClr r="0" g="0" b="0"/>
        </a:fillRef>
        <a:effectRef idx="2">
          <a:scrgbClr r="0" g="0" b="0"/>
        </a:effectRef>
        <a:fontRef idx="minor"/>
      </dsp:style>
    </dsp:sp>
    <dsp:sp modelId="{D083EA50-E288-FD40-87A0-6BABBB40D3BD}">
      <dsp:nvSpPr>
        <dsp:cNvPr id="0" name=""/>
        <dsp:cNvSpPr/>
      </dsp:nvSpPr>
      <dsp:spPr>
        <a:xfrm rot="10800000">
          <a:off x="4090035" y="2725861"/>
          <a:ext cx="3402330" cy="2134631"/>
        </a:xfrm>
        <a:prstGeom prst="round2SameRect">
          <a:avLst>
            <a:gd name="adj1" fmla="val 10500"/>
            <a:gd name="adj2" fmla="val 0"/>
          </a:avLst>
        </a:prstGeom>
        <a:solidFill>
          <a:schemeClr val="lt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177800" tIns="177800" rIns="177800" bIns="177800" numCol="1" spcCol="1270" anchor="t" anchorCtr="0">
          <a:noAutofit/>
        </a:bodyPr>
        <a:lstStyle/>
        <a:p>
          <a:pPr marL="0" lvl="0" indent="0" algn="ctr" defTabSz="1111250">
            <a:lnSpc>
              <a:spcPct val="90000"/>
            </a:lnSpc>
            <a:spcBef>
              <a:spcPct val="0"/>
            </a:spcBef>
            <a:spcAft>
              <a:spcPct val="35000"/>
            </a:spcAft>
            <a:buNone/>
          </a:pPr>
          <a:endParaRPr lang="en-US" sz="2500" kern="1200">
            <a:solidFill>
              <a:schemeClr val="tx2">
                <a:lumMod val="95000"/>
                <a:lumOff val="5000"/>
              </a:schemeClr>
            </a:solidFill>
          </a:endParaRPr>
        </a:p>
        <a:p>
          <a:pPr marL="0" lvl="0" indent="0" algn="ctr" defTabSz="1111250">
            <a:lnSpc>
              <a:spcPct val="90000"/>
            </a:lnSpc>
            <a:spcBef>
              <a:spcPct val="0"/>
            </a:spcBef>
            <a:spcAft>
              <a:spcPct val="35000"/>
            </a:spcAft>
            <a:buNone/>
          </a:pPr>
          <a:endParaRPr lang="en-US" sz="2500" kern="1200">
            <a:solidFill>
              <a:schemeClr val="tx2">
                <a:lumMod val="95000"/>
                <a:lumOff val="5000"/>
              </a:schemeClr>
            </a:solidFill>
          </a:endParaRPr>
        </a:p>
        <a:p>
          <a:pPr marL="0" lvl="0" indent="0" algn="ctr" defTabSz="1111250">
            <a:lnSpc>
              <a:spcPct val="90000"/>
            </a:lnSpc>
            <a:spcBef>
              <a:spcPct val="0"/>
            </a:spcBef>
            <a:spcAft>
              <a:spcPct val="35000"/>
            </a:spcAft>
            <a:buNone/>
          </a:pPr>
          <a:r>
            <a:rPr lang="en-US" sz="2500" kern="1200">
              <a:solidFill>
                <a:schemeClr val="tx2">
                  <a:lumMod val="95000"/>
                  <a:lumOff val="5000"/>
                </a:schemeClr>
              </a:solidFill>
            </a:rPr>
            <a:t>Teacher and school factors</a:t>
          </a:r>
        </a:p>
      </dsp:txBody>
      <dsp:txXfrm rot="10800000">
        <a:off x="4155682" y="2725861"/>
        <a:ext cx="3271036" cy="2068984"/>
      </dsp:txXfrm>
    </dsp:sp>
    <dsp:sp modelId="{2B112772-3787-5A44-BA0A-1CB4D9DB32A1}">
      <dsp:nvSpPr>
        <dsp:cNvPr id="0" name=""/>
        <dsp:cNvSpPr/>
      </dsp:nvSpPr>
      <dsp:spPr>
        <a:xfrm>
          <a:off x="7832598" y="992851"/>
          <a:ext cx="3402330" cy="1630299"/>
        </a:xfrm>
        <a:prstGeom prst="roundRect">
          <a:avLst>
            <a:gd name="adj" fmla="val 10000"/>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t="-51000" b="-51000"/>
          </a:stretch>
        </a:blipFill>
        <a:ln>
          <a:noFill/>
        </a:ln>
        <a:effectLst/>
      </dsp:spPr>
      <dsp:style>
        <a:lnRef idx="0">
          <a:scrgbClr r="0" g="0" b="0"/>
        </a:lnRef>
        <a:fillRef idx="1">
          <a:scrgbClr r="0" g="0" b="0"/>
        </a:fillRef>
        <a:effectRef idx="2">
          <a:scrgbClr r="0" g="0" b="0"/>
        </a:effectRef>
        <a:fontRef idx="minor"/>
      </dsp:style>
    </dsp:sp>
    <dsp:sp modelId="{77DE6170-60DD-7C46-A699-5B24D79826EE}">
      <dsp:nvSpPr>
        <dsp:cNvPr id="0" name=""/>
        <dsp:cNvSpPr/>
      </dsp:nvSpPr>
      <dsp:spPr>
        <a:xfrm rot="10800000">
          <a:off x="7832598" y="2683922"/>
          <a:ext cx="3402330" cy="2190551"/>
        </a:xfrm>
        <a:prstGeom prst="round2SameRect">
          <a:avLst>
            <a:gd name="adj1" fmla="val 10500"/>
            <a:gd name="adj2" fmla="val 0"/>
          </a:avLst>
        </a:prstGeom>
        <a:solidFill>
          <a:schemeClr val="lt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177800" tIns="177800" rIns="177800" bIns="177800" numCol="1" spcCol="1270" anchor="t" anchorCtr="0">
          <a:noAutofit/>
        </a:bodyPr>
        <a:lstStyle/>
        <a:p>
          <a:pPr marL="0" lvl="0" indent="0" algn="ctr" defTabSz="1111250">
            <a:lnSpc>
              <a:spcPct val="90000"/>
            </a:lnSpc>
            <a:spcBef>
              <a:spcPct val="0"/>
            </a:spcBef>
            <a:spcAft>
              <a:spcPct val="35000"/>
            </a:spcAft>
            <a:buNone/>
          </a:pPr>
          <a:endParaRPr lang="en-US" sz="2500" kern="1200">
            <a:solidFill>
              <a:schemeClr val="tx2">
                <a:lumMod val="95000"/>
                <a:lumOff val="5000"/>
              </a:schemeClr>
            </a:solidFill>
          </a:endParaRPr>
        </a:p>
        <a:p>
          <a:pPr marL="0" lvl="0" indent="0" algn="ctr" defTabSz="1111250">
            <a:lnSpc>
              <a:spcPct val="90000"/>
            </a:lnSpc>
            <a:spcBef>
              <a:spcPct val="0"/>
            </a:spcBef>
            <a:spcAft>
              <a:spcPct val="35000"/>
            </a:spcAft>
            <a:buNone/>
          </a:pPr>
          <a:endParaRPr lang="en-US" sz="2500" kern="1200">
            <a:solidFill>
              <a:schemeClr val="tx2">
                <a:lumMod val="95000"/>
                <a:lumOff val="5000"/>
              </a:schemeClr>
            </a:solidFill>
          </a:endParaRPr>
        </a:p>
        <a:p>
          <a:pPr marL="0" lvl="0" indent="0" algn="ctr" defTabSz="1111250">
            <a:lnSpc>
              <a:spcPct val="90000"/>
            </a:lnSpc>
            <a:spcBef>
              <a:spcPct val="0"/>
            </a:spcBef>
            <a:spcAft>
              <a:spcPct val="35000"/>
            </a:spcAft>
            <a:buNone/>
          </a:pPr>
          <a:r>
            <a:rPr lang="en-US" sz="2500" kern="1200">
              <a:solidFill>
                <a:schemeClr val="tx2">
                  <a:lumMod val="95000"/>
                  <a:lumOff val="5000"/>
                </a:schemeClr>
              </a:solidFill>
            </a:rPr>
            <a:t>Text and material used</a:t>
          </a:r>
        </a:p>
      </dsp:txBody>
      <dsp:txXfrm rot="10800000">
        <a:off x="7899965" y="2683922"/>
        <a:ext cx="3267596" cy="2123184"/>
      </dsp:txXfrm>
    </dsp:sp>
  </dsp:spTree>
</dsp:drawing>
</file>

<file path=ppt/diagrams/layout1.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0.1851</cdr:x>
      <cdr:y>0.03998</cdr:y>
    </cdr:from>
    <cdr:to>
      <cdr:x>0.18954</cdr:x>
      <cdr:y>0.85796</cdr:y>
    </cdr:to>
    <cdr:cxnSp macro="">
      <cdr:nvCxnSpPr>
        <cdr:cNvPr id="2" name="Straight Connector 1" descr="line on the November 20 point of the x axis. ">
          <a:extLst xmlns:a="http://schemas.openxmlformats.org/drawingml/2006/main">
            <a:ext uri="{FF2B5EF4-FFF2-40B4-BE49-F238E27FC236}">
              <a16:creationId xmlns:a16="http://schemas.microsoft.com/office/drawing/2014/main" id="{06D42E0D-7796-4ACD-90EB-94A341724398}"/>
            </a:ext>
          </a:extLst>
        </cdr:cNvPr>
        <cdr:cNvCxnSpPr/>
      </cdr:nvCxnSpPr>
      <cdr:spPr>
        <a:xfrm xmlns:a="http://schemas.openxmlformats.org/drawingml/2006/main" flipH="1" flipV="1">
          <a:off x="1522412" y="153987"/>
          <a:ext cx="36513" cy="3150260"/>
        </a:xfrm>
        <a:prstGeom xmlns:a="http://schemas.openxmlformats.org/drawingml/2006/main" prst="line">
          <a:avLst/>
        </a:prstGeom>
        <a:ln xmlns:a="http://schemas.openxmlformats.org/drawingml/2006/main" w="6350" cmpd="sng">
          <a:prstDash val="sysDash"/>
        </a:l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dr:relSizeAnchor xmlns:cdr="http://schemas.openxmlformats.org/drawingml/2006/chartDrawing">
    <cdr:from>
      <cdr:x>0.53715</cdr:x>
      <cdr:y>0.03998</cdr:y>
    </cdr:from>
    <cdr:to>
      <cdr:x>0.5416</cdr:x>
      <cdr:y>0.85796</cdr:y>
    </cdr:to>
    <cdr:cxnSp macro="">
      <cdr:nvCxnSpPr>
        <cdr:cNvPr id="3" name="Straight Connector 2" descr="Line on January 20 point on the x axis. ">
          <a:extLst xmlns:a="http://schemas.openxmlformats.org/drawingml/2006/main">
            <a:ext uri="{FF2B5EF4-FFF2-40B4-BE49-F238E27FC236}">
              <a16:creationId xmlns:a16="http://schemas.microsoft.com/office/drawing/2014/main" id="{C16F3092-5BEC-4AB3-9590-91184B2A30FE}"/>
            </a:ext>
          </a:extLst>
        </cdr:cNvPr>
        <cdr:cNvCxnSpPr/>
      </cdr:nvCxnSpPr>
      <cdr:spPr>
        <a:xfrm xmlns:a="http://schemas.openxmlformats.org/drawingml/2006/main" flipH="1" flipV="1">
          <a:off x="4418012" y="153987"/>
          <a:ext cx="36519" cy="3150266"/>
        </a:xfrm>
        <a:prstGeom xmlns:a="http://schemas.openxmlformats.org/drawingml/2006/main" prst="line">
          <a:avLst/>
        </a:prstGeom>
        <a:ln xmlns:a="http://schemas.openxmlformats.org/drawingml/2006/main" w="6350" cmpd="sng">
          <a:prstDash val="sysDash"/>
        </a:l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dr:relSizeAnchor xmlns:cdr="http://schemas.openxmlformats.org/drawingml/2006/chartDrawing">
    <cdr:from>
      <cdr:x>0.07392</cdr:x>
      <cdr:y>0.11913</cdr:y>
    </cdr:from>
    <cdr:to>
      <cdr:x>0.16654</cdr:x>
      <cdr:y>0.21502</cdr:y>
    </cdr:to>
    <cdr:sp macro="" textlink="">
      <cdr:nvSpPr>
        <cdr:cNvPr id="4" name="TextBox 3" descr="Check in Check out. "/>
        <cdr:cNvSpPr txBox="1"/>
      </cdr:nvSpPr>
      <cdr:spPr>
        <a:xfrm xmlns:a="http://schemas.openxmlformats.org/drawingml/2006/main">
          <a:off x="608012" y="458787"/>
          <a:ext cx="761747" cy="369332"/>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b="1" dirty="0"/>
            <a:t>CICO</a:t>
          </a:r>
        </a:p>
      </cdr:txBody>
    </cdr:sp>
  </cdr:relSizeAnchor>
  <cdr:relSizeAnchor xmlns:cdr="http://schemas.openxmlformats.org/drawingml/2006/chartDrawing">
    <cdr:from>
      <cdr:x>0.2128</cdr:x>
      <cdr:y>0</cdr:y>
    </cdr:from>
    <cdr:to>
      <cdr:x>0.54642</cdr:x>
      <cdr:y>0.23975</cdr:y>
    </cdr:to>
    <cdr:sp macro="" textlink="">
      <cdr:nvSpPr>
        <cdr:cNvPr id="5" name="TextBox 4" descr="Intervention Adaptation 1: modified behavior chart. "/>
        <cdr:cNvSpPr txBox="1"/>
      </cdr:nvSpPr>
      <cdr:spPr>
        <a:xfrm xmlns:a="http://schemas.openxmlformats.org/drawingml/2006/main">
          <a:off x="1750218" y="0"/>
          <a:ext cx="2743994" cy="923330"/>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b="1" dirty="0"/>
            <a:t>Intervention Adaptation 1: Modified Behavior Chart</a:t>
          </a:r>
        </a:p>
      </cdr:txBody>
    </cdr:sp>
  </cdr:relSizeAnchor>
  <cdr:relSizeAnchor xmlns:cdr="http://schemas.openxmlformats.org/drawingml/2006/chartDrawing">
    <cdr:from>
      <cdr:x>0.60201</cdr:x>
      <cdr:y>0.37634</cdr:y>
    </cdr:from>
    <cdr:to>
      <cdr:x>0.84289</cdr:x>
      <cdr:y>0.68801</cdr:y>
    </cdr:to>
    <cdr:sp macro="" textlink="">
      <cdr:nvSpPr>
        <cdr:cNvPr id="6" name="TextBox 5" descr="Intervention adaptation 2: FBA and Behavior action plan. "/>
        <cdr:cNvSpPr txBox="1"/>
      </cdr:nvSpPr>
      <cdr:spPr>
        <a:xfrm xmlns:a="http://schemas.openxmlformats.org/drawingml/2006/main">
          <a:off x="5421853" y="1587844"/>
          <a:ext cx="2169425" cy="1314991"/>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800" b="1" dirty="0"/>
            <a:t>Intervention Adaptation 2: FBA &amp; Behavior Action Plan</a:t>
          </a:r>
        </a:p>
      </cdr:txBody>
    </cdr:sp>
  </cdr:relSizeAnchor>
</c:userShapes>
</file>

<file path=ppt/handoutMasters/_rels/handoutMaster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sz="quarter" idx="1"/>
          </p:nvPr>
        </p:nvSpPr>
        <p:spPr>
          <a:xfrm>
            <a:off x="3978136" y="8719527"/>
            <a:ext cx="3043343" cy="465455"/>
          </a:xfrm>
          <a:prstGeom prst="rect">
            <a:avLst/>
          </a:prstGeom>
        </p:spPr>
        <p:txBody>
          <a:bodyPr vert="horz" lIns="93324" tIns="46662" rIns="93324" bIns="46662" rtlCol="0" anchor="b" anchorCtr="0"/>
          <a:lstStyle>
            <a:lvl1pPr algn="r">
              <a:defRPr sz="1200"/>
            </a:lvl1pPr>
          </a:lstStyle>
          <a:p>
            <a:r>
              <a:rPr lang="en-US" sz="1000">
                <a:latin typeface="Calibri" panose="020F0502020204030204" pitchFamily="34" charset="0"/>
              </a:rPr>
              <a:t>(added from Insert tab, Header &amp; Footer icon, Fixed Date and time)  1/23/2018</a:t>
            </a:r>
            <a:endParaRPr lang="en-US" sz="1000"/>
          </a:p>
        </p:txBody>
      </p:sp>
      <p:sp>
        <p:nvSpPr>
          <p:cNvPr id="4" name="Footer Placeholder 3"/>
          <p:cNvSpPr>
            <a:spLocks noGrp="1"/>
          </p:cNvSpPr>
          <p:nvPr>
            <p:ph type="ftr" sz="quarter" idx="2"/>
          </p:nvPr>
        </p:nvSpPr>
        <p:spPr>
          <a:xfrm>
            <a:off x="4" y="8717912"/>
            <a:ext cx="3043343" cy="465455"/>
          </a:xfrm>
          <a:prstGeom prst="rect">
            <a:avLst/>
          </a:prstGeom>
        </p:spPr>
        <p:txBody>
          <a:bodyPr vert="horz" lIns="93324" tIns="46662" rIns="93324" bIns="46662" rtlCol="0" anchor="b"/>
          <a:lstStyle>
            <a:lvl1pPr algn="l">
              <a:defRPr sz="1200"/>
            </a:lvl1pPr>
          </a:lstStyle>
          <a:p>
            <a:r>
              <a:rPr lang="en-US" sz="1000">
                <a:latin typeface="Calibri" panose="020F0502020204030204" pitchFamily="34" charset="0"/>
              </a:rPr>
              <a:t>Presentation Title (added from Insert tab, Header &amp; Footer icon)</a:t>
            </a:r>
            <a:endParaRPr lang="en-US" sz="1000"/>
          </a:p>
        </p:txBody>
      </p:sp>
      <p:sp>
        <p:nvSpPr>
          <p:cNvPr id="5" name="Slide Number Placeholder 4"/>
          <p:cNvSpPr>
            <a:spLocks noGrp="1"/>
          </p:cNvSpPr>
          <p:nvPr>
            <p:ph type="sldNum" sz="quarter" idx="3"/>
          </p:nvPr>
        </p:nvSpPr>
        <p:spPr>
          <a:xfrm>
            <a:off x="3301180" y="8935238"/>
            <a:ext cx="339154" cy="248124"/>
          </a:xfrm>
          <a:prstGeom prst="rect">
            <a:avLst/>
          </a:prstGeom>
        </p:spPr>
        <p:txBody>
          <a:bodyPr vert="horz" wrap="none" lIns="93324" tIns="46662" rIns="93324" bIns="46662" rtlCol="0" anchor="b">
            <a:spAutoFit/>
          </a:bodyPr>
          <a:lstStyle>
            <a:lvl1pPr algn="r">
              <a:defRPr sz="1200"/>
            </a:lvl1pPr>
          </a:lstStyle>
          <a:p>
            <a:fld id="{8ECF3336-8297-0546-B238-9969018B7F84}" type="slidenum">
              <a:rPr lang="en-US" sz="1000"/>
              <a:t>‹#›</a:t>
            </a:fld>
            <a:endParaRPr lang="en-US" sz="1000"/>
          </a:p>
        </p:txBody>
      </p:sp>
      <p:pic>
        <p:nvPicPr>
          <p:cNvPr id="2" name="Picture 1">
            <a:extLst>
              <a:ext uri="{FF2B5EF4-FFF2-40B4-BE49-F238E27FC236}">
                <a16:creationId xmlns:a16="http://schemas.microsoft.com/office/drawing/2014/main" id="{CF9F5E43-2B6C-4F6B-BF37-9E2FBEAD3B35}"/>
              </a:ext>
            </a:extLst>
          </p:cNvPr>
          <p:cNvPicPr>
            <a:picLocks noChangeAspect="1"/>
          </p:cNvPicPr>
          <p:nvPr/>
        </p:nvPicPr>
        <p:blipFill>
          <a:blip r:embed="rId2"/>
          <a:stretch>
            <a:fillRect/>
          </a:stretch>
        </p:blipFill>
        <p:spPr>
          <a:xfrm>
            <a:off x="5804862" y="124118"/>
            <a:ext cx="849442" cy="819440"/>
          </a:xfrm>
          <a:prstGeom prst="rect">
            <a:avLst/>
          </a:prstGeom>
        </p:spPr>
      </p:pic>
      <p:pic>
        <p:nvPicPr>
          <p:cNvPr id="6" name="Picture 5">
            <a:extLst>
              <a:ext uri="{FF2B5EF4-FFF2-40B4-BE49-F238E27FC236}">
                <a16:creationId xmlns:a16="http://schemas.microsoft.com/office/drawing/2014/main" id="{AA233F13-736D-4108-B87E-D8A5425F1679}"/>
              </a:ext>
            </a:extLst>
          </p:cNvPr>
          <p:cNvPicPr>
            <a:picLocks noChangeAspect="1"/>
          </p:cNvPicPr>
          <p:nvPr/>
        </p:nvPicPr>
        <p:blipFill>
          <a:blip r:embed="rId3"/>
          <a:stretch>
            <a:fillRect/>
          </a:stretch>
        </p:blipFill>
        <p:spPr>
          <a:xfrm>
            <a:off x="219629" y="204087"/>
            <a:ext cx="3664474" cy="659502"/>
          </a:xfrm>
          <a:prstGeom prst="rect">
            <a:avLst/>
          </a:prstGeom>
        </p:spPr>
      </p:pic>
    </p:spTree>
    <p:extLst>
      <p:ext uri="{BB962C8B-B14F-4D97-AF65-F5344CB8AC3E}">
        <p14:creationId xmlns:p14="http://schemas.microsoft.com/office/powerpoint/2010/main" val="3000343814"/>
      </p:ext>
    </p:extLst>
  </p:cSld>
  <p:clrMap bg1="lt1" tx1="dk1" bg2="lt2" tx2="dk2" accent1="accent1" accent2="accent2" accent3="accent3" accent4="accent4" accent5="accent5" accent6="accent6" hlink="hlink" folHlink="folHlink"/>
  <p:hf hd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idx="1"/>
          </p:nvPr>
        </p:nvSpPr>
        <p:spPr>
          <a:xfrm>
            <a:off x="3978136" y="8688499"/>
            <a:ext cx="3043343" cy="620607"/>
          </a:xfrm>
          <a:prstGeom prst="rect">
            <a:avLst/>
          </a:prstGeom>
        </p:spPr>
        <p:txBody>
          <a:bodyPr vert="horz" lIns="93324" tIns="46662" rIns="93324" bIns="46662" rtlCol="0" anchor="b" anchorCtr="0"/>
          <a:lstStyle>
            <a:lvl1pPr algn="r">
              <a:defRPr sz="1000" baseline="0">
                <a:latin typeface="Calibri"/>
              </a:defRPr>
            </a:lvl1pPr>
          </a:lstStyle>
          <a:p>
            <a:r>
              <a:rPr lang="en-US"/>
              <a:t>(added from Insert tab, Header &amp; Footer icon, Fixed Date and time)  1/23/2018</a:t>
            </a:r>
          </a:p>
        </p:txBody>
      </p:sp>
      <p:sp>
        <p:nvSpPr>
          <p:cNvPr id="4" name="Slide Image Placeholder 3"/>
          <p:cNvSpPr>
            <a:spLocks noGrp="1" noRot="1" noChangeAspect="1"/>
          </p:cNvSpPr>
          <p:nvPr>
            <p:ph type="sldImg" idx="2"/>
          </p:nvPr>
        </p:nvSpPr>
        <p:spPr>
          <a:xfrm>
            <a:off x="1073150" y="690563"/>
            <a:ext cx="4876800" cy="2743200"/>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1" y="3542763"/>
            <a:ext cx="7021475" cy="5036615"/>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4" y="8688502"/>
            <a:ext cx="3043343" cy="620607"/>
          </a:xfrm>
          <a:prstGeom prst="rect">
            <a:avLst/>
          </a:prstGeom>
        </p:spPr>
        <p:txBody>
          <a:bodyPr vert="horz" lIns="93324" tIns="46662" rIns="93324" bIns="46662" rtlCol="0" anchor="b" anchorCtr="0"/>
          <a:lstStyle>
            <a:lvl1pPr algn="l">
              <a:defRPr sz="1100">
                <a:latin typeface="Calibri"/>
              </a:defRPr>
            </a:lvl1pPr>
          </a:lstStyle>
          <a:p>
            <a:r>
              <a:rPr lang="en-US"/>
              <a:t>Presentation Title (added from Insert tab, Header &amp; Footer icon)</a:t>
            </a:r>
          </a:p>
        </p:txBody>
      </p:sp>
      <p:sp>
        <p:nvSpPr>
          <p:cNvPr id="7" name="Slide Number Placeholder 6"/>
          <p:cNvSpPr>
            <a:spLocks noGrp="1"/>
          </p:cNvSpPr>
          <p:nvPr>
            <p:ph type="sldNum" sz="quarter" idx="5"/>
          </p:nvPr>
        </p:nvSpPr>
        <p:spPr>
          <a:xfrm>
            <a:off x="3420180" y="9036542"/>
            <a:ext cx="182742" cy="231784"/>
          </a:xfrm>
          <a:prstGeom prst="rect">
            <a:avLst/>
          </a:prstGeom>
        </p:spPr>
        <p:txBody>
          <a:bodyPr vert="horz" wrap="none" lIns="0" tIns="0" rIns="0" bIns="46662" rtlCol="0" anchor="ctr" anchorCtr="1">
            <a:spAutoFit/>
          </a:bodyPr>
          <a:lstStyle>
            <a:lvl1pPr algn="ctr">
              <a:defRPr sz="1200">
                <a:latin typeface="Calibri"/>
              </a:defRPr>
            </a:lvl1pPr>
          </a:lstStyle>
          <a:p>
            <a:fld id="{B54DC83E-89B8-4806-9A94-7D2BAA520DC6}" type="slidenum">
              <a:rPr lang="en-US" smtClean="0"/>
              <a:pPr/>
              <a:t>‹#›</a:t>
            </a:fld>
            <a:endParaRPr lang="en-US"/>
          </a:p>
        </p:txBody>
      </p:sp>
    </p:spTree>
    <p:extLst>
      <p:ext uri="{BB962C8B-B14F-4D97-AF65-F5344CB8AC3E}">
        <p14:creationId xmlns:p14="http://schemas.microsoft.com/office/powerpoint/2010/main" val="2609732638"/>
      </p:ext>
    </p:extLst>
  </p:cSld>
  <p:clrMap bg1="lt1" tx1="dk1" bg2="lt2" tx2="dk2" accent1="accent1" accent2="accent2" accent3="accent3" accent4="accent4" accent5="accent5" accent6="accent6" hlink="hlink" folHlink="folHlink"/>
  <p:hf hdr="0"/>
  <p:notesStyle>
    <a:lvl1pPr marL="0" algn="l" defTabSz="914400" rtl="0" eaLnBrk="1" latinLnBrk="0" hangingPunct="1">
      <a:defRPr sz="1200" kern="1200">
        <a:solidFill>
          <a:schemeClr val="tx1"/>
        </a:solidFill>
        <a:latin typeface="Calibri"/>
        <a:ea typeface="+mn-ea"/>
        <a:cs typeface="+mn-cs"/>
      </a:defRPr>
    </a:lvl1pPr>
    <a:lvl2pPr marL="457200" algn="l" defTabSz="914400" rtl="0" eaLnBrk="1" latinLnBrk="0" hangingPunct="1">
      <a:defRPr sz="1200" kern="1200">
        <a:solidFill>
          <a:schemeClr val="tx1"/>
        </a:solidFill>
        <a:latin typeface="Calibri"/>
        <a:ea typeface="+mn-ea"/>
        <a:cs typeface="+mn-cs"/>
      </a:defRPr>
    </a:lvl2pPr>
    <a:lvl3pPr marL="914400" algn="l" defTabSz="914400" rtl="0" eaLnBrk="1" latinLnBrk="0" hangingPunct="1">
      <a:defRPr sz="1200" kern="1200">
        <a:solidFill>
          <a:schemeClr val="tx1"/>
        </a:solidFill>
        <a:latin typeface="Calibri"/>
        <a:ea typeface="+mn-ea"/>
        <a:cs typeface="+mn-cs"/>
      </a:defRPr>
    </a:lvl3pPr>
    <a:lvl4pPr marL="1371600" algn="l" defTabSz="914400" rtl="0" eaLnBrk="1" latinLnBrk="0" hangingPunct="1">
      <a:defRPr sz="1200" kern="1200">
        <a:solidFill>
          <a:schemeClr val="tx1"/>
        </a:solidFill>
        <a:latin typeface="Calibri"/>
        <a:ea typeface="+mn-ea"/>
        <a:cs typeface="+mn-cs"/>
      </a:defRPr>
    </a:lvl4pPr>
    <a:lvl5pPr marL="1828800" algn="l" defTabSz="914400" rtl="0" eaLnBrk="1" latinLnBrk="0" hangingPunct="1">
      <a:defRPr sz="1200" kern="1200">
        <a:solidFill>
          <a:schemeClr val="tx1"/>
        </a:solidFill>
        <a:latin typeface="Calibri"/>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1</a:t>
            </a:fld>
            <a:endParaRPr lang="en-US"/>
          </a:p>
        </p:txBody>
      </p:sp>
    </p:spTree>
    <p:extLst>
      <p:ext uri="{BB962C8B-B14F-4D97-AF65-F5344CB8AC3E}">
        <p14:creationId xmlns:p14="http://schemas.microsoft.com/office/powerpoint/2010/main" val="21178049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dirty="0"/>
          </a:p>
        </p:txBody>
      </p:sp>
      <p:sp>
        <p:nvSpPr>
          <p:cNvPr id="4" name="Slide Number Placeholder 3"/>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BCF944E-AC27-4BEA-9C0A-695BFCE7C965}"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srgbClr val="595959"/>
              </a:solidFill>
              <a:effectLst/>
              <a:uLnTx/>
              <a:uFillTx/>
              <a:latin typeface="Calibri"/>
              <a:ea typeface="+mn-ea"/>
              <a:cs typeface="+mn-cs"/>
            </a:endParaRPr>
          </a:p>
        </p:txBody>
      </p:sp>
    </p:spTree>
    <p:extLst>
      <p:ext uri="{BB962C8B-B14F-4D97-AF65-F5344CB8AC3E}">
        <p14:creationId xmlns:p14="http://schemas.microsoft.com/office/powerpoint/2010/main" val="19719743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ln/>
        </p:spPr>
      </p:sp>
      <p:sp>
        <p:nvSpPr>
          <p:cNvPr id="72707" name="Notes Placeholder 2"/>
          <p:cNvSpPr>
            <a:spLocks noGrp="1"/>
          </p:cNvSpPr>
          <p:nvPr>
            <p:ph type="body" idx="1"/>
          </p:nvPr>
        </p:nvSpPr>
        <p:spPr>
          <a:xfrm>
            <a:off x="492125" y="4422775"/>
            <a:ext cx="6119813" cy="4187825"/>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tLang="en-US" b="0" dirty="0">
              <a:latin typeface="Arial" panose="020B0604020202020204" pitchFamily="34" charset="0"/>
              <a:ea typeface="ＭＳ Ｐゴシック" panose="020B0600070205080204" pitchFamily="34" charset="-128"/>
            </a:endParaRPr>
          </a:p>
        </p:txBody>
      </p:sp>
      <p:sp>
        <p:nvSpPr>
          <p:cNvPr id="72708"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fld id="{1FA6ABD1-6EE4-40C1-9D3A-388FC1B0D431}" type="slidenum">
              <a:rPr kumimoji="0" lang="en-US" altLang="en-US" sz="1200" b="0" i="0" u="none" strike="noStrike" kern="1200" cap="none" spc="0" normalizeH="0" baseline="0" noProof="0">
                <a:ln>
                  <a:noFill/>
                </a:ln>
                <a:solidFill>
                  <a:srgbClr val="595959"/>
                </a:solidFill>
                <a:effectLst/>
                <a:uLnTx/>
                <a:uFillTx/>
                <a:latin typeface="Arial" panose="020B0604020202020204" pitchFamily="34" charset="0"/>
                <a:ea typeface="ＭＳ Ｐゴシック" panose="020B0600070205080204" pitchFamily="34" charset="-128"/>
                <a:cs typeface="Arial" panose="020B0604020202020204" pitchFamily="34" charset="0"/>
              </a:rPr>
              <a:pPr marL="0" marR="0" lvl="0" indent="0" algn="ctr" defTabSz="914400" rtl="0" eaLnBrk="1" fontAlgn="auto" latinLnBrk="0" hangingPunct="1">
                <a:lnSpc>
                  <a:spcPct val="100000"/>
                </a:lnSpc>
                <a:spcBef>
                  <a:spcPct val="0"/>
                </a:spcBef>
                <a:spcAft>
                  <a:spcPts val="0"/>
                </a:spcAft>
                <a:buClrTx/>
                <a:buSzTx/>
                <a:buFontTx/>
                <a:buNone/>
                <a:tabLst/>
                <a:defRPr/>
              </a:pPr>
              <a:t>12</a:t>
            </a:fld>
            <a:endParaRPr kumimoji="0" lang="en-US" altLang="en-US" sz="1200" b="0" i="0" u="none" strike="noStrike" kern="1200" cap="none" spc="0" normalizeH="0" baseline="0" noProof="0">
              <a:ln>
                <a:noFill/>
              </a:ln>
              <a:solidFill>
                <a:srgbClr val="595959"/>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38867085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i="1"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13</a:t>
            </a:fld>
            <a:endParaRPr lang="en-US"/>
          </a:p>
        </p:txBody>
      </p:sp>
    </p:spTree>
    <p:extLst>
      <p:ext uri="{BB962C8B-B14F-4D97-AF65-F5344CB8AC3E}">
        <p14:creationId xmlns:p14="http://schemas.microsoft.com/office/powerpoint/2010/main" val="24155770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14</a:t>
            </a:fld>
            <a:endParaRPr lang="en-US"/>
          </a:p>
        </p:txBody>
      </p:sp>
    </p:spTree>
    <p:extLst>
      <p:ext uri="{BB962C8B-B14F-4D97-AF65-F5344CB8AC3E}">
        <p14:creationId xmlns:p14="http://schemas.microsoft.com/office/powerpoint/2010/main" val="22639695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i="1" dirty="0"/>
          </a:p>
        </p:txBody>
      </p:sp>
      <p:sp>
        <p:nvSpPr>
          <p:cNvPr id="4" name="Date Placeholder 3"/>
          <p:cNvSpPr>
            <a:spLocks noGrp="1"/>
          </p:cNvSpPr>
          <p:nvPr>
            <p:ph type="dt" idx="10"/>
          </p:nvPr>
        </p:nvSpPr>
        <p:spPr/>
        <p:txBody>
          <a:bodyPr/>
          <a:lstStyle/>
          <a:p>
            <a:r>
              <a:rPr lang="en-US"/>
              <a:t>(added from Insert tab, Header &amp; Footer icon, Fixed Date and time)  1/23/2018</a:t>
            </a:r>
          </a:p>
        </p:txBody>
      </p:sp>
      <p:sp>
        <p:nvSpPr>
          <p:cNvPr id="5" name="Footer Placeholder 4"/>
          <p:cNvSpPr>
            <a:spLocks noGrp="1"/>
          </p:cNvSpPr>
          <p:nvPr>
            <p:ph type="ftr" sz="quarter" idx="11"/>
          </p:nvPr>
        </p:nvSpPr>
        <p:spPr/>
        <p:txBody>
          <a:bodyPr/>
          <a:lstStyle/>
          <a:p>
            <a:r>
              <a:rPr lang="en-US"/>
              <a:t>Presentation Title (added from Insert tab, Header &amp; Footer icon)</a:t>
            </a:r>
          </a:p>
        </p:txBody>
      </p:sp>
      <p:sp>
        <p:nvSpPr>
          <p:cNvPr id="6" name="Slide Number Placeholder 5"/>
          <p:cNvSpPr>
            <a:spLocks noGrp="1"/>
          </p:cNvSpPr>
          <p:nvPr>
            <p:ph type="sldNum" sz="quarter" idx="12"/>
          </p:nvPr>
        </p:nvSpPr>
        <p:spPr/>
        <p:txBody>
          <a:bodyPr/>
          <a:lstStyle/>
          <a:p>
            <a:fld id="{B54DC83E-89B8-4806-9A94-7D2BAA520DC6}" type="slidenum">
              <a:rPr lang="en-US" smtClean="0"/>
              <a:pPr/>
              <a:t>15</a:t>
            </a:fld>
            <a:endParaRPr lang="en-US"/>
          </a:p>
        </p:txBody>
      </p:sp>
    </p:spTree>
    <p:extLst>
      <p:ext uri="{BB962C8B-B14F-4D97-AF65-F5344CB8AC3E}">
        <p14:creationId xmlns:p14="http://schemas.microsoft.com/office/powerpoint/2010/main" val="22780429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dirty="0"/>
          </a:p>
        </p:txBody>
      </p:sp>
      <p:sp>
        <p:nvSpPr>
          <p:cNvPr id="4" name="Slide Number Placeholder 3"/>
          <p:cNvSpPr>
            <a:spLocks noGrp="1"/>
          </p:cNvSpPr>
          <p:nvPr>
            <p:ph type="sldNum" sz="quarter" idx="10"/>
          </p:nvPr>
        </p:nvSpPr>
        <p:spPr/>
        <p:txBody>
          <a:bodyPr/>
          <a:lstStyle/>
          <a:p>
            <a:fld id="{1BCF944E-AC27-4BEA-9C0A-695BFCE7C965}" type="slidenum">
              <a:rPr lang="en-US" smtClean="0"/>
              <a:pPr/>
              <a:t>16</a:t>
            </a:fld>
            <a:endParaRPr lang="en-US"/>
          </a:p>
        </p:txBody>
      </p:sp>
    </p:spTree>
    <p:extLst>
      <p:ext uri="{BB962C8B-B14F-4D97-AF65-F5344CB8AC3E}">
        <p14:creationId xmlns:p14="http://schemas.microsoft.com/office/powerpoint/2010/main" val="21729988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69888"/>
            <a:ext cx="5486400" cy="3086100"/>
          </a:xfrm>
        </p:spPr>
      </p:sp>
      <p:sp>
        <p:nvSpPr>
          <p:cNvPr id="3" name="Notes Placeholder 2"/>
          <p:cNvSpPr>
            <a:spLocks noGrp="1"/>
          </p:cNvSpPr>
          <p:nvPr>
            <p:ph type="body" idx="1"/>
          </p:nvPr>
        </p:nvSpPr>
        <p:spPr>
          <a:xfrm>
            <a:off x="685800" y="3654962"/>
            <a:ext cx="5486400" cy="3600450"/>
          </a:xfrm>
        </p:spPr>
        <p:txBody>
          <a:bodyPr/>
          <a:lstStyle/>
          <a:p>
            <a:endParaRPr lang="en-US" i="0" dirty="0"/>
          </a:p>
        </p:txBody>
      </p:sp>
      <p:sp>
        <p:nvSpPr>
          <p:cNvPr id="4" name="Slide Number Placeholder 3"/>
          <p:cNvSpPr>
            <a:spLocks noGrp="1"/>
          </p:cNvSpPr>
          <p:nvPr>
            <p:ph type="sldNum" sz="quarter" idx="5"/>
          </p:nvPr>
        </p:nvSpPr>
        <p:spPr/>
        <p:txBody>
          <a:bodyPr/>
          <a:lstStyle/>
          <a:p>
            <a:fld id="{B54DC83E-89B8-4806-9A94-7D2BAA520DC6}" type="slidenum">
              <a:rPr lang="en-US" smtClean="0"/>
              <a:pPr/>
              <a:t>17</a:t>
            </a:fld>
            <a:endParaRPr lang="en-US"/>
          </a:p>
        </p:txBody>
      </p:sp>
    </p:spTree>
    <p:extLst>
      <p:ext uri="{BB962C8B-B14F-4D97-AF65-F5344CB8AC3E}">
        <p14:creationId xmlns:p14="http://schemas.microsoft.com/office/powerpoint/2010/main" val="41495204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36732" y="4422459"/>
            <a:ext cx="5149638" cy="4044471"/>
          </a:xfrm>
        </p:spPr>
        <p:txBody>
          <a:bodyPr/>
          <a:lstStyle/>
          <a:p>
            <a:endParaRPr lang="en-US" b="0" dirty="0"/>
          </a:p>
        </p:txBody>
      </p:sp>
      <p:sp>
        <p:nvSpPr>
          <p:cNvPr id="4" name="Slide Number Placeholder 3"/>
          <p:cNvSpPr>
            <a:spLocks noGrp="1"/>
          </p:cNvSpPr>
          <p:nvPr>
            <p:ph type="sldNum" sz="quarter" idx="10"/>
          </p:nvPr>
        </p:nvSpPr>
        <p:spPr/>
        <p:txBody>
          <a:bodyPr/>
          <a:lstStyle/>
          <a:p>
            <a:fld id="{1BCF944E-AC27-4BEA-9C0A-695BFCE7C965}" type="slidenum">
              <a:rPr lang="en-US" smtClean="0"/>
              <a:pPr/>
              <a:t>18</a:t>
            </a:fld>
            <a:endParaRPr lang="en-US"/>
          </a:p>
        </p:txBody>
      </p:sp>
    </p:spTree>
    <p:extLst>
      <p:ext uri="{BB962C8B-B14F-4D97-AF65-F5344CB8AC3E}">
        <p14:creationId xmlns:p14="http://schemas.microsoft.com/office/powerpoint/2010/main" val="2722950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cs typeface="Arial" panose="020B0604020202020204" pitchFamily="34" charset="0"/>
            </a:endParaRPr>
          </a:p>
        </p:txBody>
      </p:sp>
      <p:sp>
        <p:nvSpPr>
          <p:cNvPr id="4" name="Slide Number Placeholder 3"/>
          <p:cNvSpPr>
            <a:spLocks noGrp="1"/>
          </p:cNvSpPr>
          <p:nvPr>
            <p:ph type="sldNum" sz="quarter" idx="10"/>
          </p:nvPr>
        </p:nvSpPr>
        <p:spPr/>
        <p:txBody>
          <a:bodyPr/>
          <a:lstStyle/>
          <a:p>
            <a:fld id="{1BCF944E-AC27-4BEA-9C0A-695BFCE7C965}" type="slidenum">
              <a:rPr lang="en-US" smtClean="0"/>
              <a:pPr/>
              <a:t>19</a:t>
            </a:fld>
            <a:endParaRPr lang="en-US"/>
          </a:p>
        </p:txBody>
      </p:sp>
    </p:spTree>
    <p:extLst>
      <p:ext uri="{BB962C8B-B14F-4D97-AF65-F5344CB8AC3E}">
        <p14:creationId xmlns:p14="http://schemas.microsoft.com/office/powerpoint/2010/main" val="21021194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CF944E-AC27-4BEA-9C0A-695BFCE7C965}" type="slidenum">
              <a:rPr lang="en-US" smtClean="0"/>
              <a:pPr/>
              <a:t>20</a:t>
            </a:fld>
            <a:endParaRPr lang="en-US"/>
          </a:p>
        </p:txBody>
      </p:sp>
    </p:spTree>
    <p:extLst>
      <p:ext uri="{BB962C8B-B14F-4D97-AF65-F5344CB8AC3E}">
        <p14:creationId xmlns:p14="http://schemas.microsoft.com/office/powerpoint/2010/main" val="11953447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2</a:t>
            </a:fld>
            <a:endParaRPr lang="en-US"/>
          </a:p>
        </p:txBody>
      </p:sp>
    </p:spTree>
    <p:extLst>
      <p:ext uri="{BB962C8B-B14F-4D97-AF65-F5344CB8AC3E}">
        <p14:creationId xmlns:p14="http://schemas.microsoft.com/office/powerpoint/2010/main" val="36574596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a:ln/>
        </p:spPr>
      </p:sp>
      <p:sp>
        <p:nvSpPr>
          <p:cNvPr id="74755"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tLang="en-US" dirty="0">
              <a:latin typeface="Arial" panose="020B0604020202020204" pitchFamily="34" charset="0"/>
              <a:ea typeface="ＭＳ Ｐゴシック" panose="020B0600070205080204" pitchFamily="34" charset="-128"/>
            </a:endParaRPr>
          </a:p>
        </p:txBody>
      </p:sp>
      <p:sp>
        <p:nvSpPr>
          <p:cNvPr id="74756" name="Slide Number Placeholder 3"/>
          <p:cNvSpPr>
            <a:spLocks noGrp="1"/>
          </p:cNvSpPr>
          <p:nvPr>
            <p:ph type="sldNum" sz="quarter" idx="5"/>
          </p:nvPr>
        </p:nvSpPr>
        <p:spPr>
          <a:xfrm>
            <a:off x="3425965" y="9036542"/>
            <a:ext cx="171171" cy="231784"/>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58255" indent="-291636">
              <a:spcBef>
                <a:spcPct val="30000"/>
              </a:spcBef>
              <a:defRPr sz="1200">
                <a:solidFill>
                  <a:schemeClr val="tx1"/>
                </a:solidFill>
                <a:latin typeface="Arial" panose="020B0604020202020204" pitchFamily="34" charset="0"/>
                <a:ea typeface="ＭＳ Ｐゴシック" panose="020B0600070205080204" pitchFamily="34" charset="-128"/>
              </a:defRPr>
            </a:lvl2pPr>
            <a:lvl3pPr marL="1166546" indent="-233309">
              <a:spcBef>
                <a:spcPct val="30000"/>
              </a:spcBef>
              <a:defRPr sz="1200">
                <a:solidFill>
                  <a:schemeClr val="tx1"/>
                </a:solidFill>
                <a:latin typeface="Arial" panose="020B0604020202020204" pitchFamily="34" charset="0"/>
                <a:ea typeface="ＭＳ Ｐゴシック" panose="020B0600070205080204" pitchFamily="34" charset="-128"/>
              </a:defRPr>
            </a:lvl3pPr>
            <a:lvl4pPr marL="1633164" indent="-233309">
              <a:spcBef>
                <a:spcPct val="30000"/>
              </a:spcBef>
              <a:defRPr sz="1200">
                <a:solidFill>
                  <a:schemeClr val="tx1"/>
                </a:solidFill>
                <a:latin typeface="Arial" panose="020B0604020202020204" pitchFamily="34" charset="0"/>
                <a:ea typeface="ＭＳ Ｐゴシック" panose="020B0600070205080204" pitchFamily="34" charset="-128"/>
              </a:defRPr>
            </a:lvl4pPr>
            <a:lvl5pPr marL="2099782" indent="-233309">
              <a:spcBef>
                <a:spcPct val="30000"/>
              </a:spcBef>
              <a:defRPr sz="1200">
                <a:solidFill>
                  <a:schemeClr val="tx1"/>
                </a:solidFill>
                <a:latin typeface="Arial" panose="020B0604020202020204" pitchFamily="34" charset="0"/>
                <a:ea typeface="ＭＳ Ｐゴシック" panose="020B0600070205080204" pitchFamily="34" charset="-128"/>
              </a:defRPr>
            </a:lvl5pPr>
            <a:lvl6pPr marL="2566401" indent="-233309"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3033019" indent="-233309"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99637" indent="-233309"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966256" indent="-233309"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1D750E14-A41E-4D9C-B6C3-8D069012F085}" type="slidenum">
              <a:rPr lang="en-US" altLang="en-US">
                <a:solidFill>
                  <a:srgbClr val="000000"/>
                </a:solidFill>
                <a:cs typeface="Arial" panose="020B0604020202020204" pitchFamily="34" charset="0"/>
              </a:rPr>
              <a:pPr>
                <a:spcBef>
                  <a:spcPct val="0"/>
                </a:spcBef>
              </a:pPr>
              <a:t>21</a:t>
            </a:fld>
            <a:endParaRPr lang="en-US" altLang="en-US">
              <a:solidFill>
                <a:srgbClr val="000000"/>
              </a:solidFill>
              <a:cs typeface="Arial" panose="020B0604020202020204" pitchFamily="34" charset="0"/>
            </a:endParaRPr>
          </a:p>
        </p:txBody>
      </p:sp>
    </p:spTree>
    <p:extLst>
      <p:ext uri="{BB962C8B-B14F-4D97-AF65-F5344CB8AC3E}">
        <p14:creationId xmlns:p14="http://schemas.microsoft.com/office/powerpoint/2010/main" val="31557922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12738"/>
            <a:ext cx="5486400" cy="3086100"/>
          </a:xfrm>
        </p:spPr>
      </p:sp>
      <p:sp>
        <p:nvSpPr>
          <p:cNvPr id="3" name="Notes Placeholder 2"/>
          <p:cNvSpPr>
            <a:spLocks noGrp="1"/>
          </p:cNvSpPr>
          <p:nvPr>
            <p:ph type="body" idx="1"/>
          </p:nvPr>
        </p:nvSpPr>
        <p:spPr>
          <a:xfrm>
            <a:off x="685800" y="3669030"/>
            <a:ext cx="5486400" cy="4813788"/>
          </a:xfrm>
        </p:spPr>
        <p:txBody>
          <a:bodyPr/>
          <a:lstStyle/>
          <a:p>
            <a:endParaRPr lang="en-US" dirty="0"/>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22</a:t>
            </a:fld>
            <a:endParaRPr lang="en-US"/>
          </a:p>
        </p:txBody>
      </p:sp>
    </p:spTree>
    <p:extLst>
      <p:ext uri="{BB962C8B-B14F-4D97-AF65-F5344CB8AC3E}">
        <p14:creationId xmlns:p14="http://schemas.microsoft.com/office/powerpoint/2010/main" val="10600865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24</a:t>
            </a:fld>
            <a:endParaRPr lang="en-US"/>
          </a:p>
        </p:txBody>
      </p:sp>
    </p:spTree>
    <p:extLst>
      <p:ext uri="{BB962C8B-B14F-4D97-AF65-F5344CB8AC3E}">
        <p14:creationId xmlns:p14="http://schemas.microsoft.com/office/powerpoint/2010/main" val="2772832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i="1" dirty="0">
              <a:cs typeface="Calibri"/>
            </a:endParaRPr>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25</a:t>
            </a:fld>
            <a:endParaRPr lang="en-US"/>
          </a:p>
        </p:txBody>
      </p:sp>
    </p:spTree>
    <p:extLst>
      <p:ext uri="{BB962C8B-B14F-4D97-AF65-F5344CB8AC3E}">
        <p14:creationId xmlns:p14="http://schemas.microsoft.com/office/powerpoint/2010/main" val="5487221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CF944E-AC27-4BEA-9C0A-695BFCE7C965}" type="slidenum">
              <a:rPr lang="en-US" smtClean="0"/>
              <a:pPr/>
              <a:t>26</a:t>
            </a:fld>
            <a:endParaRPr lang="en-US"/>
          </a:p>
        </p:txBody>
      </p:sp>
    </p:spTree>
    <p:extLst>
      <p:ext uri="{BB962C8B-B14F-4D97-AF65-F5344CB8AC3E}">
        <p14:creationId xmlns:p14="http://schemas.microsoft.com/office/powerpoint/2010/main" val="15285410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27</a:t>
            </a:fld>
            <a:endParaRPr lang="en-US"/>
          </a:p>
        </p:txBody>
      </p:sp>
    </p:spTree>
    <p:extLst>
      <p:ext uri="{BB962C8B-B14F-4D97-AF65-F5344CB8AC3E}">
        <p14:creationId xmlns:p14="http://schemas.microsoft.com/office/powerpoint/2010/main" val="2187042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7038" y="692150"/>
            <a:ext cx="6157912" cy="34639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28</a:t>
            </a:fld>
            <a:endParaRPr lang="en-US"/>
          </a:p>
        </p:txBody>
      </p:sp>
    </p:spTree>
    <p:extLst>
      <p:ext uri="{BB962C8B-B14F-4D97-AF65-F5344CB8AC3E}">
        <p14:creationId xmlns:p14="http://schemas.microsoft.com/office/powerpoint/2010/main" val="36604016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7038" y="692150"/>
            <a:ext cx="6157912" cy="34639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29</a:t>
            </a:fld>
            <a:endParaRPr lang="en-US"/>
          </a:p>
        </p:txBody>
      </p:sp>
    </p:spTree>
    <p:extLst>
      <p:ext uri="{BB962C8B-B14F-4D97-AF65-F5344CB8AC3E}">
        <p14:creationId xmlns:p14="http://schemas.microsoft.com/office/powerpoint/2010/main" val="24203451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30</a:t>
            </a:fld>
            <a:endParaRPr lang="en-US"/>
          </a:p>
        </p:txBody>
      </p:sp>
    </p:spTree>
    <p:extLst>
      <p:ext uri="{BB962C8B-B14F-4D97-AF65-F5344CB8AC3E}">
        <p14:creationId xmlns:p14="http://schemas.microsoft.com/office/powerpoint/2010/main" val="317939177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dirty="0">
              <a:cs typeface="Calibri"/>
            </a:endParaRPr>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31</a:t>
            </a:fld>
            <a:endParaRPr lang="en-US"/>
          </a:p>
        </p:txBody>
      </p:sp>
    </p:spTree>
    <p:extLst>
      <p:ext uri="{BB962C8B-B14F-4D97-AF65-F5344CB8AC3E}">
        <p14:creationId xmlns:p14="http://schemas.microsoft.com/office/powerpoint/2010/main" val="7094896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3</a:t>
            </a:fld>
            <a:endParaRPr lang="en-US"/>
          </a:p>
        </p:txBody>
      </p:sp>
    </p:spTree>
    <p:extLst>
      <p:ext uri="{BB962C8B-B14F-4D97-AF65-F5344CB8AC3E}">
        <p14:creationId xmlns:p14="http://schemas.microsoft.com/office/powerpoint/2010/main" val="336335975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CF944E-AC27-4BEA-9C0A-695BFCE7C965}" type="slidenum">
              <a:rPr lang="en-US" smtClean="0"/>
              <a:pPr/>
              <a:t>32</a:t>
            </a:fld>
            <a:endParaRPr lang="en-US"/>
          </a:p>
        </p:txBody>
      </p:sp>
    </p:spTree>
    <p:extLst>
      <p:ext uri="{BB962C8B-B14F-4D97-AF65-F5344CB8AC3E}">
        <p14:creationId xmlns:p14="http://schemas.microsoft.com/office/powerpoint/2010/main" val="31614097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015CC356-F3FB-4EFF-8CC6-CE45B8A6F079}" type="slidenum">
              <a:rPr lang="en-US" smtClean="0">
                <a:solidFill>
                  <a:prstClr val="black"/>
                </a:solidFill>
              </a:rPr>
              <a:pPr/>
              <a:t>33</a:t>
            </a:fld>
            <a:endParaRPr lang="en-US">
              <a:solidFill>
                <a:prstClr val="black"/>
              </a:solidFill>
            </a:endParaRPr>
          </a:p>
        </p:txBody>
      </p:sp>
    </p:spTree>
    <p:extLst>
      <p:ext uri="{BB962C8B-B14F-4D97-AF65-F5344CB8AC3E}">
        <p14:creationId xmlns:p14="http://schemas.microsoft.com/office/powerpoint/2010/main" val="180400038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41313"/>
            <a:ext cx="5486400" cy="3086100"/>
          </a:xfrm>
        </p:spPr>
      </p:sp>
      <p:sp>
        <p:nvSpPr>
          <p:cNvPr id="3" name="Notes Placeholder 2"/>
          <p:cNvSpPr>
            <a:spLocks noGrp="1"/>
          </p:cNvSpPr>
          <p:nvPr>
            <p:ph type="body" idx="1"/>
          </p:nvPr>
        </p:nvSpPr>
        <p:spPr>
          <a:xfrm>
            <a:off x="685800" y="3640895"/>
            <a:ext cx="5486400" cy="3600450"/>
          </a:xfrm>
        </p:spPr>
        <p:txBody>
          <a:bodyPr/>
          <a:lstStyle/>
          <a:p>
            <a:endParaRPr lang="en-US" sz="1100" i="1" dirty="0">
              <a:cs typeface="Arial"/>
            </a:endParaRPr>
          </a:p>
        </p:txBody>
      </p:sp>
      <p:sp>
        <p:nvSpPr>
          <p:cNvPr id="4" name="Slide Number Placeholder 3"/>
          <p:cNvSpPr>
            <a:spLocks noGrp="1"/>
          </p:cNvSpPr>
          <p:nvPr>
            <p:ph type="sldNum" sz="quarter" idx="10"/>
          </p:nvPr>
        </p:nvSpPr>
        <p:spPr/>
        <p:txBody>
          <a:bodyPr/>
          <a:lstStyle/>
          <a:p>
            <a:fld id="{1BCF944E-AC27-4BEA-9C0A-695BFCE7C965}" type="slidenum">
              <a:rPr lang="en-US" smtClean="0"/>
              <a:pPr/>
              <a:t>34</a:t>
            </a:fld>
            <a:endParaRPr lang="en-US"/>
          </a:p>
        </p:txBody>
      </p:sp>
    </p:spTree>
    <p:extLst>
      <p:ext uri="{BB962C8B-B14F-4D97-AF65-F5344CB8AC3E}">
        <p14:creationId xmlns:p14="http://schemas.microsoft.com/office/powerpoint/2010/main" val="185381594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4DC83E-89B8-4806-9A94-7D2BAA520DC6}" type="slidenum">
              <a:rPr lang="en-US" smtClean="0"/>
              <a:pPr/>
              <a:t>35</a:t>
            </a:fld>
            <a:endParaRPr lang="en-US"/>
          </a:p>
        </p:txBody>
      </p:sp>
    </p:spTree>
    <p:extLst>
      <p:ext uri="{BB962C8B-B14F-4D97-AF65-F5344CB8AC3E}">
        <p14:creationId xmlns:p14="http://schemas.microsoft.com/office/powerpoint/2010/main" val="146707520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36</a:t>
            </a:fld>
            <a:endParaRPr lang="en-US"/>
          </a:p>
        </p:txBody>
      </p:sp>
    </p:spTree>
    <p:extLst>
      <p:ext uri="{BB962C8B-B14F-4D97-AF65-F5344CB8AC3E}">
        <p14:creationId xmlns:p14="http://schemas.microsoft.com/office/powerpoint/2010/main" val="391003717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CF944E-AC27-4BEA-9C0A-695BFCE7C965}" type="slidenum">
              <a:rPr lang="en-US" smtClean="0"/>
              <a:pPr/>
              <a:t>37</a:t>
            </a:fld>
            <a:endParaRPr lang="en-US"/>
          </a:p>
        </p:txBody>
      </p:sp>
    </p:spTree>
    <p:extLst>
      <p:ext uri="{BB962C8B-B14F-4D97-AF65-F5344CB8AC3E}">
        <p14:creationId xmlns:p14="http://schemas.microsoft.com/office/powerpoint/2010/main" val="4634544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38</a:t>
            </a:fld>
            <a:endParaRPr lang="en-US"/>
          </a:p>
        </p:txBody>
      </p:sp>
    </p:spTree>
    <p:extLst>
      <p:ext uri="{BB962C8B-B14F-4D97-AF65-F5344CB8AC3E}">
        <p14:creationId xmlns:p14="http://schemas.microsoft.com/office/powerpoint/2010/main" val="33513529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39</a:t>
            </a:fld>
            <a:endParaRPr lang="en-US"/>
          </a:p>
        </p:txBody>
      </p:sp>
    </p:spTree>
    <p:extLst>
      <p:ext uri="{BB962C8B-B14F-4D97-AF65-F5344CB8AC3E}">
        <p14:creationId xmlns:p14="http://schemas.microsoft.com/office/powerpoint/2010/main" val="144195894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CF944E-AC27-4BEA-9C0A-695BFCE7C965}" type="slidenum">
              <a:rPr lang="en-US" smtClean="0"/>
              <a:pPr/>
              <a:t>41</a:t>
            </a:fld>
            <a:endParaRPr lang="en-US"/>
          </a:p>
        </p:txBody>
      </p:sp>
    </p:spTree>
    <p:extLst>
      <p:ext uri="{BB962C8B-B14F-4D97-AF65-F5344CB8AC3E}">
        <p14:creationId xmlns:p14="http://schemas.microsoft.com/office/powerpoint/2010/main" val="108738185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7038" y="692150"/>
            <a:ext cx="6157912" cy="34639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42</a:t>
            </a:fld>
            <a:endParaRPr lang="en-US"/>
          </a:p>
        </p:txBody>
      </p:sp>
    </p:spTree>
    <p:extLst>
      <p:ext uri="{BB962C8B-B14F-4D97-AF65-F5344CB8AC3E}">
        <p14:creationId xmlns:p14="http://schemas.microsoft.com/office/powerpoint/2010/main" val="18074162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endParaRPr lang="en-US" dirty="0"/>
          </a:p>
        </p:txBody>
      </p:sp>
      <p:sp>
        <p:nvSpPr>
          <p:cNvPr id="4" name="Slide Number Placeholder 3"/>
          <p:cNvSpPr>
            <a:spLocks noGrp="1"/>
          </p:cNvSpPr>
          <p:nvPr>
            <p:ph type="sldNum" sz="quarter" idx="10"/>
          </p:nvPr>
        </p:nvSpPr>
        <p:spPr>
          <a:xfrm>
            <a:off x="3472553" y="9036542"/>
            <a:ext cx="77996" cy="231784"/>
          </a:xfrm>
        </p:spPr>
        <p:txBody>
          <a:bodyPr/>
          <a:lstStyle/>
          <a:p>
            <a:fld id="{E5D29E6E-E8DF-4607-8176-6E8152442002}" type="slidenum">
              <a:rPr lang="en-US" smtClean="0"/>
              <a:t>4</a:t>
            </a:fld>
            <a:endParaRPr lang="en-US"/>
          </a:p>
        </p:txBody>
      </p:sp>
    </p:spTree>
    <p:extLst>
      <p:ext uri="{BB962C8B-B14F-4D97-AF65-F5344CB8AC3E}">
        <p14:creationId xmlns:p14="http://schemas.microsoft.com/office/powerpoint/2010/main" val="381372516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43</a:t>
            </a:fld>
            <a:endParaRPr lang="en-US"/>
          </a:p>
        </p:txBody>
      </p:sp>
    </p:spTree>
    <p:extLst>
      <p:ext uri="{BB962C8B-B14F-4D97-AF65-F5344CB8AC3E}">
        <p14:creationId xmlns:p14="http://schemas.microsoft.com/office/powerpoint/2010/main" val="173182257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69888"/>
            <a:ext cx="5486400" cy="3086100"/>
          </a:xfrm>
        </p:spPr>
      </p:sp>
      <p:sp>
        <p:nvSpPr>
          <p:cNvPr id="3" name="Notes Placeholder 2"/>
          <p:cNvSpPr>
            <a:spLocks noGrp="1"/>
          </p:cNvSpPr>
          <p:nvPr>
            <p:ph type="body" idx="1"/>
          </p:nvPr>
        </p:nvSpPr>
        <p:spPr>
          <a:xfrm>
            <a:off x="685800" y="3654962"/>
            <a:ext cx="5486400" cy="3600450"/>
          </a:xfrm>
        </p:spPr>
        <p:txBody>
          <a:bodyPr/>
          <a:lstStyle/>
          <a:p>
            <a:endParaRPr lang="en-US"/>
          </a:p>
        </p:txBody>
      </p:sp>
      <p:sp>
        <p:nvSpPr>
          <p:cNvPr id="4" name="Slide Number Placeholder 3"/>
          <p:cNvSpPr>
            <a:spLocks noGrp="1"/>
          </p:cNvSpPr>
          <p:nvPr>
            <p:ph type="sldNum" sz="quarter" idx="10"/>
          </p:nvPr>
        </p:nvSpPr>
        <p:spPr/>
        <p:txBody>
          <a:bodyPr/>
          <a:lstStyle/>
          <a:p>
            <a:fld id="{1BCF944E-AC27-4BEA-9C0A-695BFCE7C965}" type="slidenum">
              <a:rPr lang="en-US" smtClean="0"/>
              <a:pPr/>
              <a:t>44</a:t>
            </a:fld>
            <a:endParaRPr lang="en-US"/>
          </a:p>
        </p:txBody>
      </p:sp>
    </p:spTree>
    <p:extLst>
      <p:ext uri="{BB962C8B-B14F-4D97-AF65-F5344CB8AC3E}">
        <p14:creationId xmlns:p14="http://schemas.microsoft.com/office/powerpoint/2010/main" val="259616424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r>
              <a:rPr lang="en-US"/>
              <a:t>(added from Insert tab, Header &amp; Footer icon, Fixed Date and time)  1/23/2018</a:t>
            </a:r>
          </a:p>
        </p:txBody>
      </p:sp>
      <p:sp>
        <p:nvSpPr>
          <p:cNvPr id="5" name="Footer Placeholder 4"/>
          <p:cNvSpPr>
            <a:spLocks noGrp="1"/>
          </p:cNvSpPr>
          <p:nvPr>
            <p:ph type="ftr" sz="quarter" idx="11"/>
          </p:nvPr>
        </p:nvSpPr>
        <p:spPr/>
        <p:txBody>
          <a:bodyPr/>
          <a:lstStyle/>
          <a:p>
            <a:r>
              <a:rPr lang="en-US"/>
              <a:t>Presentation Title (added from Insert tab, Header &amp; Footer icon)</a:t>
            </a:r>
          </a:p>
        </p:txBody>
      </p:sp>
      <p:sp>
        <p:nvSpPr>
          <p:cNvPr id="6" name="Slide Number Placeholder 5"/>
          <p:cNvSpPr>
            <a:spLocks noGrp="1"/>
          </p:cNvSpPr>
          <p:nvPr>
            <p:ph type="sldNum" sz="quarter" idx="12"/>
          </p:nvPr>
        </p:nvSpPr>
        <p:spPr/>
        <p:txBody>
          <a:bodyPr/>
          <a:lstStyle/>
          <a:p>
            <a:fld id="{B54DC83E-89B8-4806-9A94-7D2BAA520DC6}" type="slidenum">
              <a:rPr lang="en-US" smtClean="0"/>
              <a:pPr/>
              <a:t>45</a:t>
            </a:fld>
            <a:endParaRPr lang="en-US"/>
          </a:p>
        </p:txBody>
      </p:sp>
    </p:spTree>
    <p:extLst>
      <p:ext uri="{BB962C8B-B14F-4D97-AF65-F5344CB8AC3E}">
        <p14:creationId xmlns:p14="http://schemas.microsoft.com/office/powerpoint/2010/main" val="263691247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47</a:t>
            </a:fld>
            <a:endParaRPr lang="en-US"/>
          </a:p>
        </p:txBody>
      </p:sp>
    </p:spTree>
    <p:extLst>
      <p:ext uri="{BB962C8B-B14F-4D97-AF65-F5344CB8AC3E}">
        <p14:creationId xmlns:p14="http://schemas.microsoft.com/office/powerpoint/2010/main" val="386332264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48</a:t>
            </a:fld>
            <a:endParaRPr lang="en-US"/>
          </a:p>
        </p:txBody>
      </p:sp>
    </p:spTree>
    <p:extLst>
      <p:ext uri="{BB962C8B-B14F-4D97-AF65-F5344CB8AC3E}">
        <p14:creationId xmlns:p14="http://schemas.microsoft.com/office/powerpoint/2010/main" val="196379250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49</a:t>
            </a:fld>
            <a:endParaRPr lang="en-US"/>
          </a:p>
        </p:txBody>
      </p:sp>
    </p:spTree>
    <p:extLst>
      <p:ext uri="{BB962C8B-B14F-4D97-AF65-F5344CB8AC3E}">
        <p14:creationId xmlns:p14="http://schemas.microsoft.com/office/powerpoint/2010/main" val="354905596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p:cNvGrpSpPr/>
        <p:nvPr/>
      </p:nvGrpSpPr>
      <p:grpSpPr>
        <a:xfrm>
          <a:off x="0" y="0"/>
          <a:ext cx="0" cy="0"/>
          <a:chOff x="0" y="0"/>
          <a:chExt cx="0" cy="0"/>
        </a:xfrm>
      </p:grpSpPr>
      <p:sp>
        <p:nvSpPr>
          <p:cNvPr id="522" name="Shape 522"/>
          <p:cNvSpPr>
            <a:spLocks noGrp="1" noRot="1" noChangeAspect="1"/>
          </p:cNvSpPr>
          <p:nvPr>
            <p:ph type="sldImg" idx="2"/>
          </p:nvPr>
        </p:nvSpPr>
        <p:spPr>
          <a:xfrm>
            <a:off x="398463" y="695325"/>
            <a:ext cx="6189662" cy="3482975"/>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523" name="Shape 523"/>
          <p:cNvSpPr txBox="1">
            <a:spLocks noGrp="1"/>
          </p:cNvSpPr>
          <p:nvPr>
            <p:ph type="body" idx="1"/>
          </p:nvPr>
        </p:nvSpPr>
        <p:spPr>
          <a:xfrm>
            <a:off x="931653" y="4410394"/>
            <a:ext cx="5121699" cy="4177348"/>
          </a:xfrm>
          <a:prstGeom prst="rect">
            <a:avLst/>
          </a:prstGeom>
          <a:noFill/>
          <a:ln>
            <a:noFill/>
          </a:ln>
        </p:spPr>
        <p:txBody>
          <a:bodyPr lIns="93225" tIns="46600" rIns="93225" bIns="46600" anchor="t" anchorCtr="0">
            <a:noAutofit/>
          </a:bodyPr>
          <a:lstStyle/>
          <a:p>
            <a:pPr marL="0" marR="0" lvl="0" indent="0" algn="l" rtl="0">
              <a:spcBef>
                <a:spcPts val="360"/>
              </a:spcBef>
              <a:spcAft>
                <a:spcPts val="0"/>
              </a:spcAft>
              <a:buNone/>
            </a:pPr>
            <a:endParaRPr>
              <a:sym typeface="Arial"/>
            </a:endParaRPr>
          </a:p>
        </p:txBody>
      </p:sp>
      <p:sp>
        <p:nvSpPr>
          <p:cNvPr id="524" name="Shape 524"/>
          <p:cNvSpPr txBox="1">
            <a:spLocks noGrp="1"/>
          </p:cNvSpPr>
          <p:nvPr>
            <p:ph type="sldNum" idx="12"/>
          </p:nvPr>
        </p:nvSpPr>
        <p:spPr>
          <a:xfrm>
            <a:off x="3957535" y="8819202"/>
            <a:ext cx="3027466" cy="464502"/>
          </a:xfrm>
          <a:prstGeom prst="rect">
            <a:avLst/>
          </a:prstGeom>
          <a:noFill/>
          <a:ln>
            <a:noFill/>
          </a:ln>
        </p:spPr>
        <p:txBody>
          <a:bodyPr lIns="93225" tIns="46600" rIns="93225" bIns="46600" anchor="b" anchorCtr="0">
            <a:noAutofit/>
          </a:bodyPr>
          <a:lstStyle/>
          <a:p>
            <a:pPr marL="0" marR="0" lvl="0" indent="0" algn="r" rtl="0">
              <a:spcBef>
                <a:spcPts val="0"/>
              </a:spcBef>
              <a:spcAft>
                <a:spcPts val="0"/>
              </a:spcAft>
              <a:buSzPct val="25000"/>
              <a:buNone/>
            </a:pPr>
            <a:r>
              <a:rPr lang="en-US"/>
              <a:t> </a:t>
            </a:r>
          </a:p>
        </p:txBody>
      </p:sp>
    </p:spTree>
    <p:extLst>
      <p:ext uri="{BB962C8B-B14F-4D97-AF65-F5344CB8AC3E}">
        <p14:creationId xmlns:p14="http://schemas.microsoft.com/office/powerpoint/2010/main" val="271513771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51</a:t>
            </a:fld>
            <a:endParaRPr lang="en-US"/>
          </a:p>
        </p:txBody>
      </p:sp>
    </p:spTree>
    <p:extLst>
      <p:ext uri="{BB962C8B-B14F-4D97-AF65-F5344CB8AC3E}">
        <p14:creationId xmlns:p14="http://schemas.microsoft.com/office/powerpoint/2010/main" val="138531628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52</a:t>
            </a:fld>
            <a:endParaRPr lang="en-US"/>
          </a:p>
        </p:txBody>
      </p:sp>
    </p:spTree>
    <p:extLst>
      <p:ext uri="{BB962C8B-B14F-4D97-AF65-F5344CB8AC3E}">
        <p14:creationId xmlns:p14="http://schemas.microsoft.com/office/powerpoint/2010/main" val="185464092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r>
              <a:rPr lang="en-US"/>
              <a:t>(added from Insert tab, Header &amp; Footer icon, Fixed Date and time)  1/23/2018</a:t>
            </a:r>
          </a:p>
        </p:txBody>
      </p:sp>
      <p:sp>
        <p:nvSpPr>
          <p:cNvPr id="5" name="Footer Placeholder 4"/>
          <p:cNvSpPr>
            <a:spLocks noGrp="1"/>
          </p:cNvSpPr>
          <p:nvPr>
            <p:ph type="ftr" sz="quarter" idx="11"/>
          </p:nvPr>
        </p:nvSpPr>
        <p:spPr/>
        <p:txBody>
          <a:bodyPr/>
          <a:lstStyle/>
          <a:p>
            <a:r>
              <a:rPr lang="en-US"/>
              <a:t>Presentation Title (added from Insert tab, Header &amp; Footer icon)</a:t>
            </a:r>
          </a:p>
        </p:txBody>
      </p:sp>
      <p:sp>
        <p:nvSpPr>
          <p:cNvPr id="6" name="Slide Number Placeholder 5"/>
          <p:cNvSpPr>
            <a:spLocks noGrp="1"/>
          </p:cNvSpPr>
          <p:nvPr>
            <p:ph type="sldNum" sz="quarter" idx="12"/>
          </p:nvPr>
        </p:nvSpPr>
        <p:spPr/>
        <p:txBody>
          <a:bodyPr/>
          <a:lstStyle/>
          <a:p>
            <a:fld id="{B54DC83E-89B8-4806-9A94-7D2BAA520DC6}" type="slidenum">
              <a:rPr lang="en-US" smtClean="0"/>
              <a:pPr/>
              <a:t>53</a:t>
            </a:fld>
            <a:endParaRPr lang="en-US"/>
          </a:p>
        </p:txBody>
      </p:sp>
    </p:spTree>
    <p:extLst>
      <p:ext uri="{BB962C8B-B14F-4D97-AF65-F5344CB8AC3E}">
        <p14:creationId xmlns:p14="http://schemas.microsoft.com/office/powerpoint/2010/main" val="21498438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6</a:t>
            </a:fld>
            <a:endParaRPr lang="en-US"/>
          </a:p>
        </p:txBody>
      </p:sp>
    </p:spTree>
    <p:extLst>
      <p:ext uri="{BB962C8B-B14F-4D97-AF65-F5344CB8AC3E}">
        <p14:creationId xmlns:p14="http://schemas.microsoft.com/office/powerpoint/2010/main" val="45528272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54</a:t>
            </a:fld>
            <a:endParaRPr lang="en-US"/>
          </a:p>
        </p:txBody>
      </p:sp>
    </p:spTree>
    <p:extLst>
      <p:ext uri="{BB962C8B-B14F-4D97-AF65-F5344CB8AC3E}">
        <p14:creationId xmlns:p14="http://schemas.microsoft.com/office/powerpoint/2010/main" val="244873450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r>
              <a:rPr lang="en-US"/>
              <a:t>(added from Insert tab, Header &amp; Footer icon, Fixed Date and time)  1/23/2018</a:t>
            </a:r>
          </a:p>
        </p:txBody>
      </p:sp>
      <p:sp>
        <p:nvSpPr>
          <p:cNvPr id="5" name="Footer Placeholder 4"/>
          <p:cNvSpPr>
            <a:spLocks noGrp="1"/>
          </p:cNvSpPr>
          <p:nvPr>
            <p:ph type="ftr" sz="quarter" idx="11"/>
          </p:nvPr>
        </p:nvSpPr>
        <p:spPr/>
        <p:txBody>
          <a:bodyPr/>
          <a:lstStyle/>
          <a:p>
            <a:r>
              <a:rPr lang="en-US"/>
              <a:t>Presentation Title (added from Insert tab, Header &amp; Footer icon)</a:t>
            </a:r>
          </a:p>
        </p:txBody>
      </p:sp>
      <p:sp>
        <p:nvSpPr>
          <p:cNvPr id="6" name="Slide Number Placeholder 5"/>
          <p:cNvSpPr>
            <a:spLocks noGrp="1"/>
          </p:cNvSpPr>
          <p:nvPr>
            <p:ph type="sldNum" sz="quarter" idx="12"/>
          </p:nvPr>
        </p:nvSpPr>
        <p:spPr/>
        <p:txBody>
          <a:bodyPr/>
          <a:lstStyle/>
          <a:p>
            <a:fld id="{B54DC83E-89B8-4806-9A94-7D2BAA520DC6}" type="slidenum">
              <a:rPr lang="en-US" smtClean="0"/>
              <a:pPr/>
              <a:t>55</a:t>
            </a:fld>
            <a:endParaRPr lang="en-US"/>
          </a:p>
        </p:txBody>
      </p:sp>
    </p:spTree>
    <p:extLst>
      <p:ext uri="{BB962C8B-B14F-4D97-AF65-F5344CB8AC3E}">
        <p14:creationId xmlns:p14="http://schemas.microsoft.com/office/powerpoint/2010/main" val="246013506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Date Placeholder 3"/>
          <p:cNvSpPr>
            <a:spLocks noGrp="1"/>
          </p:cNvSpPr>
          <p:nvPr>
            <p:ph type="dt" idx="10"/>
          </p:nvPr>
        </p:nvSpPr>
        <p:spPr/>
        <p:txBody>
          <a:bodyPr/>
          <a:lstStyle/>
          <a:p>
            <a:r>
              <a:rPr lang="en-US"/>
              <a:t>(added from Insert tab, Header &amp; Footer icon, Fixed Date and time)  1/23/2018</a:t>
            </a:r>
          </a:p>
        </p:txBody>
      </p:sp>
      <p:sp>
        <p:nvSpPr>
          <p:cNvPr id="5" name="Footer Placeholder 4"/>
          <p:cNvSpPr>
            <a:spLocks noGrp="1"/>
          </p:cNvSpPr>
          <p:nvPr>
            <p:ph type="ftr" sz="quarter" idx="11"/>
          </p:nvPr>
        </p:nvSpPr>
        <p:spPr/>
        <p:txBody>
          <a:bodyPr/>
          <a:lstStyle/>
          <a:p>
            <a:r>
              <a:rPr lang="en-US"/>
              <a:t>Presentation Title (added from Insert tab, Header &amp; Footer icon)</a:t>
            </a:r>
          </a:p>
        </p:txBody>
      </p:sp>
      <p:sp>
        <p:nvSpPr>
          <p:cNvPr id="6" name="Slide Number Placeholder 5"/>
          <p:cNvSpPr>
            <a:spLocks noGrp="1"/>
          </p:cNvSpPr>
          <p:nvPr>
            <p:ph type="sldNum" sz="quarter" idx="12"/>
          </p:nvPr>
        </p:nvSpPr>
        <p:spPr/>
        <p:txBody>
          <a:bodyPr/>
          <a:lstStyle/>
          <a:p>
            <a:fld id="{B54DC83E-89B8-4806-9A94-7D2BAA520DC6}" type="slidenum">
              <a:rPr lang="en-US" smtClean="0"/>
              <a:pPr/>
              <a:t>56</a:t>
            </a:fld>
            <a:endParaRPr lang="en-US"/>
          </a:p>
        </p:txBody>
      </p:sp>
    </p:spTree>
    <p:extLst>
      <p:ext uri="{BB962C8B-B14F-4D97-AF65-F5344CB8AC3E}">
        <p14:creationId xmlns:p14="http://schemas.microsoft.com/office/powerpoint/2010/main" val="147491237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7"/>
        <p:cNvGrpSpPr/>
        <p:nvPr/>
      </p:nvGrpSpPr>
      <p:grpSpPr>
        <a:xfrm>
          <a:off x="0" y="0"/>
          <a:ext cx="0" cy="0"/>
          <a:chOff x="0" y="0"/>
          <a:chExt cx="0" cy="0"/>
        </a:xfrm>
      </p:grpSpPr>
      <p:sp>
        <p:nvSpPr>
          <p:cNvPr id="638" name="Shape 638"/>
          <p:cNvSpPr>
            <a:spLocks noGrp="1" noRot="1" noChangeAspect="1"/>
          </p:cNvSpPr>
          <p:nvPr>
            <p:ph type="sldImg" idx="2"/>
          </p:nvPr>
        </p:nvSpPr>
        <p:spPr>
          <a:xfrm>
            <a:off x="398463" y="695325"/>
            <a:ext cx="6189662" cy="3482975"/>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639" name="Shape 639"/>
          <p:cNvSpPr txBox="1">
            <a:spLocks noGrp="1"/>
          </p:cNvSpPr>
          <p:nvPr>
            <p:ph type="body" idx="1"/>
          </p:nvPr>
        </p:nvSpPr>
        <p:spPr>
          <a:xfrm>
            <a:off x="931653" y="4410394"/>
            <a:ext cx="5121699" cy="4177348"/>
          </a:xfrm>
          <a:prstGeom prst="rect">
            <a:avLst/>
          </a:prstGeom>
          <a:noFill/>
          <a:ln>
            <a:noFill/>
          </a:ln>
        </p:spPr>
        <p:txBody>
          <a:bodyPr lIns="93225" tIns="46600" rIns="93225" bIns="46600" anchor="t" anchorCtr="0">
            <a:noAutofit/>
          </a:bodyPr>
          <a:lstStyle/>
          <a:p>
            <a:pPr marL="0" marR="0" lvl="1" indent="0" algn="l" rtl="0">
              <a:spcBef>
                <a:spcPts val="600"/>
              </a:spcBef>
              <a:spcAft>
                <a:spcPts val="0"/>
              </a:spcAft>
              <a:buClr>
                <a:srgbClr val="A5A5A5"/>
              </a:buClr>
              <a:buSzPct val="100000"/>
              <a:buFont typeface="Noto Symbol"/>
              <a:buNone/>
            </a:pPr>
            <a:endParaRPr lang="en-US">
              <a:sym typeface="Arial"/>
            </a:endParaRPr>
          </a:p>
        </p:txBody>
      </p:sp>
      <p:sp>
        <p:nvSpPr>
          <p:cNvPr id="640" name="Shape 640"/>
          <p:cNvSpPr txBox="1">
            <a:spLocks noGrp="1"/>
          </p:cNvSpPr>
          <p:nvPr>
            <p:ph type="sldNum" idx="12"/>
          </p:nvPr>
        </p:nvSpPr>
        <p:spPr>
          <a:xfrm>
            <a:off x="3957535" y="8819202"/>
            <a:ext cx="3027466" cy="464502"/>
          </a:xfrm>
          <a:prstGeom prst="rect">
            <a:avLst/>
          </a:prstGeom>
          <a:noFill/>
          <a:ln>
            <a:noFill/>
          </a:ln>
        </p:spPr>
        <p:txBody>
          <a:bodyPr lIns="93225" tIns="46600" rIns="93225" bIns="46600" anchor="b" anchorCtr="0">
            <a:noAutofit/>
          </a:bodyPr>
          <a:lstStyle/>
          <a:p>
            <a:pPr marL="0" marR="0" lvl="0" indent="0" algn="r" rtl="0">
              <a:spcBef>
                <a:spcPts val="0"/>
              </a:spcBef>
              <a:spcAft>
                <a:spcPts val="0"/>
              </a:spcAft>
              <a:buSzPct val="25000"/>
              <a:buNone/>
            </a:pPr>
            <a:r>
              <a:rPr lang="en-US"/>
              <a:t> </a:t>
            </a:r>
          </a:p>
        </p:txBody>
      </p:sp>
    </p:spTree>
    <p:extLst>
      <p:ext uri="{BB962C8B-B14F-4D97-AF65-F5344CB8AC3E}">
        <p14:creationId xmlns:p14="http://schemas.microsoft.com/office/powerpoint/2010/main" val="37444577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59</a:t>
            </a:fld>
            <a:endParaRPr lang="en-US"/>
          </a:p>
        </p:txBody>
      </p:sp>
    </p:spTree>
    <p:extLst>
      <p:ext uri="{BB962C8B-B14F-4D97-AF65-F5344CB8AC3E}">
        <p14:creationId xmlns:p14="http://schemas.microsoft.com/office/powerpoint/2010/main" val="353739716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60</a:t>
            </a:fld>
            <a:endParaRPr lang="en-US"/>
          </a:p>
        </p:txBody>
      </p:sp>
    </p:spTree>
    <p:extLst>
      <p:ext uri="{BB962C8B-B14F-4D97-AF65-F5344CB8AC3E}">
        <p14:creationId xmlns:p14="http://schemas.microsoft.com/office/powerpoint/2010/main" val="222841123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61</a:t>
            </a:fld>
            <a:endParaRPr lang="en-US"/>
          </a:p>
        </p:txBody>
      </p:sp>
    </p:spTree>
    <p:extLst>
      <p:ext uri="{BB962C8B-B14F-4D97-AF65-F5344CB8AC3E}">
        <p14:creationId xmlns:p14="http://schemas.microsoft.com/office/powerpoint/2010/main" val="123447176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62</a:t>
            </a:fld>
            <a:endParaRPr lang="en-US"/>
          </a:p>
        </p:txBody>
      </p:sp>
    </p:spTree>
    <p:extLst>
      <p:ext uri="{BB962C8B-B14F-4D97-AF65-F5344CB8AC3E}">
        <p14:creationId xmlns:p14="http://schemas.microsoft.com/office/powerpoint/2010/main" val="94231716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r>
              <a:rPr lang="en-US"/>
              <a:t>(added from Insert tab, Header &amp; Footer icon, Fixed Date and time)  1/23/2018</a:t>
            </a:r>
          </a:p>
        </p:txBody>
      </p:sp>
      <p:sp>
        <p:nvSpPr>
          <p:cNvPr id="5" name="Footer Placeholder 4"/>
          <p:cNvSpPr>
            <a:spLocks noGrp="1"/>
          </p:cNvSpPr>
          <p:nvPr>
            <p:ph type="ftr" sz="quarter" idx="11"/>
          </p:nvPr>
        </p:nvSpPr>
        <p:spPr/>
        <p:txBody>
          <a:bodyPr/>
          <a:lstStyle/>
          <a:p>
            <a:r>
              <a:rPr lang="en-US"/>
              <a:t>Presentation Title (added from Insert tab, Header &amp; Footer icon)</a:t>
            </a:r>
          </a:p>
        </p:txBody>
      </p:sp>
      <p:sp>
        <p:nvSpPr>
          <p:cNvPr id="6" name="Slide Number Placeholder 5"/>
          <p:cNvSpPr>
            <a:spLocks noGrp="1"/>
          </p:cNvSpPr>
          <p:nvPr>
            <p:ph type="sldNum" sz="quarter" idx="12"/>
          </p:nvPr>
        </p:nvSpPr>
        <p:spPr/>
        <p:txBody>
          <a:bodyPr/>
          <a:lstStyle/>
          <a:p>
            <a:fld id="{B54DC83E-89B8-4806-9A94-7D2BAA520DC6}" type="slidenum">
              <a:rPr lang="en-US" smtClean="0"/>
              <a:pPr/>
              <a:t>63</a:t>
            </a:fld>
            <a:endParaRPr lang="en-US"/>
          </a:p>
        </p:txBody>
      </p:sp>
    </p:spTree>
    <p:extLst>
      <p:ext uri="{BB962C8B-B14F-4D97-AF65-F5344CB8AC3E}">
        <p14:creationId xmlns:p14="http://schemas.microsoft.com/office/powerpoint/2010/main" val="164098536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271463"/>
            <a:ext cx="5486400" cy="3086100"/>
          </a:xfrm>
        </p:spPr>
      </p:sp>
      <p:sp>
        <p:nvSpPr>
          <p:cNvPr id="3" name="Notes Placeholder 2"/>
          <p:cNvSpPr>
            <a:spLocks noGrp="1"/>
          </p:cNvSpPr>
          <p:nvPr>
            <p:ph type="body" idx="1"/>
          </p:nvPr>
        </p:nvSpPr>
        <p:spPr>
          <a:xfrm>
            <a:off x="685800" y="3626827"/>
            <a:ext cx="5486400" cy="3600450"/>
          </a:xfrm>
        </p:spPr>
        <p:txBody>
          <a:bodyPr/>
          <a:lstStyle/>
          <a:p>
            <a:endParaRPr lang="en-US"/>
          </a:p>
        </p:txBody>
      </p:sp>
      <p:sp>
        <p:nvSpPr>
          <p:cNvPr id="4" name="Slide Number Placeholder 3"/>
          <p:cNvSpPr>
            <a:spLocks noGrp="1"/>
          </p:cNvSpPr>
          <p:nvPr>
            <p:ph type="sldNum" sz="quarter" idx="5"/>
          </p:nvPr>
        </p:nvSpPr>
        <p:spPr/>
        <p:txBody>
          <a:bodyPr/>
          <a:lstStyle/>
          <a:p>
            <a:fld id="{B54DC83E-89B8-4806-9A94-7D2BAA520DC6}" type="slidenum">
              <a:rPr lang="en-US" smtClean="0"/>
              <a:pPr/>
              <a:t>64</a:t>
            </a:fld>
            <a:endParaRPr lang="en-US"/>
          </a:p>
        </p:txBody>
      </p:sp>
    </p:spTree>
    <p:extLst>
      <p:ext uri="{BB962C8B-B14F-4D97-AF65-F5344CB8AC3E}">
        <p14:creationId xmlns:p14="http://schemas.microsoft.com/office/powerpoint/2010/main" val="22771991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7</a:t>
            </a:fld>
            <a:endParaRPr lang="en-US"/>
          </a:p>
        </p:txBody>
      </p:sp>
    </p:spTree>
    <p:extLst>
      <p:ext uri="{BB962C8B-B14F-4D97-AF65-F5344CB8AC3E}">
        <p14:creationId xmlns:p14="http://schemas.microsoft.com/office/powerpoint/2010/main" val="237263859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12738"/>
            <a:ext cx="5486400" cy="3086100"/>
          </a:xfrm>
        </p:spPr>
      </p:sp>
      <p:sp>
        <p:nvSpPr>
          <p:cNvPr id="3" name="Notes Placeholder 2"/>
          <p:cNvSpPr>
            <a:spLocks noGrp="1"/>
          </p:cNvSpPr>
          <p:nvPr>
            <p:ph type="body" idx="1"/>
          </p:nvPr>
        </p:nvSpPr>
        <p:spPr>
          <a:xfrm>
            <a:off x="685800" y="3739368"/>
            <a:ext cx="5486400" cy="3600450"/>
          </a:xfrm>
        </p:spPr>
        <p:txBody>
          <a:bodyPr/>
          <a:lstStyle/>
          <a:p>
            <a:endParaRPr lang="en-US" dirty="0"/>
          </a:p>
        </p:txBody>
      </p:sp>
      <p:sp>
        <p:nvSpPr>
          <p:cNvPr id="4" name="Slide Number Placeholder 3"/>
          <p:cNvSpPr>
            <a:spLocks noGrp="1"/>
          </p:cNvSpPr>
          <p:nvPr>
            <p:ph type="sldNum" sz="quarter" idx="10"/>
          </p:nvPr>
        </p:nvSpPr>
        <p:spPr/>
        <p:txBody>
          <a:bodyPr/>
          <a:lstStyle/>
          <a:p>
            <a:fld id="{1BCF944E-AC27-4BEA-9C0A-695BFCE7C965}" type="slidenum">
              <a:rPr lang="en-US" smtClean="0"/>
              <a:pPr/>
              <a:t>65</a:t>
            </a:fld>
            <a:endParaRPr lang="en-US"/>
          </a:p>
        </p:txBody>
      </p:sp>
    </p:spTree>
    <p:extLst>
      <p:ext uri="{BB962C8B-B14F-4D97-AF65-F5344CB8AC3E}">
        <p14:creationId xmlns:p14="http://schemas.microsoft.com/office/powerpoint/2010/main" val="384795478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11163"/>
            <a:ext cx="5486400" cy="3086100"/>
          </a:xfrm>
        </p:spPr>
      </p:sp>
      <p:sp>
        <p:nvSpPr>
          <p:cNvPr id="3" name="Notes Placeholder 2"/>
          <p:cNvSpPr>
            <a:spLocks noGrp="1"/>
          </p:cNvSpPr>
          <p:nvPr>
            <p:ph type="body" idx="1"/>
          </p:nvPr>
        </p:nvSpPr>
        <p:spPr>
          <a:xfrm>
            <a:off x="685800" y="3846513"/>
            <a:ext cx="5486400" cy="3600450"/>
          </a:xfrm>
        </p:spPr>
        <p:txBody>
          <a:bodyPr/>
          <a:lstStyle/>
          <a:p>
            <a:endParaRPr lang="en-US" dirty="0"/>
          </a:p>
        </p:txBody>
      </p:sp>
      <p:sp>
        <p:nvSpPr>
          <p:cNvPr id="4" name="Slide Number Placeholder 3"/>
          <p:cNvSpPr>
            <a:spLocks noGrp="1"/>
          </p:cNvSpPr>
          <p:nvPr>
            <p:ph type="sldNum" sz="quarter" idx="10"/>
          </p:nvPr>
        </p:nvSpPr>
        <p:spPr/>
        <p:txBody>
          <a:bodyPr/>
          <a:lstStyle/>
          <a:p>
            <a:fld id="{1BCF944E-AC27-4BEA-9C0A-695BFCE7C965}" type="slidenum">
              <a:rPr lang="en-US" smtClean="0"/>
              <a:pPr/>
              <a:t>66</a:t>
            </a:fld>
            <a:endParaRPr lang="en-US"/>
          </a:p>
        </p:txBody>
      </p:sp>
    </p:spTree>
    <p:extLst>
      <p:ext uri="{BB962C8B-B14F-4D97-AF65-F5344CB8AC3E}">
        <p14:creationId xmlns:p14="http://schemas.microsoft.com/office/powerpoint/2010/main" val="70189928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27025"/>
            <a:ext cx="5486400" cy="3086100"/>
          </a:xfrm>
        </p:spPr>
      </p:sp>
      <p:sp>
        <p:nvSpPr>
          <p:cNvPr id="3" name="Notes Placeholder 2"/>
          <p:cNvSpPr>
            <a:spLocks noGrp="1"/>
          </p:cNvSpPr>
          <p:nvPr>
            <p:ph type="body" idx="1"/>
          </p:nvPr>
        </p:nvSpPr>
        <p:spPr>
          <a:xfrm>
            <a:off x="685800" y="3654963"/>
            <a:ext cx="5486400" cy="3600450"/>
          </a:xfrm>
        </p:spPr>
        <p:txBody>
          <a:bodyPr/>
          <a:lstStyle/>
          <a:p>
            <a:endParaRPr lang="en-US" dirty="0"/>
          </a:p>
        </p:txBody>
      </p:sp>
      <p:sp>
        <p:nvSpPr>
          <p:cNvPr id="4" name="Slide Number Placeholder 3"/>
          <p:cNvSpPr>
            <a:spLocks noGrp="1"/>
          </p:cNvSpPr>
          <p:nvPr>
            <p:ph type="sldNum" sz="quarter" idx="10"/>
          </p:nvPr>
        </p:nvSpPr>
        <p:spPr/>
        <p:txBody>
          <a:bodyPr/>
          <a:lstStyle/>
          <a:p>
            <a:fld id="{1BCF944E-AC27-4BEA-9C0A-695BFCE7C965}" type="slidenum">
              <a:rPr lang="en-US" smtClean="0"/>
              <a:pPr/>
              <a:t>67</a:t>
            </a:fld>
            <a:endParaRPr lang="en-US"/>
          </a:p>
        </p:txBody>
      </p:sp>
    </p:spTree>
    <p:extLst>
      <p:ext uri="{BB962C8B-B14F-4D97-AF65-F5344CB8AC3E}">
        <p14:creationId xmlns:p14="http://schemas.microsoft.com/office/powerpoint/2010/main" val="427962722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38138"/>
            <a:ext cx="5772150" cy="3246437"/>
          </a:xfrm>
        </p:spPr>
      </p:sp>
      <p:sp>
        <p:nvSpPr>
          <p:cNvPr id="3" name="Notes Placeholder 2"/>
          <p:cNvSpPr>
            <a:spLocks noGrp="1"/>
          </p:cNvSpPr>
          <p:nvPr>
            <p:ph type="body" idx="1"/>
          </p:nvPr>
        </p:nvSpPr>
        <p:spPr>
          <a:xfrm>
            <a:off x="685800" y="3759201"/>
            <a:ext cx="5486400" cy="3600450"/>
          </a:xfrm>
        </p:spPr>
        <p:txBody>
          <a:bodyPr/>
          <a:lstStyle/>
          <a:p>
            <a:endParaRPr lang="en-US"/>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68</a:t>
            </a:fld>
            <a:endParaRPr lang="en-US"/>
          </a:p>
        </p:txBody>
      </p:sp>
    </p:spTree>
    <p:extLst>
      <p:ext uri="{BB962C8B-B14F-4D97-AF65-F5344CB8AC3E}">
        <p14:creationId xmlns:p14="http://schemas.microsoft.com/office/powerpoint/2010/main" val="365362619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12738"/>
            <a:ext cx="5486400" cy="3086100"/>
          </a:xfrm>
        </p:spPr>
      </p:sp>
      <p:sp>
        <p:nvSpPr>
          <p:cNvPr id="3" name="Notes Placeholder 2"/>
          <p:cNvSpPr>
            <a:spLocks noGrp="1"/>
          </p:cNvSpPr>
          <p:nvPr>
            <p:ph type="body" idx="1"/>
          </p:nvPr>
        </p:nvSpPr>
        <p:spPr>
          <a:xfrm>
            <a:off x="685800" y="3654962"/>
            <a:ext cx="5486400" cy="3600450"/>
          </a:xfrm>
        </p:spPr>
        <p:txBody>
          <a:bodyPr/>
          <a:lstStyle/>
          <a:p>
            <a:endParaRPr lang="en-US"/>
          </a:p>
        </p:txBody>
      </p:sp>
      <p:sp>
        <p:nvSpPr>
          <p:cNvPr id="4" name="Slide Number Placeholder 3"/>
          <p:cNvSpPr>
            <a:spLocks noGrp="1"/>
          </p:cNvSpPr>
          <p:nvPr>
            <p:ph type="sldNum" sz="quarter" idx="10"/>
          </p:nvPr>
        </p:nvSpPr>
        <p:spPr/>
        <p:txBody>
          <a:bodyPr/>
          <a:lstStyle/>
          <a:p>
            <a:fld id="{1BCF944E-AC27-4BEA-9C0A-695BFCE7C965}" type="slidenum">
              <a:rPr lang="en-US" smtClean="0"/>
              <a:pPr/>
              <a:t>69</a:t>
            </a:fld>
            <a:endParaRPr lang="en-US"/>
          </a:p>
        </p:txBody>
      </p:sp>
    </p:spTree>
    <p:extLst>
      <p:ext uri="{BB962C8B-B14F-4D97-AF65-F5344CB8AC3E}">
        <p14:creationId xmlns:p14="http://schemas.microsoft.com/office/powerpoint/2010/main" val="237065037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258763"/>
            <a:ext cx="5630863" cy="3167062"/>
          </a:xfrm>
        </p:spPr>
      </p:sp>
      <p:sp>
        <p:nvSpPr>
          <p:cNvPr id="3" name="Notes Placeholder 2"/>
          <p:cNvSpPr>
            <a:spLocks noGrp="1"/>
          </p:cNvSpPr>
          <p:nvPr>
            <p:ph type="body" idx="1"/>
          </p:nvPr>
        </p:nvSpPr>
        <p:spPr>
          <a:xfrm>
            <a:off x="685800" y="3626827"/>
            <a:ext cx="5486400" cy="3600450"/>
          </a:xfrm>
        </p:spPr>
        <p:txBody>
          <a:bodyPr/>
          <a:lstStyle/>
          <a:p>
            <a:endParaRPr lang="en-US" sz="1100" baseline="0">
              <a:cs typeface="Calibri"/>
            </a:endParaRPr>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70</a:t>
            </a:fld>
            <a:endParaRPr lang="en-US"/>
          </a:p>
        </p:txBody>
      </p:sp>
    </p:spTree>
    <p:extLst>
      <p:ext uri="{BB962C8B-B14F-4D97-AF65-F5344CB8AC3E}">
        <p14:creationId xmlns:p14="http://schemas.microsoft.com/office/powerpoint/2010/main" val="288724313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41313"/>
            <a:ext cx="5486400" cy="3086100"/>
          </a:xfrm>
        </p:spPr>
      </p:sp>
      <p:sp>
        <p:nvSpPr>
          <p:cNvPr id="3" name="Notes Placeholder 2"/>
          <p:cNvSpPr>
            <a:spLocks noGrp="1"/>
          </p:cNvSpPr>
          <p:nvPr>
            <p:ph type="body" idx="1"/>
          </p:nvPr>
        </p:nvSpPr>
        <p:spPr>
          <a:xfrm>
            <a:off x="685800" y="3697165"/>
            <a:ext cx="5486400" cy="3600450"/>
          </a:xfrm>
        </p:spPr>
        <p:txBody>
          <a:bodyPr/>
          <a:lstStyle/>
          <a:p>
            <a:endParaRPr lang="en-US"/>
          </a:p>
        </p:txBody>
      </p:sp>
      <p:sp>
        <p:nvSpPr>
          <p:cNvPr id="4" name="Slide Number Placeholder 3"/>
          <p:cNvSpPr>
            <a:spLocks noGrp="1"/>
          </p:cNvSpPr>
          <p:nvPr>
            <p:ph type="sldNum" sz="quarter" idx="10"/>
          </p:nvPr>
        </p:nvSpPr>
        <p:spPr/>
        <p:txBody>
          <a:bodyPr/>
          <a:lstStyle/>
          <a:p>
            <a:fld id="{B54DC83E-89B8-4806-9A94-7D2BAA520DC6}" type="slidenum">
              <a:rPr lang="en-US" smtClean="0"/>
              <a:pPr/>
              <a:t>71</a:t>
            </a:fld>
            <a:endParaRPr lang="en-US"/>
          </a:p>
        </p:txBody>
      </p:sp>
    </p:spTree>
    <p:extLst>
      <p:ext uri="{BB962C8B-B14F-4D97-AF65-F5344CB8AC3E}">
        <p14:creationId xmlns:p14="http://schemas.microsoft.com/office/powerpoint/2010/main" val="338547532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82588"/>
            <a:ext cx="5486400" cy="3086100"/>
          </a:xfrm>
        </p:spPr>
      </p:sp>
      <p:sp>
        <p:nvSpPr>
          <p:cNvPr id="3" name="Notes Placeholder 2"/>
          <p:cNvSpPr>
            <a:spLocks noGrp="1"/>
          </p:cNvSpPr>
          <p:nvPr>
            <p:ph type="body" idx="1"/>
          </p:nvPr>
        </p:nvSpPr>
        <p:spPr>
          <a:xfrm>
            <a:off x="685800" y="3711233"/>
            <a:ext cx="5486400" cy="3600450"/>
          </a:xfrm>
        </p:spPr>
        <p:txBody>
          <a:bodyPr/>
          <a:lstStyle/>
          <a:p>
            <a:endParaRPr lang="en-US" dirty="0"/>
          </a:p>
        </p:txBody>
      </p:sp>
      <p:sp>
        <p:nvSpPr>
          <p:cNvPr id="4" name="Slide Number Placeholder 3"/>
          <p:cNvSpPr>
            <a:spLocks noGrp="1"/>
          </p:cNvSpPr>
          <p:nvPr>
            <p:ph type="sldNum" sz="quarter" idx="10"/>
          </p:nvPr>
        </p:nvSpPr>
        <p:spPr/>
        <p:txBody>
          <a:bodyPr/>
          <a:lstStyle/>
          <a:p>
            <a:fld id="{1BCF944E-AC27-4BEA-9C0A-695BFCE7C965}" type="slidenum">
              <a:rPr lang="en-US" smtClean="0">
                <a:solidFill>
                  <a:prstClr val="black"/>
                </a:solidFill>
              </a:rPr>
              <a:pPr/>
              <a:t>72</a:t>
            </a:fld>
            <a:endParaRPr lang="en-US">
              <a:solidFill>
                <a:prstClr val="black"/>
              </a:solidFill>
            </a:endParaRPr>
          </a:p>
        </p:txBody>
      </p:sp>
    </p:spTree>
    <p:extLst>
      <p:ext uri="{BB962C8B-B14F-4D97-AF65-F5344CB8AC3E}">
        <p14:creationId xmlns:p14="http://schemas.microsoft.com/office/powerpoint/2010/main" val="159652655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41313"/>
            <a:ext cx="5486400" cy="3086100"/>
          </a:xfrm>
        </p:spPr>
      </p:sp>
      <p:sp>
        <p:nvSpPr>
          <p:cNvPr id="3" name="Notes Placeholder 2"/>
          <p:cNvSpPr>
            <a:spLocks noGrp="1"/>
          </p:cNvSpPr>
          <p:nvPr>
            <p:ph type="body" idx="1"/>
          </p:nvPr>
        </p:nvSpPr>
        <p:spPr>
          <a:xfrm>
            <a:off x="685800" y="3725301"/>
            <a:ext cx="5486400" cy="3600450"/>
          </a:xfrm>
        </p:spPr>
        <p:txBody>
          <a:bodyPr/>
          <a:lstStyle/>
          <a:p>
            <a:endParaRPr lang="en-US" dirty="0"/>
          </a:p>
        </p:txBody>
      </p:sp>
      <p:sp>
        <p:nvSpPr>
          <p:cNvPr id="4" name="Slide Number Placeholder 3"/>
          <p:cNvSpPr>
            <a:spLocks noGrp="1"/>
          </p:cNvSpPr>
          <p:nvPr>
            <p:ph type="sldNum" sz="quarter" idx="5"/>
          </p:nvPr>
        </p:nvSpPr>
        <p:spPr/>
        <p:txBody>
          <a:bodyPr/>
          <a:lstStyle/>
          <a:p>
            <a:fld id="{B54DC83E-89B8-4806-9A94-7D2BAA520DC6}" type="slidenum">
              <a:rPr lang="en-US" smtClean="0"/>
              <a:pPr/>
              <a:t>73</a:t>
            </a:fld>
            <a:endParaRPr lang="en-US"/>
          </a:p>
        </p:txBody>
      </p:sp>
    </p:spTree>
    <p:extLst>
      <p:ext uri="{BB962C8B-B14F-4D97-AF65-F5344CB8AC3E}">
        <p14:creationId xmlns:p14="http://schemas.microsoft.com/office/powerpoint/2010/main" val="146707520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41313"/>
            <a:ext cx="5486400" cy="3086100"/>
          </a:xfrm>
        </p:spPr>
      </p:sp>
      <p:sp>
        <p:nvSpPr>
          <p:cNvPr id="3" name="Notes Placeholder 2"/>
          <p:cNvSpPr>
            <a:spLocks noGrp="1"/>
          </p:cNvSpPr>
          <p:nvPr>
            <p:ph type="body" idx="1"/>
          </p:nvPr>
        </p:nvSpPr>
        <p:spPr>
          <a:xfrm>
            <a:off x="685800" y="3654962"/>
            <a:ext cx="5486400" cy="360045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1BCF944E-AC27-4BEA-9C0A-695BFCE7C965}" type="slidenum">
              <a:rPr lang="en-US" smtClean="0"/>
              <a:pPr/>
              <a:t>74</a:t>
            </a:fld>
            <a:endParaRPr lang="en-US"/>
          </a:p>
        </p:txBody>
      </p:sp>
    </p:spTree>
    <p:extLst>
      <p:ext uri="{BB962C8B-B14F-4D97-AF65-F5344CB8AC3E}">
        <p14:creationId xmlns:p14="http://schemas.microsoft.com/office/powerpoint/2010/main" val="21565854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dirty="0"/>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8</a:t>
            </a:fld>
            <a:endParaRPr lang="en-US"/>
          </a:p>
        </p:txBody>
      </p:sp>
    </p:spTree>
    <p:extLst>
      <p:ext uri="{BB962C8B-B14F-4D97-AF65-F5344CB8AC3E}">
        <p14:creationId xmlns:p14="http://schemas.microsoft.com/office/powerpoint/2010/main" val="8858369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41313"/>
            <a:ext cx="5486400" cy="3086100"/>
          </a:xfrm>
        </p:spPr>
      </p:sp>
      <p:sp>
        <p:nvSpPr>
          <p:cNvPr id="3" name="Notes Placeholder 2"/>
          <p:cNvSpPr>
            <a:spLocks noGrp="1"/>
          </p:cNvSpPr>
          <p:nvPr>
            <p:ph type="body" idx="1"/>
          </p:nvPr>
        </p:nvSpPr>
        <p:spPr>
          <a:xfrm>
            <a:off x="685800" y="3725301"/>
            <a:ext cx="5486400" cy="3600450"/>
          </a:xfrm>
        </p:spPr>
        <p:txBody>
          <a:bodyPr/>
          <a:lstStyle/>
          <a:p>
            <a:endParaRPr lang="en-US" dirty="0"/>
          </a:p>
        </p:txBody>
      </p:sp>
      <p:sp>
        <p:nvSpPr>
          <p:cNvPr id="4" name="Slide Number Placeholder 3"/>
          <p:cNvSpPr>
            <a:spLocks noGrp="1"/>
          </p:cNvSpPr>
          <p:nvPr>
            <p:ph type="sldNum" sz="quarter" idx="5"/>
          </p:nvPr>
        </p:nvSpPr>
        <p:spPr/>
        <p:txBody>
          <a:bodyPr/>
          <a:lstStyle/>
          <a:p>
            <a:fld id="{B54DC83E-89B8-4806-9A94-7D2BAA520DC6}" type="slidenum">
              <a:rPr lang="en-US" smtClean="0"/>
              <a:pPr/>
              <a:t>75</a:t>
            </a:fld>
            <a:endParaRPr lang="en-US"/>
          </a:p>
        </p:txBody>
      </p:sp>
    </p:spTree>
    <p:extLst>
      <p:ext uri="{BB962C8B-B14F-4D97-AF65-F5344CB8AC3E}">
        <p14:creationId xmlns:p14="http://schemas.microsoft.com/office/powerpoint/2010/main" val="146707520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96875"/>
            <a:ext cx="5486400" cy="3086100"/>
          </a:xfrm>
        </p:spPr>
      </p:sp>
      <p:sp>
        <p:nvSpPr>
          <p:cNvPr id="3" name="Notes Placeholder 2"/>
          <p:cNvSpPr>
            <a:spLocks noGrp="1"/>
          </p:cNvSpPr>
          <p:nvPr>
            <p:ph type="body" idx="1"/>
          </p:nvPr>
        </p:nvSpPr>
        <p:spPr>
          <a:xfrm>
            <a:off x="685800" y="3654962"/>
            <a:ext cx="5486400" cy="3600450"/>
          </a:xfrm>
        </p:spPr>
        <p:txBody>
          <a:bodyPr/>
          <a:lstStyle/>
          <a:p>
            <a:endParaRPr lang="en-US"/>
          </a:p>
        </p:txBody>
      </p:sp>
      <p:sp>
        <p:nvSpPr>
          <p:cNvPr id="4" name="Slide Number Placeholder 3"/>
          <p:cNvSpPr>
            <a:spLocks noGrp="1"/>
          </p:cNvSpPr>
          <p:nvPr>
            <p:ph type="sldNum" sz="quarter" idx="10"/>
          </p:nvPr>
        </p:nvSpPr>
        <p:spPr/>
        <p:txBody>
          <a:bodyPr/>
          <a:lstStyle/>
          <a:p>
            <a:fld id="{B54DC83E-89B8-4806-9A94-7D2BAA520DC6}" type="slidenum">
              <a:rPr lang="en-US" smtClean="0"/>
              <a:pPr/>
              <a:t>76</a:t>
            </a:fld>
            <a:endParaRPr lang="en-US"/>
          </a:p>
        </p:txBody>
      </p:sp>
    </p:spTree>
    <p:extLst>
      <p:ext uri="{BB962C8B-B14F-4D97-AF65-F5344CB8AC3E}">
        <p14:creationId xmlns:p14="http://schemas.microsoft.com/office/powerpoint/2010/main" val="383757032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69888"/>
            <a:ext cx="5486400" cy="3086100"/>
          </a:xfrm>
        </p:spPr>
      </p:sp>
      <p:sp>
        <p:nvSpPr>
          <p:cNvPr id="3" name="Notes Placeholder 2"/>
          <p:cNvSpPr>
            <a:spLocks noGrp="1"/>
          </p:cNvSpPr>
          <p:nvPr>
            <p:ph type="body" idx="1"/>
          </p:nvPr>
        </p:nvSpPr>
        <p:spPr>
          <a:xfrm>
            <a:off x="685800" y="3669030"/>
            <a:ext cx="5486400" cy="3600450"/>
          </a:xfrm>
        </p:spPr>
        <p:txBody>
          <a:bodyPr/>
          <a:lstStyle/>
          <a:p>
            <a:endParaRPr lang="en-US"/>
          </a:p>
        </p:txBody>
      </p:sp>
      <p:sp>
        <p:nvSpPr>
          <p:cNvPr id="4" name="Slide Number Placeholder 3"/>
          <p:cNvSpPr>
            <a:spLocks noGrp="1"/>
          </p:cNvSpPr>
          <p:nvPr>
            <p:ph type="sldNum" sz="quarter" idx="10"/>
          </p:nvPr>
        </p:nvSpPr>
        <p:spPr/>
        <p:txBody>
          <a:bodyPr/>
          <a:lstStyle/>
          <a:p>
            <a:fld id="{B54DC83E-89B8-4806-9A94-7D2BAA520DC6}" type="slidenum">
              <a:rPr lang="en-US" smtClean="0"/>
              <a:pPr/>
              <a:t>77</a:t>
            </a:fld>
            <a:endParaRPr lang="en-US"/>
          </a:p>
        </p:txBody>
      </p:sp>
    </p:spTree>
    <p:extLst>
      <p:ext uri="{BB962C8B-B14F-4D97-AF65-F5344CB8AC3E}">
        <p14:creationId xmlns:p14="http://schemas.microsoft.com/office/powerpoint/2010/main" val="223839371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12738"/>
            <a:ext cx="5486400" cy="3086100"/>
          </a:xfrm>
        </p:spPr>
      </p:sp>
      <p:sp>
        <p:nvSpPr>
          <p:cNvPr id="3" name="Notes Placeholder 2"/>
          <p:cNvSpPr>
            <a:spLocks noGrp="1"/>
          </p:cNvSpPr>
          <p:nvPr>
            <p:ph type="body" idx="1"/>
          </p:nvPr>
        </p:nvSpPr>
        <p:spPr>
          <a:xfrm>
            <a:off x="685800" y="3626827"/>
            <a:ext cx="5486400" cy="3600450"/>
          </a:xfrm>
        </p:spPr>
        <p:txBody>
          <a:bodyPr/>
          <a:lstStyle/>
          <a:p>
            <a:endParaRPr lang="en-US"/>
          </a:p>
        </p:txBody>
      </p:sp>
      <p:sp>
        <p:nvSpPr>
          <p:cNvPr id="4" name="Slide Number Placeholder 3"/>
          <p:cNvSpPr>
            <a:spLocks noGrp="1"/>
          </p:cNvSpPr>
          <p:nvPr>
            <p:ph type="sldNum" sz="quarter" idx="10"/>
          </p:nvPr>
        </p:nvSpPr>
        <p:spPr/>
        <p:txBody>
          <a:bodyPr/>
          <a:lstStyle/>
          <a:p>
            <a:fld id="{1BCF944E-AC27-4BEA-9C0A-695BFCE7C965}" type="slidenum">
              <a:rPr lang="en-US" smtClean="0"/>
              <a:pPr/>
              <a:t>78</a:t>
            </a:fld>
            <a:endParaRPr lang="en-US"/>
          </a:p>
        </p:txBody>
      </p:sp>
    </p:spTree>
    <p:extLst>
      <p:ext uri="{BB962C8B-B14F-4D97-AF65-F5344CB8AC3E}">
        <p14:creationId xmlns:p14="http://schemas.microsoft.com/office/powerpoint/2010/main" val="42364621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82588"/>
            <a:ext cx="5486400" cy="3086100"/>
          </a:xfrm>
        </p:spPr>
      </p:sp>
      <p:sp>
        <p:nvSpPr>
          <p:cNvPr id="3" name="Notes Placeholder 2"/>
          <p:cNvSpPr>
            <a:spLocks noGrp="1"/>
          </p:cNvSpPr>
          <p:nvPr>
            <p:ph type="body" idx="1"/>
          </p:nvPr>
        </p:nvSpPr>
        <p:spPr>
          <a:xfrm>
            <a:off x="685800" y="3683098"/>
            <a:ext cx="5486400" cy="3600450"/>
          </a:xfrm>
        </p:spPr>
        <p:txBody>
          <a:bodyPr/>
          <a:lstStyle/>
          <a:p>
            <a:endParaRPr lang="en-US" dirty="0"/>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79</a:t>
            </a:fld>
            <a:endParaRPr lang="en-US"/>
          </a:p>
        </p:txBody>
      </p:sp>
    </p:spTree>
    <p:extLst>
      <p:ext uri="{BB962C8B-B14F-4D97-AF65-F5344CB8AC3E}">
        <p14:creationId xmlns:p14="http://schemas.microsoft.com/office/powerpoint/2010/main" val="236630610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69888"/>
            <a:ext cx="5486400" cy="3086100"/>
          </a:xfrm>
        </p:spPr>
      </p:sp>
      <p:sp>
        <p:nvSpPr>
          <p:cNvPr id="3" name="Notes Placeholder 2"/>
          <p:cNvSpPr>
            <a:spLocks noGrp="1"/>
          </p:cNvSpPr>
          <p:nvPr>
            <p:ph type="body" idx="1"/>
          </p:nvPr>
        </p:nvSpPr>
        <p:spPr>
          <a:xfrm>
            <a:off x="685800" y="3654962"/>
            <a:ext cx="5486400" cy="3600450"/>
          </a:xfrm>
        </p:spPr>
        <p:txBody>
          <a:bodyPr/>
          <a:lstStyle/>
          <a:p>
            <a:endParaRPr lang="en-US"/>
          </a:p>
        </p:txBody>
      </p:sp>
      <p:sp>
        <p:nvSpPr>
          <p:cNvPr id="4" name="Slide Number Placeholder 3"/>
          <p:cNvSpPr>
            <a:spLocks noGrp="1"/>
          </p:cNvSpPr>
          <p:nvPr>
            <p:ph type="sldNum" sz="quarter" idx="10"/>
          </p:nvPr>
        </p:nvSpPr>
        <p:spPr/>
        <p:txBody>
          <a:bodyPr/>
          <a:lstStyle/>
          <a:p>
            <a:fld id="{1BCF944E-AC27-4BEA-9C0A-695BFCE7C965}" type="slidenum">
              <a:rPr lang="en-US" smtClean="0"/>
              <a:pPr/>
              <a:t>80</a:t>
            </a:fld>
            <a:endParaRPr lang="en-US"/>
          </a:p>
        </p:txBody>
      </p:sp>
    </p:spTree>
    <p:extLst>
      <p:ext uri="{BB962C8B-B14F-4D97-AF65-F5344CB8AC3E}">
        <p14:creationId xmlns:p14="http://schemas.microsoft.com/office/powerpoint/2010/main" val="259616424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55600"/>
            <a:ext cx="5486400" cy="3086100"/>
          </a:xfrm>
        </p:spPr>
      </p:sp>
      <p:sp>
        <p:nvSpPr>
          <p:cNvPr id="3" name="Notes Placeholder 2"/>
          <p:cNvSpPr>
            <a:spLocks noGrp="1"/>
          </p:cNvSpPr>
          <p:nvPr>
            <p:ph type="body" idx="1"/>
          </p:nvPr>
        </p:nvSpPr>
        <p:spPr>
          <a:xfrm>
            <a:off x="685800" y="3683098"/>
            <a:ext cx="5486400" cy="3600450"/>
          </a:xfrm>
        </p:spPr>
        <p:txBody>
          <a:bodyPr/>
          <a:lstStyle/>
          <a:p>
            <a:endParaRPr lang="en-US"/>
          </a:p>
        </p:txBody>
      </p:sp>
      <p:sp>
        <p:nvSpPr>
          <p:cNvPr id="6" name="Slide Number Placeholder 5"/>
          <p:cNvSpPr>
            <a:spLocks noGrp="1"/>
          </p:cNvSpPr>
          <p:nvPr>
            <p:ph type="sldNum" sz="quarter" idx="12"/>
          </p:nvPr>
        </p:nvSpPr>
        <p:spPr/>
        <p:txBody>
          <a:bodyPr/>
          <a:lstStyle/>
          <a:p>
            <a:fld id="{B54DC83E-89B8-4806-9A94-7D2BAA520DC6}" type="slidenum">
              <a:rPr lang="en-US" smtClean="0"/>
              <a:pPr/>
              <a:t>81</a:t>
            </a:fld>
            <a:endParaRPr lang="en-US"/>
          </a:p>
        </p:txBody>
      </p:sp>
    </p:spTree>
    <p:extLst>
      <p:ext uri="{BB962C8B-B14F-4D97-AF65-F5344CB8AC3E}">
        <p14:creationId xmlns:p14="http://schemas.microsoft.com/office/powerpoint/2010/main" val="365790983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271463"/>
            <a:ext cx="5486400" cy="3086100"/>
          </a:xfrm>
        </p:spPr>
      </p:sp>
      <p:sp>
        <p:nvSpPr>
          <p:cNvPr id="3" name="Notes Placeholder 2"/>
          <p:cNvSpPr>
            <a:spLocks noGrp="1"/>
          </p:cNvSpPr>
          <p:nvPr>
            <p:ph type="body" idx="1"/>
          </p:nvPr>
        </p:nvSpPr>
        <p:spPr>
          <a:xfrm>
            <a:off x="685800" y="3542421"/>
            <a:ext cx="5486400" cy="3600450"/>
          </a:xfrm>
        </p:spPr>
        <p:txBody>
          <a:bodyPr/>
          <a:lstStyle/>
          <a:p>
            <a:endParaRPr lang="en-US"/>
          </a:p>
        </p:txBody>
      </p:sp>
      <p:sp>
        <p:nvSpPr>
          <p:cNvPr id="4" name="Slide Number Placeholder 3"/>
          <p:cNvSpPr>
            <a:spLocks noGrp="1"/>
          </p:cNvSpPr>
          <p:nvPr>
            <p:ph type="sldNum" sz="quarter" idx="5"/>
          </p:nvPr>
        </p:nvSpPr>
        <p:spPr/>
        <p:txBody>
          <a:bodyPr/>
          <a:lstStyle/>
          <a:p>
            <a:fld id="{B54DC83E-89B8-4806-9A94-7D2BAA520DC6}" type="slidenum">
              <a:rPr lang="en-US" smtClean="0"/>
              <a:pPr/>
              <a:t>82</a:t>
            </a:fld>
            <a:endParaRPr lang="en-US"/>
          </a:p>
        </p:txBody>
      </p:sp>
    </p:spTree>
    <p:extLst>
      <p:ext uri="{BB962C8B-B14F-4D97-AF65-F5344CB8AC3E}">
        <p14:creationId xmlns:p14="http://schemas.microsoft.com/office/powerpoint/2010/main" val="105541362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58800" y="257175"/>
            <a:ext cx="5486400" cy="3086100"/>
          </a:xfrm>
        </p:spPr>
      </p:sp>
      <p:sp>
        <p:nvSpPr>
          <p:cNvPr id="3" name="Notes Placeholder 2"/>
          <p:cNvSpPr>
            <a:spLocks noGrp="1"/>
          </p:cNvSpPr>
          <p:nvPr>
            <p:ph type="body" idx="1"/>
          </p:nvPr>
        </p:nvSpPr>
        <p:spPr>
          <a:xfrm>
            <a:off x="558800" y="3598692"/>
            <a:ext cx="5486400" cy="3600450"/>
          </a:xfrm>
        </p:spPr>
        <p:txBody>
          <a:bodyPr/>
          <a:lstStyle/>
          <a:p>
            <a:endParaRPr lang="en-US"/>
          </a:p>
        </p:txBody>
      </p:sp>
      <p:sp>
        <p:nvSpPr>
          <p:cNvPr id="6" name="Slide Number Placeholder 5"/>
          <p:cNvSpPr>
            <a:spLocks noGrp="1"/>
          </p:cNvSpPr>
          <p:nvPr>
            <p:ph type="sldNum" sz="quarter" idx="12"/>
          </p:nvPr>
        </p:nvSpPr>
        <p:spPr/>
        <p:txBody>
          <a:bodyPr/>
          <a:lstStyle/>
          <a:p>
            <a:fld id="{B54DC83E-89B8-4806-9A94-7D2BAA520DC6}" type="slidenum">
              <a:rPr lang="en-US" smtClean="0"/>
              <a:pPr/>
              <a:t>83</a:t>
            </a:fld>
            <a:endParaRPr lang="en-US"/>
          </a:p>
        </p:txBody>
      </p:sp>
    </p:spTree>
    <p:extLst>
      <p:ext uri="{BB962C8B-B14F-4D97-AF65-F5344CB8AC3E}">
        <p14:creationId xmlns:p14="http://schemas.microsoft.com/office/powerpoint/2010/main" val="383165334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58800" y="257175"/>
            <a:ext cx="5486400" cy="3086100"/>
          </a:xfrm>
        </p:spPr>
      </p:sp>
      <p:sp>
        <p:nvSpPr>
          <p:cNvPr id="3" name="Notes Placeholder 2"/>
          <p:cNvSpPr>
            <a:spLocks noGrp="1"/>
          </p:cNvSpPr>
          <p:nvPr>
            <p:ph type="body" idx="1"/>
          </p:nvPr>
        </p:nvSpPr>
        <p:spPr>
          <a:xfrm>
            <a:off x="558800" y="3598692"/>
            <a:ext cx="5486400" cy="3600450"/>
          </a:xfrm>
        </p:spPr>
        <p:txBody>
          <a:bodyPr/>
          <a:lstStyle/>
          <a:p>
            <a:endParaRPr lang="en-US"/>
          </a:p>
        </p:txBody>
      </p:sp>
      <p:sp>
        <p:nvSpPr>
          <p:cNvPr id="6" name="Slide Number Placeholder 5"/>
          <p:cNvSpPr>
            <a:spLocks noGrp="1"/>
          </p:cNvSpPr>
          <p:nvPr>
            <p:ph type="sldNum" sz="quarter" idx="12"/>
          </p:nvPr>
        </p:nvSpPr>
        <p:spPr/>
        <p:txBody>
          <a:bodyPr/>
          <a:lstStyle/>
          <a:p>
            <a:fld id="{B54DC83E-89B8-4806-9A94-7D2BAA520DC6}" type="slidenum">
              <a:rPr lang="en-US" smtClean="0"/>
              <a:pPr/>
              <a:t>84</a:t>
            </a:fld>
            <a:endParaRPr lang="en-US"/>
          </a:p>
        </p:txBody>
      </p:sp>
    </p:spTree>
    <p:extLst>
      <p:ext uri="{BB962C8B-B14F-4D97-AF65-F5344CB8AC3E}">
        <p14:creationId xmlns:p14="http://schemas.microsoft.com/office/powerpoint/2010/main" val="19077920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472553" y="9036542"/>
            <a:ext cx="77996" cy="231784"/>
          </a:xfrm>
        </p:spPr>
        <p:txBody>
          <a:bodyPr/>
          <a:lstStyle/>
          <a:p>
            <a:fld id="{015CC356-F3FB-4EFF-8CC6-CE45B8A6F079}" type="slidenum">
              <a:rPr lang="en-US" smtClean="0"/>
              <a:t>9</a:t>
            </a:fld>
            <a:endParaRPr lang="en-US"/>
          </a:p>
        </p:txBody>
      </p:sp>
    </p:spTree>
    <p:extLst>
      <p:ext uri="{BB962C8B-B14F-4D97-AF65-F5344CB8AC3E}">
        <p14:creationId xmlns:p14="http://schemas.microsoft.com/office/powerpoint/2010/main" val="190152788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69888"/>
            <a:ext cx="5486400" cy="3086100"/>
          </a:xfrm>
        </p:spPr>
      </p:sp>
      <p:sp>
        <p:nvSpPr>
          <p:cNvPr id="3" name="Notes Placeholder 2"/>
          <p:cNvSpPr>
            <a:spLocks noGrp="1"/>
          </p:cNvSpPr>
          <p:nvPr>
            <p:ph type="body" idx="1"/>
          </p:nvPr>
        </p:nvSpPr>
        <p:spPr>
          <a:xfrm>
            <a:off x="685800" y="3711233"/>
            <a:ext cx="5486400" cy="3600450"/>
          </a:xfrm>
        </p:spPr>
        <p:txBody>
          <a:bodyPr/>
          <a:lstStyle/>
          <a:p>
            <a:endParaRPr lang="en-US"/>
          </a:p>
        </p:txBody>
      </p:sp>
      <p:sp>
        <p:nvSpPr>
          <p:cNvPr id="4" name="Slide Number Placeholder 3"/>
          <p:cNvSpPr>
            <a:spLocks noGrp="1"/>
          </p:cNvSpPr>
          <p:nvPr>
            <p:ph type="sldNum" sz="quarter" idx="5"/>
          </p:nvPr>
        </p:nvSpPr>
        <p:spPr/>
        <p:txBody>
          <a:bodyPr/>
          <a:lstStyle/>
          <a:p>
            <a:fld id="{B54DC83E-89B8-4806-9A94-7D2BAA520DC6}" type="slidenum">
              <a:rPr lang="en-US" smtClean="0"/>
              <a:pPr/>
              <a:t>85</a:t>
            </a:fld>
            <a:endParaRPr lang="en-US"/>
          </a:p>
        </p:txBody>
      </p:sp>
    </p:spTree>
    <p:extLst>
      <p:ext uri="{BB962C8B-B14F-4D97-AF65-F5344CB8AC3E}">
        <p14:creationId xmlns:p14="http://schemas.microsoft.com/office/powerpoint/2010/main" val="31751481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298450"/>
            <a:ext cx="5486400" cy="3086100"/>
          </a:xfrm>
        </p:spPr>
      </p:sp>
      <p:sp>
        <p:nvSpPr>
          <p:cNvPr id="3" name="Notes Placeholder 2"/>
          <p:cNvSpPr>
            <a:spLocks noGrp="1"/>
          </p:cNvSpPr>
          <p:nvPr>
            <p:ph type="body" idx="1"/>
          </p:nvPr>
        </p:nvSpPr>
        <p:spPr>
          <a:xfrm>
            <a:off x="685800" y="3584624"/>
            <a:ext cx="5486400" cy="3600450"/>
          </a:xfrm>
        </p:spPr>
        <p:txBody>
          <a:bodyPr/>
          <a:lstStyle/>
          <a:p>
            <a:endParaRPr lang="en-US" dirty="0"/>
          </a:p>
        </p:txBody>
      </p:sp>
      <p:sp>
        <p:nvSpPr>
          <p:cNvPr id="4" name="Slide Number Placeholder 3"/>
          <p:cNvSpPr>
            <a:spLocks noGrp="1"/>
          </p:cNvSpPr>
          <p:nvPr>
            <p:ph type="sldNum" sz="quarter" idx="5"/>
          </p:nvPr>
        </p:nvSpPr>
        <p:spPr/>
        <p:txBody>
          <a:bodyPr/>
          <a:lstStyle/>
          <a:p>
            <a:fld id="{B54DC83E-89B8-4806-9A94-7D2BAA520DC6}" type="slidenum">
              <a:rPr lang="en-US" smtClean="0"/>
              <a:pPr/>
              <a:t>86</a:t>
            </a:fld>
            <a:endParaRPr lang="en-US"/>
          </a:p>
        </p:txBody>
      </p:sp>
    </p:spTree>
    <p:extLst>
      <p:ext uri="{BB962C8B-B14F-4D97-AF65-F5344CB8AC3E}">
        <p14:creationId xmlns:p14="http://schemas.microsoft.com/office/powerpoint/2010/main" val="25511922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87375" y="219075"/>
            <a:ext cx="5683250" cy="3197225"/>
          </a:xfrm>
        </p:spPr>
      </p:sp>
      <p:sp>
        <p:nvSpPr>
          <p:cNvPr id="3" name="Notes Placeholder 2"/>
          <p:cNvSpPr>
            <a:spLocks noGrp="1"/>
          </p:cNvSpPr>
          <p:nvPr>
            <p:ph type="body" idx="1"/>
          </p:nvPr>
        </p:nvSpPr>
        <p:spPr>
          <a:xfrm>
            <a:off x="685800" y="3725301"/>
            <a:ext cx="5486400" cy="3600450"/>
          </a:xfrm>
        </p:spPr>
        <p:txBody>
          <a:bodyPr/>
          <a:lstStyle/>
          <a:p>
            <a:endParaRPr lang="en-US"/>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87</a:t>
            </a:fld>
            <a:endParaRPr lang="en-US"/>
          </a:p>
        </p:txBody>
      </p:sp>
    </p:spTree>
    <p:extLst>
      <p:ext uri="{BB962C8B-B14F-4D97-AF65-F5344CB8AC3E}">
        <p14:creationId xmlns:p14="http://schemas.microsoft.com/office/powerpoint/2010/main" val="112052871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69888"/>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CF944E-AC27-4BEA-9C0A-695BFCE7C965}" type="slidenum">
              <a:rPr lang="en-US" smtClean="0"/>
              <a:pPr/>
              <a:t>88</a:t>
            </a:fld>
            <a:endParaRPr lang="en-US"/>
          </a:p>
        </p:txBody>
      </p:sp>
    </p:spTree>
    <p:extLst>
      <p:ext uri="{BB962C8B-B14F-4D97-AF65-F5344CB8AC3E}">
        <p14:creationId xmlns:p14="http://schemas.microsoft.com/office/powerpoint/2010/main" val="366972410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55600"/>
            <a:ext cx="5486400" cy="3086100"/>
          </a:xfrm>
        </p:spPr>
      </p:sp>
      <p:sp>
        <p:nvSpPr>
          <p:cNvPr id="3" name="Notes Placeholder 2"/>
          <p:cNvSpPr>
            <a:spLocks noGrp="1"/>
          </p:cNvSpPr>
          <p:nvPr>
            <p:ph type="body" idx="1"/>
          </p:nvPr>
        </p:nvSpPr>
        <p:spPr>
          <a:xfrm>
            <a:off x="685800" y="3683098"/>
            <a:ext cx="5486400" cy="3600450"/>
          </a:xfrm>
        </p:spPr>
        <p:txBody>
          <a:bodyPr/>
          <a:lstStyle/>
          <a:p>
            <a:endParaRPr lang="en-US"/>
          </a:p>
        </p:txBody>
      </p:sp>
      <p:sp>
        <p:nvSpPr>
          <p:cNvPr id="4" name="Slide Number Placeholder 3"/>
          <p:cNvSpPr>
            <a:spLocks noGrp="1"/>
          </p:cNvSpPr>
          <p:nvPr>
            <p:ph type="sldNum" sz="quarter" idx="5"/>
          </p:nvPr>
        </p:nvSpPr>
        <p:spPr/>
        <p:txBody>
          <a:bodyPr/>
          <a:lstStyle/>
          <a:p>
            <a:fld id="{B54DC83E-89B8-4806-9A94-7D2BAA520DC6}" type="slidenum">
              <a:rPr lang="en-US" smtClean="0"/>
              <a:pPr/>
              <a:t>89</a:t>
            </a:fld>
            <a:endParaRPr lang="en-US"/>
          </a:p>
        </p:txBody>
      </p:sp>
    </p:spTree>
    <p:extLst>
      <p:ext uri="{BB962C8B-B14F-4D97-AF65-F5344CB8AC3E}">
        <p14:creationId xmlns:p14="http://schemas.microsoft.com/office/powerpoint/2010/main" val="51793765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284163"/>
            <a:ext cx="5486400" cy="3086100"/>
          </a:xfrm>
        </p:spPr>
      </p:sp>
      <p:sp>
        <p:nvSpPr>
          <p:cNvPr id="3" name="Notes Placeholder 2"/>
          <p:cNvSpPr>
            <a:spLocks noGrp="1"/>
          </p:cNvSpPr>
          <p:nvPr>
            <p:ph type="body" idx="1"/>
          </p:nvPr>
        </p:nvSpPr>
        <p:spPr>
          <a:xfrm>
            <a:off x="685800" y="3584624"/>
            <a:ext cx="5486400" cy="3600450"/>
          </a:xfrm>
        </p:spPr>
        <p:txBody>
          <a:bodyPr/>
          <a:lstStyle/>
          <a:p>
            <a:endParaRPr lang="en-US"/>
          </a:p>
        </p:txBody>
      </p:sp>
      <p:sp>
        <p:nvSpPr>
          <p:cNvPr id="4" name="Slide Number Placeholder 3"/>
          <p:cNvSpPr>
            <a:spLocks noGrp="1"/>
          </p:cNvSpPr>
          <p:nvPr>
            <p:ph type="sldNum" sz="quarter" idx="10"/>
          </p:nvPr>
        </p:nvSpPr>
        <p:spPr/>
        <p:txBody>
          <a:bodyPr/>
          <a:lstStyle/>
          <a:p>
            <a:fld id="{B54DC83E-89B8-4806-9A94-7D2BAA520DC6}" type="slidenum">
              <a:rPr lang="en-US" smtClean="0"/>
              <a:pPr/>
              <a:t>90</a:t>
            </a:fld>
            <a:endParaRPr lang="en-US"/>
          </a:p>
        </p:txBody>
      </p:sp>
    </p:spTree>
    <p:extLst>
      <p:ext uri="{BB962C8B-B14F-4D97-AF65-F5344CB8AC3E}">
        <p14:creationId xmlns:p14="http://schemas.microsoft.com/office/powerpoint/2010/main" val="331471290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241300"/>
            <a:ext cx="5745163" cy="3232150"/>
          </a:xfrm>
        </p:spPr>
      </p:sp>
      <p:sp>
        <p:nvSpPr>
          <p:cNvPr id="3" name="Notes Placeholder 2"/>
          <p:cNvSpPr>
            <a:spLocks noGrp="1"/>
          </p:cNvSpPr>
          <p:nvPr>
            <p:ph type="body" idx="1"/>
          </p:nvPr>
        </p:nvSpPr>
        <p:spPr>
          <a:xfrm>
            <a:off x="685800" y="3711233"/>
            <a:ext cx="5486400" cy="3600450"/>
          </a:xfrm>
        </p:spPr>
        <p:txBody>
          <a:bodyPr/>
          <a:lstStyle/>
          <a:p>
            <a:endParaRPr lang="en-US" dirty="0"/>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91</a:t>
            </a:fld>
            <a:endParaRPr lang="en-US"/>
          </a:p>
        </p:txBody>
      </p:sp>
    </p:spTree>
    <p:extLst>
      <p:ext uri="{BB962C8B-B14F-4D97-AF65-F5344CB8AC3E}">
        <p14:creationId xmlns:p14="http://schemas.microsoft.com/office/powerpoint/2010/main" val="120389548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a:xfrm>
            <a:off x="3433555" y="9036542"/>
            <a:ext cx="155992" cy="231784"/>
          </a:xfrm>
        </p:spPr>
        <p:txBody>
          <a:bodyPr/>
          <a:lstStyle/>
          <a:p>
            <a:fld id="{E5D29E6E-E8DF-4607-8176-6E8152442002}" type="slidenum">
              <a:rPr lang="en-US" smtClean="0">
                <a:solidFill>
                  <a:prstClr val="black"/>
                </a:solidFill>
              </a:rPr>
              <a:pPr/>
              <a:t>103</a:t>
            </a:fld>
            <a:endParaRPr lang="en-US">
              <a:solidFill>
                <a:prstClr val="black"/>
              </a:solidFill>
            </a:endParaRPr>
          </a:p>
        </p:txBody>
      </p:sp>
      <p:sp>
        <p:nvSpPr>
          <p:cNvPr id="3" name="Notes Placeholder 2"/>
          <p:cNvSpPr>
            <a:spLocks noGrp="1"/>
          </p:cNvSpPr>
          <p:nvPr>
            <p:ph type="body" idx="1"/>
          </p:nvPr>
        </p:nvSpPr>
        <p:spPr/>
        <p:txBody>
          <a:bodyPr/>
          <a:lstStyle/>
          <a:p>
            <a:pPr marL="3240">
              <a:tabLst>
                <a:tab pos="1571596" algn="l"/>
              </a:tabLst>
            </a:pPr>
            <a:endParaRPr lang="en-US"/>
          </a:p>
        </p:txBody>
      </p:sp>
    </p:spTree>
    <p:extLst>
      <p:ext uri="{BB962C8B-B14F-4D97-AF65-F5344CB8AC3E}">
        <p14:creationId xmlns:p14="http://schemas.microsoft.com/office/powerpoint/2010/main" val="127848160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104</a:t>
            </a:fld>
            <a:endParaRPr lang="en-US"/>
          </a:p>
        </p:txBody>
      </p:sp>
    </p:spTree>
    <p:extLst>
      <p:ext uri="{BB962C8B-B14F-4D97-AF65-F5344CB8AC3E}">
        <p14:creationId xmlns:p14="http://schemas.microsoft.com/office/powerpoint/2010/main" val="194439031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485265" y="9149178"/>
            <a:ext cx="155992" cy="231784"/>
          </a:xfrm>
        </p:spPr>
        <p:txBody>
          <a:bodyPr/>
          <a:lstStyle/>
          <a:p>
            <a:fld id="{BFCFD22B-BAA9-4BA7-96CC-852971994DE6}" type="slidenum">
              <a:rPr lang="en-US" smtClean="0"/>
              <a:t>105</a:t>
            </a:fld>
            <a:endParaRPr lang="en-US"/>
          </a:p>
        </p:txBody>
      </p:sp>
    </p:spTree>
    <p:extLst>
      <p:ext uri="{BB962C8B-B14F-4D97-AF65-F5344CB8AC3E}">
        <p14:creationId xmlns:p14="http://schemas.microsoft.com/office/powerpoint/2010/main" val="29551730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10</a:t>
            </a:fld>
            <a:endParaRPr lang="en-US"/>
          </a:p>
        </p:txBody>
      </p:sp>
    </p:spTree>
    <p:extLst>
      <p:ext uri="{BB962C8B-B14F-4D97-AF65-F5344CB8AC3E}">
        <p14:creationId xmlns:p14="http://schemas.microsoft.com/office/powerpoint/2010/main" val="94844735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106</a:t>
            </a:fld>
            <a:endParaRPr lang="en-US"/>
          </a:p>
        </p:txBody>
      </p:sp>
    </p:spTree>
    <p:extLst>
      <p:ext uri="{BB962C8B-B14F-4D97-AF65-F5344CB8AC3E}">
        <p14:creationId xmlns:p14="http://schemas.microsoft.com/office/powerpoint/2010/main" val="364965006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394557" y="9036542"/>
            <a:ext cx="233988" cy="231784"/>
          </a:xfrm>
        </p:spPr>
        <p:txBody>
          <a:bodyPr/>
          <a:lstStyle/>
          <a:p>
            <a:fld id="{8D836AF3-CC6A-EB40-95BA-82A4417E5055}" type="slidenum">
              <a:rPr lang="en-US" smtClean="0">
                <a:solidFill>
                  <a:prstClr val="black"/>
                </a:solidFill>
              </a:rPr>
              <a:pPr/>
              <a:t>107</a:t>
            </a:fld>
            <a:endParaRPr lang="en-US">
              <a:solidFill>
                <a:prstClr val="black"/>
              </a:solidFill>
            </a:endParaRPr>
          </a:p>
        </p:txBody>
      </p:sp>
    </p:spTree>
    <p:extLst>
      <p:ext uri="{BB962C8B-B14F-4D97-AF65-F5344CB8AC3E}">
        <p14:creationId xmlns:p14="http://schemas.microsoft.com/office/powerpoint/2010/main" val="1278392752"/>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394557" y="9036542"/>
            <a:ext cx="233988" cy="231784"/>
          </a:xfrm>
        </p:spPr>
        <p:txBody>
          <a:bodyPr/>
          <a:lstStyle/>
          <a:p>
            <a:fld id="{8D836AF3-CC6A-EB40-95BA-82A4417E5055}" type="slidenum">
              <a:rPr lang="en-US" smtClean="0">
                <a:solidFill>
                  <a:prstClr val="black"/>
                </a:solidFill>
              </a:rPr>
              <a:pPr/>
              <a:t>108</a:t>
            </a:fld>
            <a:endParaRPr lang="en-US">
              <a:solidFill>
                <a:prstClr val="black"/>
              </a:solidFill>
            </a:endParaRPr>
          </a:p>
        </p:txBody>
      </p:sp>
    </p:spTree>
    <p:extLst>
      <p:ext uri="{BB962C8B-B14F-4D97-AF65-F5344CB8AC3E}">
        <p14:creationId xmlns:p14="http://schemas.microsoft.com/office/powerpoint/2010/main" val="154345102"/>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109</a:t>
            </a:fld>
            <a:endParaRPr lang="en-US"/>
          </a:p>
        </p:txBody>
      </p:sp>
    </p:spTree>
    <p:extLst>
      <p:ext uri="{BB962C8B-B14F-4D97-AF65-F5344CB8AC3E}">
        <p14:creationId xmlns:p14="http://schemas.microsoft.com/office/powerpoint/2010/main" val="4058911004"/>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111</a:t>
            </a:fld>
            <a:endParaRPr lang="en-US"/>
          </a:p>
        </p:txBody>
      </p:sp>
    </p:spTree>
    <p:extLst>
      <p:ext uri="{BB962C8B-B14F-4D97-AF65-F5344CB8AC3E}">
        <p14:creationId xmlns:p14="http://schemas.microsoft.com/office/powerpoint/2010/main" val="1100415011"/>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112</a:t>
            </a:fld>
            <a:endParaRPr lang="en-US"/>
          </a:p>
        </p:txBody>
      </p:sp>
    </p:spTree>
    <p:extLst>
      <p:ext uri="{BB962C8B-B14F-4D97-AF65-F5344CB8AC3E}">
        <p14:creationId xmlns:p14="http://schemas.microsoft.com/office/powerpoint/2010/main" val="1493154383"/>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113</a:t>
            </a:fld>
            <a:endParaRPr lang="en-US"/>
          </a:p>
        </p:txBody>
      </p:sp>
    </p:spTree>
    <p:extLst>
      <p:ext uri="{BB962C8B-B14F-4D97-AF65-F5344CB8AC3E}">
        <p14:creationId xmlns:p14="http://schemas.microsoft.com/office/powerpoint/2010/main" val="64505800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8.jpe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8.jpe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Instructions in Image Placeholder">
    <p:bg>
      <p:bgRef idx="1001">
        <a:schemeClr val="bg1"/>
      </p:bgRef>
    </p:bg>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57CF50A0-16B1-4F6F-A44A-56FA2EC7971A}"/>
              </a:ext>
            </a:extLst>
          </p:cNvPr>
          <p:cNvSpPr/>
          <p:nvPr userDrawn="1"/>
        </p:nvSpPr>
        <p:spPr>
          <a:xfrm>
            <a:off x="0" y="0"/>
            <a:ext cx="12188952" cy="6858000"/>
          </a:xfrm>
          <a:prstGeom prst="rect">
            <a:avLst/>
          </a:prstGeom>
          <a:solidFill>
            <a:srgbClr val="FFFFFF"/>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14" name="Rectangle 13">
            <a:extLst>
              <a:ext uri="{FF2B5EF4-FFF2-40B4-BE49-F238E27FC236}">
                <a16:creationId xmlns:a16="http://schemas.microsoft.com/office/drawing/2014/main" id="{F970BB26-65E2-4E68-A5CE-904C4BE2329C}"/>
              </a:ext>
            </a:extLst>
          </p:cNvPr>
          <p:cNvSpPr/>
          <p:nvPr userDrawn="1"/>
        </p:nvSpPr>
        <p:spPr>
          <a:xfrm>
            <a:off x="0" y="1096962"/>
            <a:ext cx="685800" cy="2514600"/>
          </a:xfrm>
          <a:prstGeom prst="rect">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pic>
        <p:nvPicPr>
          <p:cNvPr id="20" name="Picture 19" descr="Text&#10;&#10;Description automatically generated">
            <a:extLst>
              <a:ext uri="{FF2B5EF4-FFF2-40B4-BE49-F238E27FC236}">
                <a16:creationId xmlns:a16="http://schemas.microsoft.com/office/drawing/2014/main" id="{BFCD9266-E5E8-404E-8F49-2E5918C8F471}"/>
              </a:ext>
            </a:extLst>
          </p:cNvPr>
          <p:cNvPicPr>
            <a:picLocks noChangeAspect="1"/>
          </p:cNvPicPr>
          <p:nvPr userDrawn="1"/>
        </p:nvPicPr>
        <p:blipFill>
          <a:blip r:embed="rId2" cstate="print">
            <a:alphaModFix/>
            <a:extLst>
              <a:ext uri="{28A0092B-C50C-407E-A947-70E740481C1C}">
                <a14:useLocalDpi xmlns:a14="http://schemas.microsoft.com/office/drawing/2010/main" val="0"/>
              </a:ext>
            </a:extLst>
          </a:blip>
          <a:stretch>
            <a:fillRect/>
          </a:stretch>
        </p:blipFill>
        <p:spPr>
          <a:xfrm>
            <a:off x="729742" y="236538"/>
            <a:ext cx="3108960" cy="624339"/>
          </a:xfrm>
          <a:prstGeom prst="rect">
            <a:avLst/>
          </a:prstGeom>
        </p:spPr>
      </p:pic>
      <p:pic>
        <p:nvPicPr>
          <p:cNvPr id="26" name="Picture 25" descr="Logo, icon, company name&#10;&#10;Description automatically generated">
            <a:extLst>
              <a:ext uri="{FF2B5EF4-FFF2-40B4-BE49-F238E27FC236}">
                <a16:creationId xmlns:a16="http://schemas.microsoft.com/office/drawing/2014/main" id="{A1FA39CA-BD67-46A7-84D0-A2E58063FB10}"/>
              </a:ext>
            </a:extLst>
          </p:cNvPr>
          <p:cNvPicPr>
            <a:picLocks noChangeAspect="1"/>
          </p:cNvPicPr>
          <p:nvPr userDrawn="1"/>
        </p:nvPicPr>
        <p:blipFill>
          <a:blip r:embed="rId3" cstate="print">
            <a:alphaModFix/>
            <a:extLst>
              <a:ext uri="{28A0092B-C50C-407E-A947-70E740481C1C}">
                <a14:useLocalDpi xmlns:a14="http://schemas.microsoft.com/office/drawing/2010/main" val="0"/>
              </a:ext>
            </a:extLst>
          </a:blip>
          <a:stretch>
            <a:fillRect/>
          </a:stretch>
        </p:blipFill>
        <p:spPr>
          <a:xfrm>
            <a:off x="11580034" y="6329849"/>
            <a:ext cx="484632" cy="473738"/>
          </a:xfrm>
          <a:prstGeom prst="rect">
            <a:avLst/>
          </a:prstGeom>
        </p:spPr>
      </p:pic>
      <p:grpSp>
        <p:nvGrpSpPr>
          <p:cNvPr id="3" name="Group 2">
            <a:extLst>
              <a:ext uri="{FF2B5EF4-FFF2-40B4-BE49-F238E27FC236}">
                <a16:creationId xmlns:a16="http://schemas.microsoft.com/office/drawing/2014/main" id="{759F43F8-F35F-4EAF-AD65-F599A46227AD}"/>
              </a:ext>
            </a:extLst>
          </p:cNvPr>
          <p:cNvGrpSpPr/>
          <p:nvPr userDrawn="1"/>
        </p:nvGrpSpPr>
        <p:grpSpPr>
          <a:xfrm>
            <a:off x="11458575" y="3123404"/>
            <a:ext cx="733425" cy="488158"/>
            <a:chOff x="11458575" y="3120629"/>
            <a:chExt cx="733425" cy="488158"/>
          </a:xfrm>
        </p:grpSpPr>
        <p:sp>
          <p:nvSpPr>
            <p:cNvPr id="27" name="Rectangle 26">
              <a:extLst>
                <a:ext uri="{FF2B5EF4-FFF2-40B4-BE49-F238E27FC236}">
                  <a16:creationId xmlns:a16="http://schemas.microsoft.com/office/drawing/2014/main" id="{484343E7-E321-466B-AE25-8F4CDE00A001}"/>
                </a:ext>
              </a:extLst>
            </p:cNvPr>
            <p:cNvSpPr/>
            <p:nvPr userDrawn="1"/>
          </p:nvSpPr>
          <p:spPr>
            <a:xfrm>
              <a:off x="11458575" y="3120629"/>
              <a:ext cx="733425" cy="488158"/>
            </a:xfrm>
            <a:prstGeom prst="rect">
              <a:avLst/>
            </a:prstGeom>
            <a:solidFill>
              <a:srgbClr val="C2513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8" name="Rectangle 27">
              <a:extLst>
                <a:ext uri="{FF2B5EF4-FFF2-40B4-BE49-F238E27FC236}">
                  <a16:creationId xmlns:a16="http://schemas.microsoft.com/office/drawing/2014/main" id="{8B795BCF-8FD4-4860-8390-B87796281DE1}"/>
                </a:ext>
              </a:extLst>
            </p:cNvPr>
            <p:cNvSpPr/>
            <p:nvPr userDrawn="1"/>
          </p:nvSpPr>
          <p:spPr>
            <a:xfrm>
              <a:off x="11580034" y="3301735"/>
              <a:ext cx="128572" cy="127265"/>
            </a:xfrm>
            <a:prstGeom prst="rect">
              <a:avLst/>
            </a:prstGeom>
            <a:solidFill>
              <a:srgbClr val="FFFFFF"/>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cxnSp>
          <p:nvCxnSpPr>
            <p:cNvPr id="30" name="Straight Connector 29">
              <a:extLst>
                <a:ext uri="{FF2B5EF4-FFF2-40B4-BE49-F238E27FC236}">
                  <a16:creationId xmlns:a16="http://schemas.microsoft.com/office/drawing/2014/main" id="{528745DB-8C43-4290-9D95-2D908DD271E7}"/>
                </a:ext>
              </a:extLst>
            </p:cNvPr>
            <p:cNvCxnSpPr>
              <a:cxnSpLocks/>
              <a:stCxn id="28" idx="3"/>
              <a:endCxn id="27" idx="3"/>
            </p:cNvCxnSpPr>
            <p:nvPr userDrawn="1"/>
          </p:nvCxnSpPr>
          <p:spPr>
            <a:xfrm flipV="1">
              <a:off x="11708606" y="3364708"/>
              <a:ext cx="483394" cy="66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grpSp>
      <p:sp>
        <p:nvSpPr>
          <p:cNvPr id="10" name="Cover Image with Instrux">
            <a:extLst>
              <a:ext uri="{FF2B5EF4-FFF2-40B4-BE49-F238E27FC236}">
                <a16:creationId xmlns:a16="http://schemas.microsoft.com/office/drawing/2014/main" id="{FC943866-BABF-4CF4-8341-7B3338F48E13}"/>
              </a:ext>
            </a:extLst>
          </p:cNvPr>
          <p:cNvSpPr>
            <a:spLocks noGrp="1"/>
          </p:cNvSpPr>
          <p:nvPr userDrawn="1">
            <p:ph type="pic" sz="quarter" idx="22" hasCustomPrompt="1"/>
          </p:nvPr>
        </p:nvSpPr>
        <p:spPr>
          <a:xfrm>
            <a:off x="729742" y="1096962"/>
            <a:ext cx="10533888" cy="2514600"/>
          </a:xfrm>
          <a:noFill/>
        </p:spPr>
        <p:txBody>
          <a:bodyPr lIns="228600" tIns="0" rIns="228600" bIns="0">
            <a:normAutofit/>
          </a:bodyPr>
          <a:lstStyle>
            <a:lvl1pPr marL="0" indent="0" algn="l">
              <a:lnSpc>
                <a:spcPct val="125000"/>
              </a:lnSpc>
              <a:spcBef>
                <a:spcPts val="0"/>
              </a:spcBef>
              <a:buNone/>
              <a:defRPr sz="1600" b="1"/>
            </a:lvl1pPr>
          </a:lstStyle>
          <a:p>
            <a:r>
              <a:rPr lang="en-US" sz="1800">
                <a:effectLst/>
                <a:latin typeface="Segoe UI" panose="020B0502040204020203" pitchFamily="34" charset="0"/>
              </a:rPr>
              <a:t>For best results, crop and resize the cover picture to fit this placeholder (2.75” x 11.52”) </a:t>
            </a:r>
            <a:br>
              <a:rPr lang="en-US" sz="1800">
                <a:effectLst/>
                <a:latin typeface="Segoe UI" panose="020B0502040204020203" pitchFamily="34" charset="0"/>
              </a:rPr>
            </a:br>
            <a:r>
              <a:rPr lang="en-US" sz="1800">
                <a:effectLst/>
                <a:latin typeface="Segoe UI" panose="020B0502040204020203" pitchFamily="34" charset="0"/>
              </a:rPr>
              <a:t>prior to insertion.</a:t>
            </a:r>
            <a:br>
              <a:rPr lang="en-US" sz="1800">
                <a:effectLst/>
                <a:latin typeface="Segoe UI" panose="020B0502040204020203" pitchFamily="34" charset="0"/>
              </a:rPr>
            </a:br>
            <a:br>
              <a:rPr lang="en-US" sz="1800">
                <a:effectLst/>
                <a:latin typeface="Segoe UI" panose="020B0502040204020203" pitchFamily="34" charset="0"/>
              </a:rPr>
            </a:br>
            <a:r>
              <a:rPr lang="en-US" sz="1800">
                <a:effectLst/>
                <a:latin typeface="Segoe UI" panose="020B0502040204020203" pitchFamily="34" charset="0"/>
              </a:rPr>
              <a:t>To insert a cover image, click the picture icon in the center of the empty picture placeholder.</a:t>
            </a:r>
            <a:br>
              <a:rPr lang="en-US" sz="1800">
                <a:effectLst/>
                <a:latin typeface="Arial" panose="020B0604020202020204" pitchFamily="34" charset="0"/>
              </a:rPr>
            </a:br>
            <a:br>
              <a:rPr lang="en-US" sz="1800">
                <a:effectLst/>
                <a:latin typeface="Arial" panose="020B0604020202020204" pitchFamily="34" charset="0"/>
              </a:rPr>
            </a:br>
            <a:r>
              <a:rPr lang="en-US" sz="1800">
                <a:effectLst/>
                <a:latin typeface="Segoe UI" panose="020B0502040204020203" pitchFamily="34" charset="0"/>
              </a:rPr>
              <a:t>Navigate to the desired image in file explorer and double-click on it.</a:t>
            </a:r>
            <a:endParaRPr lang="en-US" sz="1800">
              <a:effectLst/>
              <a:latin typeface="Arial" panose="020B0604020202020204" pitchFamily="34" charset="0"/>
            </a:endParaRPr>
          </a:p>
        </p:txBody>
      </p:sp>
      <p:sp>
        <p:nvSpPr>
          <p:cNvPr id="7" name="Date"/>
          <p:cNvSpPr>
            <a:spLocks noGrp="1"/>
          </p:cNvSpPr>
          <p:nvPr userDrawn="1">
            <p:ph type="body" sz="quarter" idx="14" hasCustomPrompt="1"/>
          </p:nvPr>
        </p:nvSpPr>
        <p:spPr>
          <a:xfrm>
            <a:off x="10241511" y="3716536"/>
            <a:ext cx="1006879" cy="184666"/>
          </a:xfrm>
        </p:spPr>
        <p:txBody>
          <a:bodyPr wrap="none">
            <a:spAutoFit/>
          </a:bodyPr>
          <a:lstStyle>
            <a:lvl1pPr marL="0" indent="0" algn="r">
              <a:lnSpc>
                <a:spcPct val="100000"/>
              </a:lnSpc>
              <a:spcBef>
                <a:spcPts val="0"/>
              </a:spcBef>
              <a:buNone/>
              <a:defRPr sz="1200" cap="none" baseline="0">
                <a:solidFill>
                  <a:schemeClr val="tx1"/>
                </a:solidFill>
              </a:defRPr>
            </a:lvl1pPr>
            <a:lvl2pPr marL="320040" indent="0" algn="ctr">
              <a:lnSpc>
                <a:spcPct val="100000"/>
              </a:lnSpc>
              <a:spcBef>
                <a:spcPts val="0"/>
              </a:spcBef>
              <a:buNone/>
              <a:defRPr>
                <a:solidFill>
                  <a:schemeClr val="bg1"/>
                </a:solidFill>
              </a:defRPr>
            </a:lvl2pPr>
            <a:lvl3pPr marL="685800" indent="0" algn="ctr">
              <a:lnSpc>
                <a:spcPct val="100000"/>
              </a:lnSpc>
              <a:spcBef>
                <a:spcPts val="0"/>
              </a:spcBef>
              <a:buNone/>
              <a:defRPr>
                <a:solidFill>
                  <a:schemeClr val="bg1"/>
                </a:solidFill>
              </a:defRPr>
            </a:lvl3pPr>
            <a:lvl4pPr marL="1005840" indent="0" algn="ctr">
              <a:lnSpc>
                <a:spcPct val="100000"/>
              </a:lnSpc>
              <a:spcBef>
                <a:spcPts val="0"/>
              </a:spcBef>
              <a:buNone/>
              <a:defRPr>
                <a:solidFill>
                  <a:schemeClr val="bg1"/>
                </a:solidFill>
              </a:defRPr>
            </a:lvl4pPr>
            <a:lvl5pPr marL="1325880" indent="0" algn="ctr">
              <a:lnSpc>
                <a:spcPct val="100000"/>
              </a:lnSpc>
              <a:spcBef>
                <a:spcPts val="0"/>
              </a:spcBef>
              <a:buNone/>
              <a:defRPr>
                <a:solidFill>
                  <a:schemeClr val="bg1"/>
                </a:solidFill>
              </a:defRPr>
            </a:lvl5pPr>
          </a:lstStyle>
          <a:p>
            <a:pPr lvl="0"/>
            <a:r>
              <a:rPr lang="en-US"/>
              <a:t>Month XX, 2022</a:t>
            </a:r>
          </a:p>
        </p:txBody>
      </p:sp>
      <p:sp>
        <p:nvSpPr>
          <p:cNvPr id="15" name="Title"/>
          <p:cNvSpPr>
            <a:spLocks noGrp="1"/>
          </p:cNvSpPr>
          <p:nvPr userDrawn="1">
            <p:ph type="title" hasCustomPrompt="1"/>
          </p:nvPr>
        </p:nvSpPr>
        <p:spPr>
          <a:xfrm>
            <a:off x="729742" y="4180244"/>
            <a:ext cx="10515600" cy="769441"/>
          </a:xfrm>
          <a:prstGeom prst="rect">
            <a:avLst/>
          </a:prstGeom>
          <a:ln>
            <a:noFill/>
          </a:ln>
        </p:spPr>
        <p:txBody>
          <a:bodyPr vert="horz" wrap="square" lIns="0" tIns="0" rIns="0" bIns="0" rtlCol="0" anchor="t" anchorCtr="0">
            <a:spAutoFit/>
          </a:bodyPr>
          <a:lstStyle>
            <a:lvl1pPr algn="l">
              <a:lnSpc>
                <a:spcPct val="100000"/>
              </a:lnSpc>
              <a:defRPr sz="5000" b="1" i="0" cap="none" spc="0" baseline="0">
                <a:solidFill>
                  <a:schemeClr val="tx1"/>
                </a:solidFill>
                <a:latin typeface="+mj-lt"/>
                <a:ea typeface="Calibri" panose="020F0502020204030204" pitchFamily="34" charset="0"/>
                <a:cs typeface="Calibri"/>
              </a:defRPr>
            </a:lvl1pPr>
          </a:lstStyle>
          <a:p>
            <a:r>
              <a:rPr lang="en-US"/>
              <a:t>Presentation Title</a:t>
            </a:r>
          </a:p>
        </p:txBody>
      </p:sp>
      <p:sp>
        <p:nvSpPr>
          <p:cNvPr id="16" name="Subtitle"/>
          <p:cNvSpPr>
            <a:spLocks noGrp="1"/>
          </p:cNvSpPr>
          <p:nvPr userDrawn="1">
            <p:ph type="subTitle" idx="1" hasCustomPrompt="1"/>
          </p:nvPr>
        </p:nvSpPr>
        <p:spPr>
          <a:xfrm>
            <a:off x="729742" y="5011457"/>
            <a:ext cx="10515600" cy="569387"/>
          </a:xfrm>
          <a:prstGeom prst="rect">
            <a:avLst/>
          </a:prstGeom>
          <a:ln>
            <a:noFill/>
          </a:ln>
        </p:spPr>
        <p:txBody>
          <a:bodyPr wrap="square" lIns="0" rIns="0" anchor="t" anchorCtr="0">
            <a:spAutoFit/>
          </a:bodyPr>
          <a:lstStyle>
            <a:lvl1pPr marL="0" indent="0" algn="l">
              <a:lnSpc>
                <a:spcPct val="100000"/>
              </a:lnSpc>
              <a:spcBef>
                <a:spcPts val="0"/>
              </a:spcBef>
              <a:buNone/>
              <a:defRPr sz="3700" b="0" i="0" cap="none" spc="0" baseline="0">
                <a:solidFill>
                  <a:schemeClr val="accent2"/>
                </a:solidFill>
                <a:latin typeface="+mj-lt"/>
                <a:ea typeface="Calibri" panose="020F0502020204030204" pitchFamily="34" charset="0"/>
                <a:cs typeface="Calibri"/>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Subtitle</a:t>
            </a:r>
          </a:p>
        </p:txBody>
      </p:sp>
      <p:sp>
        <p:nvSpPr>
          <p:cNvPr id="4" name="Presenter"/>
          <p:cNvSpPr>
            <a:spLocks noGrp="1"/>
          </p:cNvSpPr>
          <p:nvPr userDrawn="1">
            <p:ph type="body" sz="quarter" idx="13" hasCustomPrompt="1"/>
          </p:nvPr>
        </p:nvSpPr>
        <p:spPr>
          <a:xfrm>
            <a:off x="729742" y="6287653"/>
            <a:ext cx="10515600" cy="400110"/>
          </a:xfrm>
        </p:spPr>
        <p:txBody>
          <a:bodyPr wrap="square" anchor="t" anchorCtr="0">
            <a:spAutoFit/>
          </a:bodyPr>
          <a:lstStyle>
            <a:lvl1pPr marL="0" indent="0" algn="l">
              <a:lnSpc>
                <a:spcPct val="100000"/>
              </a:lnSpc>
              <a:spcBef>
                <a:spcPts val="0"/>
              </a:spcBef>
              <a:buNone/>
              <a:defRPr sz="2600" baseline="0">
                <a:solidFill>
                  <a:schemeClr val="tx1"/>
                </a:solidFill>
              </a:defRPr>
            </a:lvl1pPr>
            <a:lvl2pPr marL="320040" indent="0">
              <a:buNone/>
              <a:defRPr>
                <a:solidFill>
                  <a:schemeClr val="bg1"/>
                </a:solidFill>
              </a:defRPr>
            </a:lvl2pPr>
            <a:lvl3pPr marL="685800" indent="0">
              <a:buNone/>
              <a:defRPr>
                <a:solidFill>
                  <a:schemeClr val="bg1"/>
                </a:solidFill>
              </a:defRPr>
            </a:lvl3pPr>
            <a:lvl4pPr marL="1005840" indent="0">
              <a:buNone/>
              <a:defRPr>
                <a:solidFill>
                  <a:schemeClr val="bg1"/>
                </a:solidFill>
              </a:defRPr>
            </a:lvl4pPr>
            <a:lvl5pPr marL="1325880" indent="0">
              <a:buNone/>
              <a:defRPr>
                <a:solidFill>
                  <a:schemeClr val="bg1"/>
                </a:solidFill>
              </a:defRPr>
            </a:lvl5pPr>
          </a:lstStyle>
          <a:p>
            <a:pPr lvl="0"/>
            <a:r>
              <a:rPr lang="en-US"/>
              <a:t>Presenter’s Name, Title | Presenter’s Name, Title</a:t>
            </a:r>
          </a:p>
        </p:txBody>
      </p:sp>
      <p:sp>
        <p:nvSpPr>
          <p:cNvPr id="2" name="Footer Placeholder 1"/>
          <p:cNvSpPr>
            <a:spLocks noGrp="1"/>
          </p:cNvSpPr>
          <p:nvPr userDrawn="1">
            <p:ph type="ftr" sz="quarter" idx="12"/>
          </p:nvPr>
        </p:nvSpPr>
        <p:spPr>
          <a:xfrm>
            <a:off x="729742" y="6734889"/>
            <a:ext cx="2954335" cy="123111"/>
          </a:xfrm>
        </p:spPr>
        <p:txBody>
          <a:bodyPr/>
          <a:lstStyle>
            <a:lvl1pPr>
              <a:defRPr>
                <a:latin typeface="+mn-lt"/>
              </a:defRPr>
            </a:lvl1pPr>
          </a:lstStyle>
          <a:p>
            <a:endParaRPr lang="en-US"/>
          </a:p>
        </p:txBody>
      </p:sp>
    </p:spTree>
    <p:extLst>
      <p:ext uri="{BB962C8B-B14F-4D97-AF65-F5344CB8AC3E}">
        <p14:creationId xmlns:p14="http://schemas.microsoft.com/office/powerpoint/2010/main" val="169752830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693"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ntent Ordered Lis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0"/>
            <a:ext cx="11274552" cy="1280160"/>
          </a:xfrm>
        </p:spPr>
        <p:txBody>
          <a:bodyPr/>
          <a:lstStyle>
            <a:lvl1pPr>
              <a:defRPr/>
            </a:lvl1pPr>
          </a:lstStyle>
          <a:p>
            <a:r>
              <a:rPr lang="en-US"/>
              <a:t>Two Content Ordered List Layout</a:t>
            </a:r>
          </a:p>
        </p:txBody>
      </p:sp>
      <p:sp>
        <p:nvSpPr>
          <p:cNvPr id="14" name="Left Content"/>
          <p:cNvSpPr>
            <a:spLocks noGrp="1"/>
          </p:cNvSpPr>
          <p:nvPr>
            <p:ph sz="quarter" idx="18" hasCustomPrompt="1"/>
          </p:nvPr>
        </p:nvSpPr>
        <p:spPr>
          <a:xfrm>
            <a:off x="457200" y="1371600"/>
            <a:ext cx="5568696" cy="4343400"/>
          </a:xfrm>
        </p:spPr>
        <p:txBody>
          <a:bodyPr>
            <a:normAutofit/>
          </a:bodyPr>
          <a:lstStyle>
            <a:lvl1pPr marL="457200" indent="-457200">
              <a:lnSpc>
                <a:spcPct val="125000"/>
              </a:lnSpc>
              <a:spcBef>
                <a:spcPts val="600"/>
              </a:spcBef>
              <a:buClr>
                <a:schemeClr val="tx1"/>
              </a:buClr>
              <a:buFont typeface="+mj-lt"/>
              <a:buAutoNum type="arabicPeriod"/>
              <a:defRPr sz="2600"/>
            </a:lvl1pPr>
            <a:lvl2pPr marL="914400" indent="-457200">
              <a:lnSpc>
                <a:spcPct val="125000"/>
              </a:lnSpc>
              <a:spcBef>
                <a:spcPts val="600"/>
              </a:spcBef>
              <a:buClr>
                <a:schemeClr val="tx1"/>
              </a:buClr>
              <a:buFont typeface="+mj-lt"/>
              <a:buAutoNum type="alphaLcPeriod"/>
              <a:defRPr sz="2600"/>
            </a:lvl2pPr>
            <a:lvl3pPr marL="1371600" indent="-457200">
              <a:lnSpc>
                <a:spcPct val="125000"/>
              </a:lnSpc>
              <a:spcBef>
                <a:spcPts val="600"/>
              </a:spcBef>
              <a:buClr>
                <a:schemeClr val="tx1"/>
              </a:buClr>
              <a:buFont typeface="+mj-lt"/>
              <a:buAutoNum type="romanLcPeriod"/>
              <a:defRPr sz="2600"/>
            </a:lvl3pPr>
            <a:lvl4pPr marL="1828800" indent="-457200">
              <a:lnSpc>
                <a:spcPct val="125000"/>
              </a:lnSpc>
              <a:spcBef>
                <a:spcPts val="600"/>
              </a:spcBef>
              <a:buClr>
                <a:schemeClr val="tx1"/>
              </a:buClr>
              <a:buSzPct val="100000"/>
              <a:buFont typeface="+mj-lt"/>
              <a:buAutoNum type="arabicParenR"/>
              <a:defRPr sz="2600"/>
            </a:lvl4pPr>
            <a:lvl5pPr marL="2286000" indent="-457200">
              <a:lnSpc>
                <a:spcPct val="125000"/>
              </a:lnSpc>
              <a:spcBef>
                <a:spcPts val="600"/>
              </a:spcBef>
              <a:buClr>
                <a:schemeClr val="tx1"/>
              </a:buClr>
              <a:buFont typeface="+mj-lt"/>
              <a:buAutoNum type="alphaLcParenR"/>
              <a:defRPr sz="2600"/>
            </a:lvl5pPr>
          </a:lstStyle>
          <a:p>
            <a:pPr lvl="0"/>
            <a:r>
              <a:rPr lang="en-US"/>
              <a:t>Click here to add an ordered list, or click on an icon below to add a table, graph, SmartArt object, or picture. The ordered list uses Arabic numerals for the first level, lowercase letters for the second level, and lowercase Roman numerals for the third level.</a:t>
            </a:r>
          </a:p>
          <a:p>
            <a:pPr lvl="1"/>
            <a:r>
              <a:rPr lang="en-US"/>
              <a:t>Second level</a:t>
            </a:r>
          </a:p>
          <a:p>
            <a:pPr lvl="2"/>
            <a:r>
              <a:rPr lang="en-US"/>
              <a:t>Third level</a:t>
            </a:r>
          </a:p>
          <a:p>
            <a:pPr lvl="3"/>
            <a:r>
              <a:rPr lang="en-US"/>
              <a:t>Fourth level</a:t>
            </a:r>
          </a:p>
          <a:p>
            <a:pPr lvl="4"/>
            <a:r>
              <a:rPr lang="en-US"/>
              <a:t>Fifth level</a:t>
            </a:r>
          </a:p>
        </p:txBody>
      </p:sp>
      <p:sp>
        <p:nvSpPr>
          <p:cNvPr id="16" name="Right Content"/>
          <p:cNvSpPr>
            <a:spLocks noGrp="1"/>
          </p:cNvSpPr>
          <p:nvPr>
            <p:ph sz="quarter" idx="19" hasCustomPrompt="1"/>
          </p:nvPr>
        </p:nvSpPr>
        <p:spPr>
          <a:xfrm>
            <a:off x="6163056" y="1371600"/>
            <a:ext cx="5568696" cy="4343400"/>
          </a:xfrm>
        </p:spPr>
        <p:txBody>
          <a:bodyPr>
            <a:normAutofit/>
          </a:bodyPr>
          <a:lstStyle>
            <a:lvl1pPr marL="457200" indent="-457200">
              <a:lnSpc>
                <a:spcPct val="125000"/>
              </a:lnSpc>
              <a:spcBef>
                <a:spcPts val="600"/>
              </a:spcBef>
              <a:buClr>
                <a:schemeClr val="tx1"/>
              </a:buClr>
              <a:buFont typeface="+mj-lt"/>
              <a:buAutoNum type="arabicPeriod"/>
              <a:defRPr sz="2600"/>
            </a:lvl1pPr>
            <a:lvl2pPr marL="914400" indent="-457200">
              <a:lnSpc>
                <a:spcPct val="125000"/>
              </a:lnSpc>
              <a:spcBef>
                <a:spcPts val="600"/>
              </a:spcBef>
              <a:buClr>
                <a:schemeClr val="tx1"/>
              </a:buClr>
              <a:buFont typeface="+mj-lt"/>
              <a:buAutoNum type="alphaLcPeriod"/>
              <a:defRPr sz="2600"/>
            </a:lvl2pPr>
            <a:lvl3pPr marL="1371600" indent="-457200">
              <a:lnSpc>
                <a:spcPct val="125000"/>
              </a:lnSpc>
              <a:spcBef>
                <a:spcPts val="600"/>
              </a:spcBef>
              <a:buClr>
                <a:schemeClr val="tx1"/>
              </a:buClr>
              <a:buFont typeface="+mj-lt"/>
              <a:buAutoNum type="romanLcPeriod"/>
              <a:defRPr sz="2600"/>
            </a:lvl3pPr>
            <a:lvl4pPr marL="1828800" indent="-457200">
              <a:lnSpc>
                <a:spcPct val="125000"/>
              </a:lnSpc>
              <a:spcBef>
                <a:spcPts val="600"/>
              </a:spcBef>
              <a:buClr>
                <a:schemeClr val="tx1"/>
              </a:buClr>
              <a:buSzPct val="100000"/>
              <a:buFont typeface="+mj-lt"/>
              <a:buAutoNum type="arabicParenR"/>
              <a:defRPr sz="2600"/>
            </a:lvl4pPr>
            <a:lvl5pPr marL="2286000" indent="-457200">
              <a:lnSpc>
                <a:spcPct val="125000"/>
              </a:lnSpc>
              <a:spcBef>
                <a:spcPts val="600"/>
              </a:spcBef>
              <a:buClr>
                <a:schemeClr val="tx1"/>
              </a:buClr>
              <a:buFont typeface="+mj-lt"/>
              <a:buAutoNum type="alphaLcParenR"/>
              <a:defRPr sz="2600"/>
            </a:lvl5pPr>
          </a:lstStyle>
          <a:p>
            <a:pPr lvl="0"/>
            <a:r>
              <a:rPr lang="en-US"/>
              <a:t>Click here to add an ordered list, or click on an icon below to add a table, graph, SmartArt object, or picture. The ordered list uses Arabic numerals for the first level, lowercase letters for the second level, and lowercase Roman numerals for the third level.</a:t>
            </a:r>
          </a:p>
          <a:p>
            <a:pPr lvl="1"/>
            <a:r>
              <a:rPr lang="en-US"/>
              <a:t>Second level</a:t>
            </a:r>
          </a:p>
          <a:p>
            <a:pPr lvl="2"/>
            <a:r>
              <a:rPr lang="en-US"/>
              <a:t>Third level</a:t>
            </a:r>
          </a:p>
          <a:p>
            <a:pPr lvl="3"/>
            <a:r>
              <a:rPr lang="en-US"/>
              <a:t>Fourth level</a:t>
            </a:r>
          </a:p>
          <a:p>
            <a:pPr lvl="4"/>
            <a:r>
              <a:rPr lang="en-US"/>
              <a:t>Fifth level</a:t>
            </a:r>
          </a:p>
        </p:txBody>
      </p:sp>
      <p:sp>
        <p:nvSpPr>
          <p:cNvPr id="7" name="Source Placeholder"/>
          <p:cNvSpPr>
            <a:spLocks noGrp="1"/>
          </p:cNvSpPr>
          <p:nvPr>
            <p:ph type="body" sz="quarter" idx="13" hasCustomPrompt="1"/>
          </p:nvPr>
        </p:nvSpPr>
        <p:spPr>
          <a:xfrm>
            <a:off x="457200" y="5751576"/>
            <a:ext cx="11274552"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3" name="Slide Number Placeholder 2"/>
          <p:cNvSpPr>
            <a:spLocks noGrp="1"/>
          </p:cNvSpPr>
          <p:nvPr>
            <p:ph type="sldNum" sz="quarter" idx="20"/>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33935258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Left, Diamond Right">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457200" y="0"/>
            <a:ext cx="5632704" cy="1280160"/>
          </a:xfrm>
        </p:spPr>
        <p:txBody>
          <a:bodyPr>
            <a:normAutofit/>
          </a:bodyPr>
          <a:lstStyle>
            <a:lvl1pPr>
              <a:defRPr baseline="0"/>
            </a:lvl1pPr>
          </a:lstStyle>
          <a:p>
            <a:r>
              <a:rPr lang="en-US"/>
              <a:t>Text Left, Diamond Right Layout</a:t>
            </a:r>
          </a:p>
        </p:txBody>
      </p:sp>
      <p:sp>
        <p:nvSpPr>
          <p:cNvPr id="4" name="Content Placeholder 3"/>
          <p:cNvSpPr>
            <a:spLocks noGrp="1"/>
          </p:cNvSpPr>
          <p:nvPr>
            <p:ph sz="quarter" idx="14" hasCustomPrompt="1"/>
          </p:nvPr>
        </p:nvSpPr>
        <p:spPr>
          <a:xfrm>
            <a:off x="457200" y="1371600"/>
            <a:ext cx="5632704" cy="4343400"/>
          </a:xfrm>
        </p:spPr>
        <p:txBody>
          <a:bodyPr>
            <a:normAutofit/>
          </a:bodyPr>
          <a:lstStyle>
            <a:lvl1pPr marL="0" indent="0">
              <a:lnSpc>
                <a:spcPct val="125000"/>
              </a:lnSpc>
              <a:spcBef>
                <a:spcPts val="1800"/>
              </a:spcBef>
              <a:buClr>
                <a:schemeClr val="tx1"/>
              </a:buClr>
              <a:buNone/>
              <a:defRPr sz="2600">
                <a:solidFill>
                  <a:schemeClr val="tx1"/>
                </a:solidFill>
              </a:defRPr>
            </a:lvl1pPr>
            <a:lvl2pPr marL="320040" indent="-320040">
              <a:lnSpc>
                <a:spcPct val="125000"/>
              </a:lnSpc>
              <a:spcBef>
                <a:spcPts val="600"/>
              </a:spcBef>
              <a:buClr>
                <a:schemeClr val="accent1"/>
              </a:buClr>
              <a:buFont typeface="Wingdings" panose="05000000000000000000" pitchFamily="2" charset="2"/>
              <a:buChar char="§"/>
              <a:defRPr sz="2600">
                <a:solidFill>
                  <a:schemeClr val="tx1"/>
                </a:solidFill>
              </a:defRPr>
            </a:lvl2pPr>
            <a:lvl3pPr marL="640080" indent="-320040">
              <a:lnSpc>
                <a:spcPct val="125000"/>
              </a:lnSpc>
              <a:spcBef>
                <a:spcPts val="600"/>
              </a:spcBef>
              <a:buClr>
                <a:schemeClr val="accent1"/>
              </a:buClr>
              <a:buFont typeface="Arial" panose="020B0604020202020204" pitchFamily="34" charset="0"/>
              <a:buChar char="•"/>
              <a:defRPr sz="2600">
                <a:solidFill>
                  <a:schemeClr val="tx1"/>
                </a:solidFill>
              </a:defRPr>
            </a:lvl3pPr>
            <a:lvl4pPr marL="960120" indent="-320040">
              <a:lnSpc>
                <a:spcPct val="125000"/>
              </a:lnSpc>
              <a:spcBef>
                <a:spcPts val="600"/>
              </a:spcBef>
              <a:buClr>
                <a:schemeClr val="accent1"/>
              </a:buClr>
              <a:buFont typeface="Arial" panose="020B0604020202020204" pitchFamily="34" charset="0"/>
              <a:buChar char="–"/>
              <a:defRPr sz="2600">
                <a:solidFill>
                  <a:schemeClr val="tx1"/>
                </a:solidFill>
              </a:defRPr>
            </a:lvl4pPr>
            <a:lvl5pPr marL="1280160" indent="-320040">
              <a:lnSpc>
                <a:spcPct val="125000"/>
              </a:lnSpc>
              <a:spcBef>
                <a:spcPts val="600"/>
              </a:spcBef>
              <a:buClr>
                <a:schemeClr val="accent1"/>
              </a:buClr>
              <a:buFont typeface="Arial" panose="020B0604020202020204" pitchFamily="34" charset="0"/>
              <a:buChar char="»"/>
              <a:defRPr sz="2600">
                <a:solidFill>
                  <a:schemeClr val="tx1"/>
                </a:solidFill>
              </a:defRPr>
            </a:lvl5pPr>
            <a:lvl6pPr marL="1600200" indent="-320040">
              <a:lnSpc>
                <a:spcPct val="125000"/>
              </a:lnSpc>
              <a:spcBef>
                <a:spcPts val="600"/>
              </a:spcBef>
              <a:buClr>
                <a:schemeClr val="accent1"/>
              </a:buClr>
              <a:buFont typeface="Arial Narrow" panose="020B0606020202030204" pitchFamily="34" charset="0"/>
              <a:buChar char="›"/>
              <a:defRPr sz="2600" baseline="0">
                <a:solidFill>
                  <a:schemeClr val="tx1"/>
                </a:solidFill>
              </a:defRPr>
            </a:lvl6pPr>
          </a:lstStyle>
          <a:p>
            <a:pPr lvl="0"/>
            <a:r>
              <a:rPr lang="en-US"/>
              <a:t>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(square bullet) text.</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14" name="Picture Placeholder 4">
            <a:extLst>
              <a:ext uri="{FF2B5EF4-FFF2-40B4-BE49-F238E27FC236}">
                <a16:creationId xmlns:a16="http://schemas.microsoft.com/office/drawing/2014/main" id="{8C54762B-335E-46EE-8B93-BAE78CBC8F69}"/>
              </a:ext>
            </a:extLst>
          </p:cNvPr>
          <p:cNvSpPr>
            <a:spLocks noGrp="1"/>
          </p:cNvSpPr>
          <p:nvPr>
            <p:ph type="pic" sz="quarter" idx="16" hasCustomPrompt="1"/>
          </p:nvPr>
        </p:nvSpPr>
        <p:spPr>
          <a:xfrm>
            <a:off x="8146538" y="-320285"/>
            <a:ext cx="3362208" cy="3362208"/>
          </a:xfrm>
          <a:prstGeom prst="diamond">
            <a:avLst/>
          </a:prstGeom>
          <a:solidFill>
            <a:schemeClr val="accent1">
              <a:lumMod val="20000"/>
              <a:lumOff val="80000"/>
            </a:schemeClr>
          </a:solidFill>
          <a:ln>
            <a:noFill/>
          </a:ln>
        </p:spPr>
        <p:txBody>
          <a:bodyPr>
            <a:normAutofit/>
          </a:bodyPr>
          <a:lstStyle>
            <a:lvl1pPr marL="0" indent="0" algn="ctr">
              <a:buNone/>
              <a:defRPr sz="1400"/>
            </a:lvl1pPr>
          </a:lstStyle>
          <a:p>
            <a:r>
              <a:rPr lang="en-US"/>
              <a:t>Click on picture icon to insert image. Before inserting, crop picture to 3.68” square or larger.</a:t>
            </a:r>
          </a:p>
        </p:txBody>
      </p:sp>
      <p:sp>
        <p:nvSpPr>
          <p:cNvPr id="16" name="Picture Placeholder 4">
            <a:extLst>
              <a:ext uri="{FF2B5EF4-FFF2-40B4-BE49-F238E27FC236}">
                <a16:creationId xmlns:a16="http://schemas.microsoft.com/office/drawing/2014/main" id="{D578D9BC-1CEC-4CEF-83C5-A41040525779}"/>
              </a:ext>
            </a:extLst>
          </p:cNvPr>
          <p:cNvSpPr>
            <a:spLocks noGrp="1"/>
          </p:cNvSpPr>
          <p:nvPr>
            <p:ph type="pic" sz="quarter" idx="18" hasCustomPrompt="1"/>
          </p:nvPr>
        </p:nvSpPr>
        <p:spPr>
          <a:xfrm>
            <a:off x="10111965" y="1645143"/>
            <a:ext cx="3362208" cy="3362208"/>
          </a:xfrm>
          <a:prstGeom prst="diamond">
            <a:avLst/>
          </a:prstGeom>
          <a:solidFill>
            <a:schemeClr val="accent1">
              <a:lumMod val="20000"/>
              <a:lumOff val="80000"/>
            </a:schemeClr>
          </a:solidFill>
          <a:ln>
            <a:noFill/>
          </a:ln>
        </p:spPr>
        <p:txBody>
          <a:bodyPr>
            <a:normAutofit/>
          </a:bodyPr>
          <a:lstStyle>
            <a:lvl1pPr marL="0" marR="0" indent="0" algn="ctr" defTabSz="685800" rtl="0" eaLnBrk="1" fontAlgn="auto" latinLnBrk="0" hangingPunct="1">
              <a:lnSpc>
                <a:spcPct val="125000"/>
              </a:lnSpc>
              <a:spcBef>
                <a:spcPts val="1800"/>
              </a:spcBef>
              <a:spcAft>
                <a:spcPts val="0"/>
              </a:spcAft>
              <a:buClr>
                <a:schemeClr val="accent1"/>
              </a:buClr>
              <a:buSzPct val="100000"/>
              <a:buFont typeface="Wingdings" panose="05000000000000000000" pitchFamily="2" charset="2"/>
              <a:buNone/>
              <a:tabLst/>
              <a:defRPr sz="1400"/>
            </a:lvl1pPr>
          </a:lstStyle>
          <a:p>
            <a:r>
              <a:rPr lang="en-US"/>
              <a:t>Click on picture icon to insert image. Before inserting, crop picture to 3.68” square or larger.</a:t>
            </a:r>
          </a:p>
        </p:txBody>
      </p:sp>
      <p:sp>
        <p:nvSpPr>
          <p:cNvPr id="15" name="Picture Placeholder 4">
            <a:extLst>
              <a:ext uri="{FF2B5EF4-FFF2-40B4-BE49-F238E27FC236}">
                <a16:creationId xmlns:a16="http://schemas.microsoft.com/office/drawing/2014/main" id="{D351508E-E6FF-47A9-9FFC-C6BE16BCD77F}"/>
              </a:ext>
            </a:extLst>
          </p:cNvPr>
          <p:cNvSpPr>
            <a:spLocks noGrp="1"/>
          </p:cNvSpPr>
          <p:nvPr>
            <p:ph type="pic" sz="quarter" idx="17" hasCustomPrompt="1"/>
          </p:nvPr>
        </p:nvSpPr>
        <p:spPr>
          <a:xfrm>
            <a:off x="8146538" y="3610570"/>
            <a:ext cx="3362208" cy="3362208"/>
          </a:xfrm>
          <a:prstGeom prst="diamond">
            <a:avLst/>
          </a:prstGeom>
          <a:solidFill>
            <a:schemeClr val="accent1">
              <a:lumMod val="20000"/>
              <a:lumOff val="80000"/>
            </a:schemeClr>
          </a:solidFill>
          <a:ln>
            <a:noFill/>
          </a:ln>
        </p:spPr>
        <p:txBody>
          <a:bodyPr>
            <a:normAutofit/>
          </a:bodyPr>
          <a:lstStyle>
            <a:lvl1pPr marL="0" marR="0" indent="0" algn="ctr" defTabSz="685800" rtl="0" eaLnBrk="1" fontAlgn="auto" latinLnBrk="0" hangingPunct="1">
              <a:lnSpc>
                <a:spcPct val="125000"/>
              </a:lnSpc>
              <a:spcBef>
                <a:spcPts val="1800"/>
              </a:spcBef>
              <a:spcAft>
                <a:spcPts val="0"/>
              </a:spcAft>
              <a:buClr>
                <a:schemeClr val="accent1"/>
              </a:buClr>
              <a:buSzPct val="100000"/>
              <a:buFont typeface="Wingdings" panose="05000000000000000000" pitchFamily="2" charset="2"/>
              <a:buNone/>
              <a:tabLst/>
              <a:defRPr sz="1400"/>
            </a:lvl1pPr>
          </a:lstStyle>
          <a:p>
            <a:r>
              <a:rPr lang="en-US"/>
              <a:t>Click on picture icon to insert image. Before inserting, crop picture to 3.68” square or larger.</a:t>
            </a:r>
          </a:p>
        </p:txBody>
      </p:sp>
      <p:sp>
        <p:nvSpPr>
          <p:cNvPr id="5" name="Picture Placeholder 4">
            <a:extLst>
              <a:ext uri="{FF2B5EF4-FFF2-40B4-BE49-F238E27FC236}">
                <a16:creationId xmlns:a16="http://schemas.microsoft.com/office/drawing/2014/main" id="{0FA6A825-E242-494A-AC34-553D66043000}"/>
              </a:ext>
            </a:extLst>
          </p:cNvPr>
          <p:cNvSpPr>
            <a:spLocks noGrp="1"/>
          </p:cNvSpPr>
          <p:nvPr>
            <p:ph type="pic" sz="quarter" idx="15" hasCustomPrompt="1"/>
          </p:nvPr>
        </p:nvSpPr>
        <p:spPr>
          <a:xfrm>
            <a:off x="6181110" y="1645143"/>
            <a:ext cx="3362208" cy="3362208"/>
          </a:xfrm>
          <a:prstGeom prst="diamond">
            <a:avLst/>
          </a:prstGeom>
          <a:solidFill>
            <a:schemeClr val="accent1">
              <a:lumMod val="20000"/>
              <a:lumOff val="80000"/>
            </a:schemeClr>
          </a:solidFill>
          <a:ln>
            <a:noFill/>
          </a:ln>
        </p:spPr>
        <p:txBody>
          <a:bodyPr/>
          <a:lstStyle>
            <a:lvl1pPr marL="0" indent="0" algn="ctr">
              <a:buNone/>
              <a:defRPr sz="1400"/>
            </a:lvl1pPr>
          </a:lstStyle>
          <a:p>
            <a:r>
              <a:rPr lang="en-US"/>
              <a:t>Click on picture icon to insert image. Before inserting, crop picture to 3.68” square or larger.</a:t>
            </a:r>
          </a:p>
        </p:txBody>
      </p:sp>
      <p:sp>
        <p:nvSpPr>
          <p:cNvPr id="8" name="Source Placeholder"/>
          <p:cNvSpPr>
            <a:spLocks noGrp="1"/>
          </p:cNvSpPr>
          <p:nvPr>
            <p:ph type="body" sz="quarter" idx="13" hasCustomPrompt="1"/>
          </p:nvPr>
        </p:nvSpPr>
        <p:spPr>
          <a:xfrm>
            <a:off x="457200" y="5751576"/>
            <a:ext cx="5632704"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24907480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References">
    <p:spTree>
      <p:nvGrpSpPr>
        <p:cNvPr id="1" name=""/>
        <p:cNvGrpSpPr/>
        <p:nvPr/>
      </p:nvGrpSpPr>
      <p:grpSpPr>
        <a:xfrm>
          <a:off x="0" y="0"/>
          <a:ext cx="0" cy="0"/>
          <a:chOff x="0" y="0"/>
          <a:chExt cx="0" cy="0"/>
        </a:xfrm>
      </p:grpSpPr>
      <p:sp>
        <p:nvSpPr>
          <p:cNvPr id="4" name="Title 3"/>
          <p:cNvSpPr>
            <a:spLocks noGrp="1"/>
          </p:cNvSpPr>
          <p:nvPr>
            <p:ph type="title" hasCustomPrompt="1"/>
          </p:nvPr>
        </p:nvSpPr>
        <p:spPr/>
        <p:txBody>
          <a:bodyPr/>
          <a:lstStyle>
            <a:lvl1pPr>
              <a:defRPr/>
            </a:lvl1pPr>
          </a:lstStyle>
          <a:p>
            <a:r>
              <a:rPr lang="en-US"/>
              <a:t>References</a:t>
            </a:r>
          </a:p>
        </p:txBody>
      </p:sp>
      <p:sp>
        <p:nvSpPr>
          <p:cNvPr id="10" name="Content"/>
          <p:cNvSpPr>
            <a:spLocks noGrp="1"/>
          </p:cNvSpPr>
          <p:nvPr>
            <p:ph type="body" sz="quarter" idx="13" hasCustomPrompt="1"/>
          </p:nvPr>
        </p:nvSpPr>
        <p:spPr>
          <a:xfrm>
            <a:off x="457200" y="1371600"/>
            <a:ext cx="11274552" cy="4572000"/>
          </a:xfrm>
        </p:spPr>
        <p:txBody>
          <a:bodyPr>
            <a:noAutofit/>
          </a:bodyPr>
          <a:lstStyle>
            <a:lvl1pPr marL="0" indent="-457200">
              <a:lnSpc>
                <a:spcPct val="100000"/>
              </a:lnSpc>
              <a:spcBef>
                <a:spcPts val="1800"/>
              </a:spcBef>
              <a:buNone/>
              <a:defRPr sz="1800" i="0" baseline="0">
                <a:solidFill>
                  <a:schemeClr val="tx1"/>
                </a:solidFill>
              </a:defRPr>
            </a:lvl1pPr>
            <a:lvl2pPr>
              <a:defRPr sz="1800"/>
            </a:lvl2pPr>
            <a:lvl3pPr>
              <a:defRPr sz="1800"/>
            </a:lvl3pPr>
            <a:lvl4pPr>
              <a:defRPr sz="1800"/>
            </a:lvl4pPr>
            <a:lvl5pPr>
              <a:defRPr sz="1800"/>
            </a:lvl5pPr>
          </a:lstStyle>
          <a:p>
            <a:pPr marL="457200"/>
            <a:r>
              <a:rPr lang="en-US"/>
              <a:t>References are 18 point with a 0.5” hanging indent and follow APA 6th Edition guidelines.</a:t>
            </a:r>
          </a:p>
          <a:p>
            <a:pPr marL="457200"/>
            <a:r>
              <a:rPr lang="en-US" err="1"/>
              <a:t>Hanushek</a:t>
            </a:r>
            <a:r>
              <a:rPr lang="en-US"/>
              <a:t>, E. A., &amp; Haycock, K. (2010). An effective teacher in every classroom: A lofty goal, but how to do it? </a:t>
            </a:r>
            <a:r>
              <a:rPr lang="en-US" i="1"/>
              <a:t>Education Next, 10</a:t>
            </a:r>
            <a:r>
              <a:rPr lang="en-US"/>
              <a:t>(3), 47–52.</a:t>
            </a:r>
          </a:p>
          <a:p>
            <a:pPr marL="457200"/>
            <a:r>
              <a:rPr lang="en-US" err="1"/>
              <a:t>Hanushek</a:t>
            </a:r>
            <a:r>
              <a:rPr lang="en-US"/>
              <a:t>, E. A., &amp; </a:t>
            </a:r>
            <a:r>
              <a:rPr lang="en-US" err="1"/>
              <a:t>Rivkin</a:t>
            </a:r>
            <a:r>
              <a:rPr lang="en-US"/>
              <a:t>, S. G. (2010). Generalizations about using value-added measures of teacher quality. </a:t>
            </a:r>
            <a:r>
              <a:rPr lang="en-US" i="1"/>
              <a:t>American Economic Review, 100</a:t>
            </a:r>
            <a:r>
              <a:rPr lang="en-US"/>
              <a:t>(2), 267–271.</a:t>
            </a:r>
          </a:p>
          <a:p>
            <a:pPr marL="457200"/>
            <a:r>
              <a:rPr lang="en-US"/>
              <a:t>Kane, T. J., &amp; </a:t>
            </a:r>
            <a:r>
              <a:rPr lang="en-US" err="1"/>
              <a:t>Staiger</a:t>
            </a:r>
            <a:r>
              <a:rPr lang="en-US"/>
              <a:t>, D. O. (2008). </a:t>
            </a:r>
            <a:r>
              <a:rPr lang="en-US" i="1"/>
              <a:t>Estimating teacher impacts on student achievement: An experimental evaluation </a:t>
            </a:r>
            <a:r>
              <a:rPr lang="en-US"/>
              <a:t>(NBER Working Paper No. 14607). Cambridge, MA: National Bureau of Economic Research.</a:t>
            </a:r>
          </a:p>
          <a:p>
            <a:pPr marL="457200"/>
            <a:r>
              <a:rPr lang="en-US"/>
              <a:t>Rothstein, J. (2010). Teacher quality in educational production: Tracking, decay, and student achievement. </a:t>
            </a:r>
            <a:r>
              <a:rPr lang="en-US" i="1"/>
              <a:t>Quarterly Journal of Economics, 125</a:t>
            </a:r>
            <a:r>
              <a:rPr lang="en-US"/>
              <a:t>(1), 175–214.</a:t>
            </a:r>
          </a:p>
        </p:txBody>
      </p:sp>
      <p:sp>
        <p:nvSpPr>
          <p:cNvPr id="5" name="Slide Number"/>
          <p:cNvSpPr>
            <a:spLocks noGrp="1"/>
          </p:cNvSpPr>
          <p:nvPr>
            <p:ph type="sldNum" sz="quarter" idx="15"/>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34160237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_Contact">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0027FD8-B294-4BB3-9B1E-046C2EBF76D2}"/>
              </a:ext>
            </a:extLst>
          </p:cNvPr>
          <p:cNvSpPr/>
          <p:nvPr userDrawn="1"/>
        </p:nvSpPr>
        <p:spPr>
          <a:xfrm>
            <a:off x="0" y="1096962"/>
            <a:ext cx="685800" cy="2514600"/>
          </a:xfrm>
          <a:prstGeom prst="rect">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grpSp>
        <p:nvGrpSpPr>
          <p:cNvPr id="19" name="Group 18">
            <a:extLst>
              <a:ext uri="{FF2B5EF4-FFF2-40B4-BE49-F238E27FC236}">
                <a16:creationId xmlns:a16="http://schemas.microsoft.com/office/drawing/2014/main" id="{59FF5911-825A-4126-997C-C4AB7A70D677}"/>
              </a:ext>
            </a:extLst>
          </p:cNvPr>
          <p:cNvGrpSpPr/>
          <p:nvPr userDrawn="1"/>
        </p:nvGrpSpPr>
        <p:grpSpPr>
          <a:xfrm>
            <a:off x="11458575" y="3123404"/>
            <a:ext cx="733425" cy="488158"/>
            <a:chOff x="11458575" y="3120629"/>
            <a:chExt cx="733425" cy="488158"/>
          </a:xfrm>
        </p:grpSpPr>
        <p:sp>
          <p:nvSpPr>
            <p:cNvPr id="20" name="Rectangle 19">
              <a:extLst>
                <a:ext uri="{FF2B5EF4-FFF2-40B4-BE49-F238E27FC236}">
                  <a16:creationId xmlns:a16="http://schemas.microsoft.com/office/drawing/2014/main" id="{39F9A41D-DFB4-47FD-AFDB-88C9F4BB168E}"/>
                </a:ext>
              </a:extLst>
            </p:cNvPr>
            <p:cNvSpPr/>
            <p:nvPr userDrawn="1"/>
          </p:nvSpPr>
          <p:spPr>
            <a:xfrm>
              <a:off x="11458575" y="3120629"/>
              <a:ext cx="733425" cy="488158"/>
            </a:xfrm>
            <a:prstGeom prst="rect">
              <a:avLst/>
            </a:prstGeom>
            <a:solidFill>
              <a:srgbClr val="C2513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1" name="Rectangle 20">
              <a:extLst>
                <a:ext uri="{FF2B5EF4-FFF2-40B4-BE49-F238E27FC236}">
                  <a16:creationId xmlns:a16="http://schemas.microsoft.com/office/drawing/2014/main" id="{499F77A4-F999-4D52-85A0-E1244EE52019}"/>
                </a:ext>
              </a:extLst>
            </p:cNvPr>
            <p:cNvSpPr/>
            <p:nvPr userDrawn="1"/>
          </p:nvSpPr>
          <p:spPr>
            <a:xfrm>
              <a:off x="11580034" y="3301735"/>
              <a:ext cx="128572" cy="127265"/>
            </a:xfrm>
            <a:prstGeom prst="rect">
              <a:avLst/>
            </a:prstGeom>
            <a:solidFill>
              <a:srgbClr val="FFFFFF"/>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cxnSp>
          <p:nvCxnSpPr>
            <p:cNvPr id="22" name="Straight Connector 21">
              <a:extLst>
                <a:ext uri="{FF2B5EF4-FFF2-40B4-BE49-F238E27FC236}">
                  <a16:creationId xmlns:a16="http://schemas.microsoft.com/office/drawing/2014/main" id="{BDD9C765-F5D9-4D3A-B4C2-9A4BBEC139EC}"/>
                </a:ext>
              </a:extLst>
            </p:cNvPr>
            <p:cNvCxnSpPr>
              <a:cxnSpLocks/>
              <a:stCxn id="21" idx="3"/>
              <a:endCxn id="20" idx="3"/>
            </p:cNvCxnSpPr>
            <p:nvPr userDrawn="1"/>
          </p:nvCxnSpPr>
          <p:spPr>
            <a:xfrm flipV="1">
              <a:off x="11708606" y="3364708"/>
              <a:ext cx="483394" cy="66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grpSp>
      <p:sp>
        <p:nvSpPr>
          <p:cNvPr id="26" name="Cover Image with Instrux">
            <a:extLst>
              <a:ext uri="{FF2B5EF4-FFF2-40B4-BE49-F238E27FC236}">
                <a16:creationId xmlns:a16="http://schemas.microsoft.com/office/drawing/2014/main" id="{96A65C6C-556E-4405-9723-4F6273C93907}"/>
              </a:ext>
            </a:extLst>
          </p:cNvPr>
          <p:cNvSpPr>
            <a:spLocks noGrp="1"/>
          </p:cNvSpPr>
          <p:nvPr>
            <p:ph type="pic" sz="quarter" idx="22" hasCustomPrompt="1"/>
          </p:nvPr>
        </p:nvSpPr>
        <p:spPr>
          <a:xfrm>
            <a:off x="729742" y="1096962"/>
            <a:ext cx="10533888" cy="2514600"/>
          </a:xfrm>
          <a:noFill/>
        </p:spPr>
        <p:txBody>
          <a:bodyPr lIns="91440" tIns="91440" rIns="91440" bIns="91440">
            <a:normAutofit/>
          </a:bodyPr>
          <a:lstStyle>
            <a:lvl1pPr marL="0" indent="0">
              <a:lnSpc>
                <a:spcPct val="125000"/>
              </a:lnSpc>
              <a:spcBef>
                <a:spcPts val="0"/>
              </a:spcBef>
              <a:buNone/>
              <a:defRPr sz="1600" b="1"/>
            </a:lvl1pPr>
          </a:lstStyle>
          <a:p>
            <a:r>
              <a:rPr lang="en-US"/>
              <a:t>For best results, crop and resize the cover picture to fit this placeholder (2.75” x 11.52”) prior to insertion.</a:t>
            </a:r>
            <a:br>
              <a:rPr lang="en-US"/>
            </a:br>
            <a:r>
              <a:rPr lang="en-US"/>
              <a:t>1. To insert or replace the cover image, hold down the shift key and right click on the orange rectangle. choose “Send to Back”. from the pop-up menu.</a:t>
            </a:r>
            <a:br>
              <a:rPr lang="en-US"/>
            </a:br>
            <a:r>
              <a:rPr lang="en-US"/>
              <a:t>2. Delete any existing image, then click the picture icon in the center of the empty picture placeholder.</a:t>
            </a:r>
            <a:br>
              <a:rPr lang="en-US"/>
            </a:br>
            <a:r>
              <a:rPr lang="en-US"/>
              <a:t>3. Navigate to the desired image in file explorer and double-click on it.</a:t>
            </a:r>
            <a:br>
              <a:rPr lang="en-US"/>
            </a:br>
            <a:r>
              <a:rPr lang="en-US"/>
              <a:t>4. Right-click on the picture and choose “Send to Back” to send it behind the orange rectangle, or click the reset icon on the Home tab to reset the correct order.</a:t>
            </a:r>
          </a:p>
        </p:txBody>
      </p:sp>
      <p:sp>
        <p:nvSpPr>
          <p:cNvPr id="25" name="Orange Rectangle">
            <a:extLst>
              <a:ext uri="{FF2B5EF4-FFF2-40B4-BE49-F238E27FC236}">
                <a16:creationId xmlns:a16="http://schemas.microsoft.com/office/drawing/2014/main" id="{7197591B-BBBA-47AE-9B3B-3BABAC873ECE}"/>
              </a:ext>
            </a:extLst>
          </p:cNvPr>
          <p:cNvSpPr>
            <a:spLocks noGrp="1"/>
          </p:cNvSpPr>
          <p:nvPr>
            <p:ph type="body" sz="quarter" idx="23" hasCustomPrompt="1"/>
          </p:nvPr>
        </p:nvSpPr>
        <p:spPr>
          <a:xfrm>
            <a:off x="729742" y="1096962"/>
            <a:ext cx="10533888" cy="2514600"/>
          </a:xfrm>
          <a:solidFill>
            <a:srgbClr val="C25131">
              <a:alpha val="85000"/>
            </a:srgbClr>
          </a:solidFill>
        </p:spPr>
        <p:txBody>
          <a:bodyPr lIns="91440" tIns="91440" rIns="91440" bIns="91440">
            <a:normAutofit/>
          </a:bodyPr>
          <a:lstStyle>
            <a:lvl1pPr marL="0" indent="0">
              <a:lnSpc>
                <a:spcPct val="150000"/>
              </a:lnSpc>
              <a:spcBef>
                <a:spcPts val="0"/>
              </a:spcBef>
              <a:buNone/>
              <a:defRPr lang="en-US" sz="1600" b="1" i="0" kern="1200" dirty="0">
                <a:solidFill>
                  <a:schemeClr val="tx1"/>
                </a:solidFill>
                <a:latin typeface="+mn-lt"/>
                <a:ea typeface="Calibri"/>
                <a:cs typeface="Calibri"/>
              </a:defRPr>
            </a:lvl1pPr>
            <a:lvl2pPr marL="320040" indent="0">
              <a:buNone/>
              <a:defRPr/>
            </a:lvl2pPr>
            <a:lvl3pPr marL="685800" indent="0">
              <a:buNone/>
              <a:defRPr/>
            </a:lvl3pPr>
            <a:lvl4pPr marL="1005840" indent="0">
              <a:buNone/>
              <a:defRPr/>
            </a:lvl4pPr>
            <a:lvl5pPr marL="1325880" indent="0">
              <a:buNone/>
              <a:defRPr/>
            </a:lvl5pPr>
          </a:lstStyle>
          <a:p>
            <a:pPr lvl="0"/>
            <a:r>
              <a:rPr lang="en-US"/>
              <a:t> </a:t>
            </a:r>
          </a:p>
        </p:txBody>
      </p:sp>
      <p:pic>
        <p:nvPicPr>
          <p:cNvPr id="32" name="Picture 31" descr="Text&#10;&#10;Description automatically generated">
            <a:extLst>
              <a:ext uri="{FF2B5EF4-FFF2-40B4-BE49-F238E27FC236}">
                <a16:creationId xmlns:a16="http://schemas.microsoft.com/office/drawing/2014/main" id="{768170B5-25EC-4141-BA33-094535114376}"/>
              </a:ext>
            </a:extLst>
          </p:cNvPr>
          <p:cNvPicPr>
            <a:picLocks noChangeAspect="1"/>
          </p:cNvPicPr>
          <p:nvPr userDrawn="1"/>
        </p:nvPicPr>
        <p:blipFill>
          <a:blip r:embed="rId2" cstate="print">
            <a:alphaModFix/>
            <a:extLst>
              <a:ext uri="{28A0092B-C50C-407E-A947-70E740481C1C}">
                <a14:useLocalDpi xmlns:a14="http://schemas.microsoft.com/office/drawing/2010/main" val="0"/>
              </a:ext>
            </a:extLst>
          </a:blip>
          <a:stretch>
            <a:fillRect/>
          </a:stretch>
        </p:blipFill>
        <p:spPr>
          <a:xfrm>
            <a:off x="732790" y="236538"/>
            <a:ext cx="3108960" cy="624339"/>
          </a:xfrm>
          <a:prstGeom prst="rect">
            <a:avLst/>
          </a:prstGeom>
        </p:spPr>
      </p:pic>
      <p:pic>
        <p:nvPicPr>
          <p:cNvPr id="33" name="Picture 32" descr="Logo, icon, company name&#10;&#10;Description automatically generated">
            <a:extLst>
              <a:ext uri="{FF2B5EF4-FFF2-40B4-BE49-F238E27FC236}">
                <a16:creationId xmlns:a16="http://schemas.microsoft.com/office/drawing/2014/main" id="{CB06FE72-7375-46E4-B871-663C8E2B4BFE}"/>
              </a:ext>
            </a:extLst>
          </p:cNvPr>
          <p:cNvPicPr>
            <a:picLocks noChangeAspect="1"/>
          </p:cNvPicPr>
          <p:nvPr userDrawn="1"/>
        </p:nvPicPr>
        <p:blipFill>
          <a:blip r:embed="rId3" cstate="print">
            <a:alphaModFix/>
            <a:extLst>
              <a:ext uri="{28A0092B-C50C-407E-A947-70E740481C1C}">
                <a14:useLocalDpi xmlns:a14="http://schemas.microsoft.com/office/drawing/2010/main" val="0"/>
              </a:ext>
            </a:extLst>
          </a:blip>
          <a:stretch>
            <a:fillRect/>
          </a:stretch>
        </p:blipFill>
        <p:spPr>
          <a:xfrm>
            <a:off x="11580034" y="6329849"/>
            <a:ext cx="484632" cy="473738"/>
          </a:xfrm>
          <a:prstGeom prst="rect">
            <a:avLst/>
          </a:prstGeom>
        </p:spPr>
      </p:pic>
      <p:sp>
        <p:nvSpPr>
          <p:cNvPr id="5" name="Slide Number Placeholder 4">
            <a:extLst>
              <a:ext uri="{FF2B5EF4-FFF2-40B4-BE49-F238E27FC236}">
                <a16:creationId xmlns:a16="http://schemas.microsoft.com/office/drawing/2014/main" id="{843BDDF8-CAD2-4BC2-8AE7-FB0485C3210B}"/>
              </a:ext>
            </a:extLst>
          </p:cNvPr>
          <p:cNvSpPr>
            <a:spLocks noGrp="1"/>
          </p:cNvSpPr>
          <p:nvPr userDrawn="1">
            <p:ph type="sldNum" sz="quarter" idx="14"/>
          </p:nvPr>
        </p:nvSpPr>
        <p:spPr/>
        <p:txBody>
          <a:bodyPr/>
          <a:lstStyle/>
          <a:p>
            <a:fld id="{99A20822-4A49-4D36-86E3-300BA48D3F00}" type="slidenum">
              <a:rPr lang="en-US" smtClean="0"/>
              <a:pPr/>
              <a:t>‹#›</a:t>
            </a:fld>
            <a:endParaRPr lang="en-US"/>
          </a:p>
        </p:txBody>
      </p:sp>
      <p:grpSp>
        <p:nvGrpSpPr>
          <p:cNvPr id="2" name="Group 1">
            <a:extLst>
              <a:ext uri="{FF2B5EF4-FFF2-40B4-BE49-F238E27FC236}">
                <a16:creationId xmlns:a16="http://schemas.microsoft.com/office/drawing/2014/main" id="{488CFA65-BAFD-4684-9F4B-1D4D2A682FBB}"/>
              </a:ext>
            </a:extLst>
          </p:cNvPr>
          <p:cNvGrpSpPr/>
          <p:nvPr userDrawn="1"/>
        </p:nvGrpSpPr>
        <p:grpSpPr>
          <a:xfrm>
            <a:off x="-3048" y="3671760"/>
            <a:ext cx="8872728" cy="2774853"/>
            <a:chOff x="-3048" y="3671760"/>
            <a:chExt cx="8872728" cy="2774853"/>
          </a:xfrm>
        </p:grpSpPr>
        <p:pic>
          <p:nvPicPr>
            <p:cNvPr id="34" name="Social icons" descr="Text&#10;&#10;Description automatically generated">
              <a:extLst>
                <a:ext uri="{FF2B5EF4-FFF2-40B4-BE49-F238E27FC236}">
                  <a16:creationId xmlns:a16="http://schemas.microsoft.com/office/drawing/2014/main" id="{C8A9BE8D-95BF-45C1-805D-FD70ECA2B9C4}"/>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54308" r="91031" b="19176"/>
            <a:stretch/>
          </p:blipFill>
          <p:spPr>
            <a:xfrm>
              <a:off x="-3048" y="3671760"/>
              <a:ext cx="1093292" cy="1818410"/>
            </a:xfrm>
            <a:prstGeom prst="rect">
              <a:avLst/>
            </a:prstGeom>
          </p:spPr>
        </p:pic>
        <p:grpSp>
          <p:nvGrpSpPr>
            <p:cNvPr id="35" name="AIR Footer">
              <a:extLst>
                <a:ext uri="{FF2B5EF4-FFF2-40B4-BE49-F238E27FC236}">
                  <a16:creationId xmlns:a16="http://schemas.microsoft.com/office/drawing/2014/main" id="{2BA7571C-C2EA-40FE-9CAC-E7F621D71F81}"/>
                </a:ext>
              </a:extLst>
            </p:cNvPr>
            <p:cNvGrpSpPr>
              <a:grpSpLocks noChangeAspect="1"/>
            </p:cNvGrpSpPr>
            <p:nvPr userDrawn="1"/>
          </p:nvGrpSpPr>
          <p:grpSpPr>
            <a:xfrm>
              <a:off x="729743" y="5669373"/>
              <a:ext cx="1737427" cy="777240"/>
              <a:chOff x="635038" y="5962985"/>
              <a:chExt cx="2559490" cy="1144991"/>
            </a:xfrm>
          </p:grpSpPr>
          <p:pic>
            <p:nvPicPr>
              <p:cNvPr id="36" name="Picture 35" descr="Logo of the American Institutes for Research | Advancing Evidence. Improving Lives.">
                <a:extLst>
                  <a:ext uri="{FF2B5EF4-FFF2-40B4-BE49-F238E27FC236}">
                    <a16:creationId xmlns:a16="http://schemas.microsoft.com/office/drawing/2014/main" id="{EF26743F-C351-40FC-B9CD-8732AF247600}"/>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2" b="-4486"/>
              <a:stretch/>
            </p:blipFill>
            <p:spPr>
              <a:xfrm>
                <a:off x="635038" y="5962985"/>
                <a:ext cx="2204151" cy="1144991"/>
              </a:xfrm>
              <a:prstGeom prst="rect">
                <a:avLst/>
              </a:prstGeom>
            </p:spPr>
          </p:pic>
          <p:cxnSp>
            <p:nvCxnSpPr>
              <p:cNvPr id="37" name="Straight Connector 36">
                <a:extLst>
                  <a:ext uri="{FF2B5EF4-FFF2-40B4-BE49-F238E27FC236}">
                    <a16:creationId xmlns:a16="http://schemas.microsoft.com/office/drawing/2014/main" id="{254C0519-2CA1-439E-97E6-DBAEC31023C7}"/>
                  </a:ext>
                </a:extLst>
              </p:cNvPr>
              <p:cNvCxnSpPr>
                <a:cxnSpLocks/>
              </p:cNvCxnSpPr>
              <p:nvPr userDrawn="1"/>
            </p:nvCxnSpPr>
            <p:spPr>
              <a:xfrm>
                <a:off x="3194528" y="5962986"/>
                <a:ext cx="0" cy="673524"/>
              </a:xfrm>
              <a:prstGeom prst="line">
                <a:avLst/>
              </a:prstGeom>
              <a:ln w="12700">
                <a:solidFill>
                  <a:srgbClr val="6D6E70"/>
                </a:solidFill>
              </a:ln>
            </p:spPr>
            <p:style>
              <a:lnRef idx="1">
                <a:schemeClr val="accent1"/>
              </a:lnRef>
              <a:fillRef idx="0">
                <a:schemeClr val="accent1"/>
              </a:fillRef>
              <a:effectRef idx="0">
                <a:schemeClr val="accent1"/>
              </a:effectRef>
              <a:fontRef idx="minor">
                <a:schemeClr val="tx1"/>
              </a:fontRef>
            </p:style>
          </p:cxnSp>
        </p:grpSp>
        <p:pic>
          <p:nvPicPr>
            <p:cNvPr id="7" name="Picture 6">
              <a:extLst>
                <a:ext uri="{FF2B5EF4-FFF2-40B4-BE49-F238E27FC236}">
                  <a16:creationId xmlns:a16="http://schemas.microsoft.com/office/drawing/2014/main" id="{B908431B-39E9-4CCB-AAD7-D9BE9D06D182}"/>
                </a:ext>
              </a:extLst>
            </p:cNvPr>
            <p:cNvPicPr>
              <a:picLocks noChangeAspect="1"/>
            </p:cNvPicPr>
            <p:nvPr userDrawn="1"/>
          </p:nvPicPr>
          <p:blipFill>
            <a:blip r:embed="rId6"/>
            <a:stretch>
              <a:fillRect/>
            </a:stretch>
          </p:blipFill>
          <p:spPr>
            <a:xfrm>
              <a:off x="2662237" y="5545849"/>
              <a:ext cx="4165143" cy="685116"/>
            </a:xfrm>
            <a:prstGeom prst="rect">
              <a:avLst/>
            </a:prstGeom>
          </p:spPr>
        </p:pic>
        <p:sp>
          <p:nvSpPr>
            <p:cNvPr id="24" name="TextBox 23">
              <a:extLst>
                <a:ext uri="{FF2B5EF4-FFF2-40B4-BE49-F238E27FC236}">
                  <a16:creationId xmlns:a16="http://schemas.microsoft.com/office/drawing/2014/main" id="{662043B3-9513-46D1-B67C-382E8B377B2A}"/>
                </a:ext>
              </a:extLst>
            </p:cNvPr>
            <p:cNvSpPr txBox="1"/>
            <p:nvPr userDrawn="1"/>
          </p:nvSpPr>
          <p:spPr>
            <a:xfrm>
              <a:off x="1090243" y="3727439"/>
              <a:ext cx="7779437" cy="1602746"/>
            </a:xfrm>
            <a:prstGeom prst="rect">
              <a:avLst/>
            </a:prstGeom>
            <a:noFill/>
          </p:spPr>
          <p:txBody>
            <a:bodyPr wrap="square">
              <a:spAutoFit/>
            </a:bodyPr>
            <a:lstStyle/>
            <a:p>
              <a:pPr lvl="0">
                <a:lnSpc>
                  <a:spcPct val="125000"/>
                </a:lnSpc>
              </a:pPr>
              <a:r>
                <a:rPr lang="en-US" sz="2000"/>
                <a:t>www.Intensiveintervention.org</a:t>
              </a:r>
              <a:br>
                <a:rPr lang="en-US" sz="2000"/>
              </a:br>
              <a:r>
                <a:rPr lang="en-US" sz="2000"/>
                <a:t>ncii@air.org</a:t>
              </a:r>
              <a:br>
                <a:rPr lang="en-US" sz="2000"/>
              </a:br>
              <a:r>
                <a:rPr lang="en-US" sz="2000"/>
                <a:t>https://twitter.com/TheNCII</a:t>
              </a:r>
              <a:br>
                <a:rPr lang="en-US" sz="2000"/>
              </a:br>
              <a:r>
                <a:rPr lang="en-US" sz="2000"/>
                <a:t>https://www.youtube.com/c/NationalCenteronIntensiveIntervention</a:t>
              </a:r>
            </a:p>
          </p:txBody>
        </p:sp>
      </p:grpSp>
      <p:pic>
        <p:nvPicPr>
          <p:cNvPr id="23" name="Picture 22" descr="Logo, company name&#10;&#10;Description automatically generated">
            <a:extLst>
              <a:ext uri="{FF2B5EF4-FFF2-40B4-BE49-F238E27FC236}">
                <a16:creationId xmlns:a16="http://schemas.microsoft.com/office/drawing/2014/main" id="{ED88E5DC-AED9-4B24-BEE2-43A877D64C08}"/>
              </a:ext>
            </a:extLst>
          </p:cNvPr>
          <p:cNvPicPr>
            <a:picLocks noChangeAspect="1"/>
          </p:cNvPicPr>
          <p:nvPr userDrawn="1"/>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376219" y="5572743"/>
            <a:ext cx="887411" cy="887411"/>
          </a:xfrm>
          <a:prstGeom prst="rect">
            <a:avLst/>
          </a:prstGeom>
        </p:spPr>
      </p:pic>
    </p:spTree>
    <p:extLst>
      <p:ext uri="{BB962C8B-B14F-4D97-AF65-F5344CB8AC3E}">
        <p14:creationId xmlns:p14="http://schemas.microsoft.com/office/powerpoint/2010/main" val="17766142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Contact">
    <p:spTree>
      <p:nvGrpSpPr>
        <p:cNvPr id="1" name=""/>
        <p:cNvGrpSpPr/>
        <p:nvPr/>
      </p:nvGrpSpPr>
      <p:grpSpPr>
        <a:xfrm>
          <a:off x="0" y="0"/>
          <a:ext cx="0" cy="0"/>
          <a:chOff x="0" y="0"/>
          <a:chExt cx="0" cy="0"/>
        </a:xfrm>
      </p:grpSpPr>
      <p:sp>
        <p:nvSpPr>
          <p:cNvPr id="55" name="Rectangle 54">
            <a:extLst>
              <a:ext uri="{FF2B5EF4-FFF2-40B4-BE49-F238E27FC236}">
                <a16:creationId xmlns:a16="http://schemas.microsoft.com/office/drawing/2014/main" id="{2A3A63E4-5F50-4754-95E0-00C923819C20}"/>
              </a:ext>
            </a:extLst>
          </p:cNvPr>
          <p:cNvSpPr/>
          <p:nvPr userDrawn="1"/>
        </p:nvSpPr>
        <p:spPr>
          <a:xfrm>
            <a:off x="0" y="1083274"/>
            <a:ext cx="685800" cy="2514600"/>
          </a:xfrm>
          <a:prstGeom prst="rect">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grpSp>
        <p:nvGrpSpPr>
          <p:cNvPr id="56" name="Group 55">
            <a:extLst>
              <a:ext uri="{FF2B5EF4-FFF2-40B4-BE49-F238E27FC236}">
                <a16:creationId xmlns:a16="http://schemas.microsoft.com/office/drawing/2014/main" id="{6C15A3F5-B214-4794-95B9-08678FE50B40}"/>
              </a:ext>
            </a:extLst>
          </p:cNvPr>
          <p:cNvGrpSpPr/>
          <p:nvPr userDrawn="1"/>
        </p:nvGrpSpPr>
        <p:grpSpPr>
          <a:xfrm>
            <a:off x="11458575" y="3109716"/>
            <a:ext cx="733425" cy="488158"/>
            <a:chOff x="11458575" y="3120629"/>
            <a:chExt cx="733425" cy="488158"/>
          </a:xfrm>
        </p:grpSpPr>
        <p:sp>
          <p:nvSpPr>
            <p:cNvPr id="57" name="Rectangle 56">
              <a:extLst>
                <a:ext uri="{FF2B5EF4-FFF2-40B4-BE49-F238E27FC236}">
                  <a16:creationId xmlns:a16="http://schemas.microsoft.com/office/drawing/2014/main" id="{C527617D-FE93-434A-8D84-1C51F08FDE56}"/>
                </a:ext>
              </a:extLst>
            </p:cNvPr>
            <p:cNvSpPr/>
            <p:nvPr userDrawn="1"/>
          </p:nvSpPr>
          <p:spPr>
            <a:xfrm>
              <a:off x="11458575" y="3120629"/>
              <a:ext cx="733425" cy="488158"/>
            </a:xfrm>
            <a:prstGeom prst="rect">
              <a:avLst/>
            </a:prstGeom>
            <a:solidFill>
              <a:srgbClr val="C2513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58" name="Rectangle 57">
              <a:extLst>
                <a:ext uri="{FF2B5EF4-FFF2-40B4-BE49-F238E27FC236}">
                  <a16:creationId xmlns:a16="http://schemas.microsoft.com/office/drawing/2014/main" id="{7020CD04-8A7E-4E7D-93CD-7848AB1B3D49}"/>
                </a:ext>
              </a:extLst>
            </p:cNvPr>
            <p:cNvSpPr/>
            <p:nvPr userDrawn="1"/>
          </p:nvSpPr>
          <p:spPr>
            <a:xfrm>
              <a:off x="11580034" y="3301735"/>
              <a:ext cx="128572" cy="127265"/>
            </a:xfrm>
            <a:prstGeom prst="rect">
              <a:avLst/>
            </a:prstGeom>
            <a:solidFill>
              <a:srgbClr val="FFFFFF"/>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cxnSp>
          <p:nvCxnSpPr>
            <p:cNvPr id="59" name="Straight Connector 58">
              <a:extLst>
                <a:ext uri="{FF2B5EF4-FFF2-40B4-BE49-F238E27FC236}">
                  <a16:creationId xmlns:a16="http://schemas.microsoft.com/office/drawing/2014/main" id="{D4845FB7-F074-4F88-B0E3-D1CD3BE28F7F}"/>
                </a:ext>
              </a:extLst>
            </p:cNvPr>
            <p:cNvCxnSpPr>
              <a:cxnSpLocks/>
              <a:stCxn id="58" idx="3"/>
              <a:endCxn id="57" idx="3"/>
            </p:cNvCxnSpPr>
            <p:nvPr userDrawn="1"/>
          </p:nvCxnSpPr>
          <p:spPr>
            <a:xfrm flipV="1">
              <a:off x="11708606" y="3364708"/>
              <a:ext cx="483394" cy="66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grpSp>
      <p:pic>
        <p:nvPicPr>
          <p:cNvPr id="62" name="Picture 61" descr="Text&#10;&#10;Description automatically generated">
            <a:extLst>
              <a:ext uri="{FF2B5EF4-FFF2-40B4-BE49-F238E27FC236}">
                <a16:creationId xmlns:a16="http://schemas.microsoft.com/office/drawing/2014/main" id="{7E2ABC74-F89E-45E5-AD41-7F54DFB42A7D}"/>
              </a:ext>
            </a:extLst>
          </p:cNvPr>
          <p:cNvPicPr>
            <a:picLocks noChangeAspect="1"/>
          </p:cNvPicPr>
          <p:nvPr userDrawn="1"/>
        </p:nvPicPr>
        <p:blipFill>
          <a:blip r:embed="rId2" cstate="print">
            <a:alphaModFix/>
            <a:extLst>
              <a:ext uri="{28A0092B-C50C-407E-A947-70E740481C1C}">
                <a14:useLocalDpi xmlns:a14="http://schemas.microsoft.com/office/drawing/2010/main" val="0"/>
              </a:ext>
            </a:extLst>
          </a:blip>
          <a:stretch>
            <a:fillRect/>
          </a:stretch>
        </p:blipFill>
        <p:spPr>
          <a:xfrm>
            <a:off x="732790" y="222850"/>
            <a:ext cx="3108960" cy="624339"/>
          </a:xfrm>
          <a:prstGeom prst="rect">
            <a:avLst/>
          </a:prstGeom>
        </p:spPr>
      </p:pic>
      <p:pic>
        <p:nvPicPr>
          <p:cNvPr id="33" name="Picture 32" descr="Logo, icon, company name&#10;&#10;Description automatically generated">
            <a:extLst>
              <a:ext uri="{FF2B5EF4-FFF2-40B4-BE49-F238E27FC236}">
                <a16:creationId xmlns:a16="http://schemas.microsoft.com/office/drawing/2014/main" id="{CB06FE72-7375-46E4-B871-663C8E2B4BFE}"/>
              </a:ext>
            </a:extLst>
          </p:cNvPr>
          <p:cNvPicPr>
            <a:picLocks noChangeAspect="1"/>
          </p:cNvPicPr>
          <p:nvPr userDrawn="1"/>
        </p:nvPicPr>
        <p:blipFill>
          <a:blip r:embed="rId3" cstate="print">
            <a:alphaModFix/>
            <a:extLst>
              <a:ext uri="{28A0092B-C50C-407E-A947-70E740481C1C}">
                <a14:useLocalDpi xmlns:a14="http://schemas.microsoft.com/office/drawing/2010/main" val="0"/>
              </a:ext>
            </a:extLst>
          </a:blip>
          <a:stretch>
            <a:fillRect/>
          </a:stretch>
        </p:blipFill>
        <p:spPr>
          <a:xfrm>
            <a:off x="11580034" y="6316161"/>
            <a:ext cx="484632" cy="473738"/>
          </a:xfrm>
          <a:prstGeom prst="rect">
            <a:avLst/>
          </a:prstGeom>
        </p:spPr>
      </p:pic>
      <p:sp>
        <p:nvSpPr>
          <p:cNvPr id="63" name="Rectangle 62">
            <a:extLst>
              <a:ext uri="{FF2B5EF4-FFF2-40B4-BE49-F238E27FC236}">
                <a16:creationId xmlns:a16="http://schemas.microsoft.com/office/drawing/2014/main" id="{11096DDB-512C-4177-A7AE-E1B435B5E776}"/>
              </a:ext>
            </a:extLst>
          </p:cNvPr>
          <p:cNvSpPr/>
          <p:nvPr userDrawn="1"/>
        </p:nvSpPr>
        <p:spPr>
          <a:xfrm>
            <a:off x="729742" y="1083274"/>
            <a:ext cx="10533888" cy="2514600"/>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 name="Title 1"/>
          <p:cNvSpPr>
            <a:spLocks noGrp="1"/>
          </p:cNvSpPr>
          <p:nvPr userDrawn="1">
            <p:ph type="title" hasCustomPrompt="1"/>
          </p:nvPr>
        </p:nvSpPr>
        <p:spPr>
          <a:xfrm>
            <a:off x="2569627" y="1730759"/>
            <a:ext cx="8558784" cy="353687"/>
          </a:xfrm>
        </p:spPr>
        <p:txBody>
          <a:bodyPr anchor="b" anchorCtr="0">
            <a:noAutofit/>
          </a:bodyPr>
          <a:lstStyle>
            <a:lvl1pPr algn="l">
              <a:lnSpc>
                <a:spcPct val="114000"/>
              </a:lnSpc>
              <a:defRPr lang="en-US" sz="2200" b="1" i="0" kern="1200" cap="none" spc="0" baseline="0" dirty="0">
                <a:solidFill>
                  <a:schemeClr val="bg1"/>
                </a:solidFill>
                <a:latin typeface="+mn-lt"/>
                <a:ea typeface="Calibri"/>
                <a:cs typeface="Calibri"/>
              </a:defRPr>
            </a:lvl1pPr>
          </a:lstStyle>
          <a:p>
            <a:r>
              <a:rPr lang="en-US"/>
              <a:t>Presenter’s Name</a:t>
            </a:r>
          </a:p>
        </p:txBody>
      </p:sp>
      <p:sp>
        <p:nvSpPr>
          <p:cNvPr id="40" name="Contact Information"/>
          <p:cNvSpPr>
            <a:spLocks noGrp="1"/>
          </p:cNvSpPr>
          <p:nvPr userDrawn="1">
            <p:ph type="body" sz="quarter" idx="11" hasCustomPrompt="1"/>
          </p:nvPr>
        </p:nvSpPr>
        <p:spPr>
          <a:xfrm>
            <a:off x="2569627" y="2126874"/>
            <a:ext cx="8556522" cy="1231786"/>
          </a:xfrm>
        </p:spPr>
        <p:txBody>
          <a:bodyPr>
            <a:noAutofit/>
          </a:bodyPr>
          <a:lstStyle>
            <a:lvl1pPr marL="0" indent="0" algn="l">
              <a:lnSpc>
                <a:spcPct val="125000"/>
              </a:lnSpc>
              <a:spcBef>
                <a:spcPts val="0"/>
              </a:spcBef>
              <a:buNone/>
              <a:defRPr sz="2200" cap="none" spc="0" baseline="0">
                <a:solidFill>
                  <a:schemeClr val="bg1"/>
                </a:solidFill>
              </a:defRPr>
            </a:lvl1pPr>
          </a:lstStyle>
          <a:p>
            <a:r>
              <a:rPr lang="en-US"/>
              <a:t>Presenter’s Job Title</a:t>
            </a:r>
          </a:p>
          <a:p>
            <a:r>
              <a:rPr lang="en-US"/>
              <a:t>###.###.####</a:t>
            </a:r>
          </a:p>
          <a:p>
            <a:r>
              <a:rPr lang="en-US"/>
              <a:t>email.address@air.org</a:t>
            </a:r>
          </a:p>
        </p:txBody>
      </p:sp>
      <p:sp>
        <p:nvSpPr>
          <p:cNvPr id="4" name="Picture Placeholder 3">
            <a:extLst>
              <a:ext uri="{FF2B5EF4-FFF2-40B4-BE49-F238E27FC236}">
                <a16:creationId xmlns:a16="http://schemas.microsoft.com/office/drawing/2014/main" id="{3F9F50D9-2722-4E60-953E-F54EF5398C4D}"/>
              </a:ext>
            </a:extLst>
          </p:cNvPr>
          <p:cNvSpPr>
            <a:spLocks noGrp="1"/>
          </p:cNvSpPr>
          <p:nvPr userDrawn="1">
            <p:ph type="pic" sz="quarter" idx="12" hasCustomPrompt="1"/>
          </p:nvPr>
        </p:nvSpPr>
        <p:spPr>
          <a:xfrm>
            <a:off x="1202788" y="1787031"/>
            <a:ext cx="1143000" cy="1143000"/>
          </a:xfrm>
          <a:solidFill>
            <a:schemeClr val="bg1"/>
          </a:solidFill>
        </p:spPr>
        <p:txBody>
          <a:bodyPr anchor="t" anchorCtr="1">
            <a:normAutofit/>
          </a:bodyPr>
          <a:lstStyle>
            <a:lvl1pPr marL="0" indent="0" algn="ctr">
              <a:buNone/>
              <a:defRPr sz="1000"/>
            </a:lvl1pPr>
          </a:lstStyle>
          <a:p>
            <a:r>
              <a:rPr lang="en-US"/>
              <a:t>Click icon below to insert photo</a:t>
            </a:r>
          </a:p>
        </p:txBody>
      </p:sp>
      <p:sp>
        <p:nvSpPr>
          <p:cNvPr id="5" name="Slide Number Placeholder 4">
            <a:extLst>
              <a:ext uri="{FF2B5EF4-FFF2-40B4-BE49-F238E27FC236}">
                <a16:creationId xmlns:a16="http://schemas.microsoft.com/office/drawing/2014/main" id="{843BDDF8-CAD2-4BC2-8AE7-FB0485C3210B}"/>
              </a:ext>
            </a:extLst>
          </p:cNvPr>
          <p:cNvSpPr>
            <a:spLocks noGrp="1"/>
          </p:cNvSpPr>
          <p:nvPr userDrawn="1">
            <p:ph type="sldNum" sz="quarter" idx="14"/>
          </p:nvPr>
        </p:nvSpPr>
        <p:spPr/>
        <p:txBody>
          <a:bodyPr/>
          <a:lstStyle/>
          <a:p>
            <a:fld id="{99A20822-4A49-4D36-86E3-300BA48D3F00}" type="slidenum">
              <a:rPr lang="en-US" smtClean="0"/>
              <a:pPr/>
              <a:t>‹#›</a:t>
            </a:fld>
            <a:endParaRPr lang="en-US"/>
          </a:p>
        </p:txBody>
      </p:sp>
      <p:grpSp>
        <p:nvGrpSpPr>
          <p:cNvPr id="26" name="Group 25">
            <a:extLst>
              <a:ext uri="{FF2B5EF4-FFF2-40B4-BE49-F238E27FC236}">
                <a16:creationId xmlns:a16="http://schemas.microsoft.com/office/drawing/2014/main" id="{317A3329-2A89-4DB5-B85B-242650AC642E}"/>
              </a:ext>
            </a:extLst>
          </p:cNvPr>
          <p:cNvGrpSpPr/>
          <p:nvPr userDrawn="1"/>
        </p:nvGrpSpPr>
        <p:grpSpPr>
          <a:xfrm>
            <a:off x="-3048" y="3671760"/>
            <a:ext cx="8872728" cy="2774854"/>
            <a:chOff x="-3048" y="3671760"/>
            <a:chExt cx="8872728" cy="2774854"/>
          </a:xfrm>
        </p:grpSpPr>
        <p:pic>
          <p:nvPicPr>
            <p:cNvPr id="27" name="Social icons" descr="Text&#10;&#10;Description automatically generated">
              <a:extLst>
                <a:ext uri="{FF2B5EF4-FFF2-40B4-BE49-F238E27FC236}">
                  <a16:creationId xmlns:a16="http://schemas.microsoft.com/office/drawing/2014/main" id="{5DA5E8CC-1E70-489C-ADBF-30395A8EC04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54308" r="91031" b="19176"/>
            <a:stretch/>
          </p:blipFill>
          <p:spPr>
            <a:xfrm>
              <a:off x="-3048" y="3671760"/>
              <a:ext cx="1093292" cy="1818410"/>
            </a:xfrm>
            <a:prstGeom prst="rect">
              <a:avLst/>
            </a:prstGeom>
          </p:spPr>
        </p:pic>
        <p:grpSp>
          <p:nvGrpSpPr>
            <p:cNvPr id="28" name="AIR Footer">
              <a:extLst>
                <a:ext uri="{FF2B5EF4-FFF2-40B4-BE49-F238E27FC236}">
                  <a16:creationId xmlns:a16="http://schemas.microsoft.com/office/drawing/2014/main" id="{5001CA80-AAA4-4FB8-BE19-EAE19296900F}"/>
                </a:ext>
              </a:extLst>
            </p:cNvPr>
            <p:cNvGrpSpPr>
              <a:grpSpLocks noChangeAspect="1"/>
            </p:cNvGrpSpPr>
            <p:nvPr userDrawn="1"/>
          </p:nvGrpSpPr>
          <p:grpSpPr>
            <a:xfrm>
              <a:off x="729742" y="5669374"/>
              <a:ext cx="1737428" cy="777240"/>
              <a:chOff x="635037" y="5962985"/>
              <a:chExt cx="2559491" cy="1144991"/>
            </a:xfrm>
          </p:grpSpPr>
          <p:pic>
            <p:nvPicPr>
              <p:cNvPr id="31" name="Picture 30" descr="Logo of the American Institutes for Research | Advancing Evidence. Improving Lives.">
                <a:extLst>
                  <a:ext uri="{FF2B5EF4-FFF2-40B4-BE49-F238E27FC236}">
                    <a16:creationId xmlns:a16="http://schemas.microsoft.com/office/drawing/2014/main" id="{9B0599E1-E5C4-45D9-B835-F3AB0612667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2" b="-7751"/>
              <a:stretch/>
            </p:blipFill>
            <p:spPr>
              <a:xfrm>
                <a:off x="635037" y="5962985"/>
                <a:ext cx="2137351" cy="1144991"/>
              </a:xfrm>
              <a:prstGeom prst="rect">
                <a:avLst/>
              </a:prstGeom>
            </p:spPr>
          </p:pic>
          <p:cxnSp>
            <p:nvCxnSpPr>
              <p:cNvPr id="32" name="Straight Connector 31">
                <a:extLst>
                  <a:ext uri="{FF2B5EF4-FFF2-40B4-BE49-F238E27FC236}">
                    <a16:creationId xmlns:a16="http://schemas.microsoft.com/office/drawing/2014/main" id="{784799F4-2CE6-4CDD-9D5B-A91C1065F1C5}"/>
                  </a:ext>
                </a:extLst>
              </p:cNvPr>
              <p:cNvCxnSpPr>
                <a:cxnSpLocks/>
              </p:cNvCxnSpPr>
              <p:nvPr userDrawn="1"/>
            </p:nvCxnSpPr>
            <p:spPr>
              <a:xfrm>
                <a:off x="3194528" y="5962986"/>
                <a:ext cx="0" cy="673524"/>
              </a:xfrm>
              <a:prstGeom prst="line">
                <a:avLst/>
              </a:prstGeom>
              <a:ln w="12700">
                <a:solidFill>
                  <a:srgbClr val="6D6E70"/>
                </a:solidFill>
              </a:ln>
            </p:spPr>
            <p:style>
              <a:lnRef idx="1">
                <a:schemeClr val="accent1"/>
              </a:lnRef>
              <a:fillRef idx="0">
                <a:schemeClr val="accent1"/>
              </a:fillRef>
              <a:effectRef idx="0">
                <a:schemeClr val="accent1"/>
              </a:effectRef>
              <a:fontRef idx="minor">
                <a:schemeClr val="tx1"/>
              </a:fontRef>
            </p:style>
          </p:cxnSp>
        </p:grpSp>
        <p:pic>
          <p:nvPicPr>
            <p:cNvPr id="29" name="Picture 28">
              <a:extLst>
                <a:ext uri="{FF2B5EF4-FFF2-40B4-BE49-F238E27FC236}">
                  <a16:creationId xmlns:a16="http://schemas.microsoft.com/office/drawing/2014/main" id="{A1044641-B8A1-4279-BCE3-381AFA162A93}"/>
                </a:ext>
              </a:extLst>
            </p:cNvPr>
            <p:cNvPicPr>
              <a:picLocks noChangeAspect="1"/>
            </p:cNvPicPr>
            <p:nvPr userDrawn="1"/>
          </p:nvPicPr>
          <p:blipFill>
            <a:blip r:embed="rId6"/>
            <a:stretch>
              <a:fillRect/>
            </a:stretch>
          </p:blipFill>
          <p:spPr>
            <a:xfrm>
              <a:off x="2662237" y="5545849"/>
              <a:ext cx="4165143" cy="685116"/>
            </a:xfrm>
            <a:prstGeom prst="rect">
              <a:avLst/>
            </a:prstGeom>
          </p:spPr>
        </p:pic>
        <p:sp>
          <p:nvSpPr>
            <p:cNvPr id="30" name="TextBox 29">
              <a:extLst>
                <a:ext uri="{FF2B5EF4-FFF2-40B4-BE49-F238E27FC236}">
                  <a16:creationId xmlns:a16="http://schemas.microsoft.com/office/drawing/2014/main" id="{3BEB9B7B-F7B7-447C-8885-4A8293977B37}"/>
                </a:ext>
              </a:extLst>
            </p:cNvPr>
            <p:cNvSpPr txBox="1"/>
            <p:nvPr userDrawn="1"/>
          </p:nvSpPr>
          <p:spPr>
            <a:xfrm>
              <a:off x="1090243" y="3727439"/>
              <a:ext cx="7779437" cy="1602746"/>
            </a:xfrm>
            <a:prstGeom prst="rect">
              <a:avLst/>
            </a:prstGeom>
            <a:noFill/>
          </p:spPr>
          <p:txBody>
            <a:bodyPr wrap="square">
              <a:spAutoFit/>
            </a:bodyPr>
            <a:lstStyle/>
            <a:p>
              <a:pPr lvl="0">
                <a:lnSpc>
                  <a:spcPct val="125000"/>
                </a:lnSpc>
              </a:pPr>
              <a:r>
                <a:rPr lang="en-US" sz="2000"/>
                <a:t>www.Intensiveintervention.org</a:t>
              </a:r>
              <a:br>
                <a:rPr lang="en-US" sz="2000"/>
              </a:br>
              <a:r>
                <a:rPr lang="en-US" sz="2000"/>
                <a:t>ncii@air.org</a:t>
              </a:r>
              <a:br>
                <a:rPr lang="en-US" sz="2000"/>
              </a:br>
              <a:r>
                <a:rPr lang="en-US" sz="2000"/>
                <a:t>https://twitter.com/TheNCII</a:t>
              </a:r>
              <a:br>
                <a:rPr lang="en-US" sz="2000"/>
              </a:br>
              <a:r>
                <a:rPr lang="en-US" sz="2000"/>
                <a:t>https://www.youtube.com/c/NationalCenteronIntensiveIntervention</a:t>
              </a:r>
            </a:p>
          </p:txBody>
        </p:sp>
      </p:grpSp>
      <p:pic>
        <p:nvPicPr>
          <p:cNvPr id="22" name="Picture 21" descr="Logo, company name&#10;&#10;Description automatically generated">
            <a:extLst>
              <a:ext uri="{FF2B5EF4-FFF2-40B4-BE49-F238E27FC236}">
                <a16:creationId xmlns:a16="http://schemas.microsoft.com/office/drawing/2014/main" id="{39071345-1DA8-49D2-B0D0-2B094D668306}"/>
              </a:ext>
            </a:extLst>
          </p:cNvPr>
          <p:cNvPicPr>
            <a:picLocks noChangeAspect="1"/>
          </p:cNvPicPr>
          <p:nvPr userDrawn="1"/>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376219" y="5572743"/>
            <a:ext cx="887411" cy="887411"/>
          </a:xfrm>
          <a:prstGeom prst="rect">
            <a:avLst/>
          </a:prstGeom>
        </p:spPr>
      </p:pic>
    </p:spTree>
    <p:extLst>
      <p:ext uri="{BB962C8B-B14F-4D97-AF65-F5344CB8AC3E}">
        <p14:creationId xmlns:p14="http://schemas.microsoft.com/office/powerpoint/2010/main" val="40852878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Black Divider">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8489284"/>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Heavy">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baseline="0"/>
            </a:lvl1pPr>
          </a:lstStyle>
          <a:p>
            <a:r>
              <a:rPr lang="en-US"/>
              <a:t>Text Heavy Layout for Instructional Text</a:t>
            </a:r>
          </a:p>
        </p:txBody>
      </p:sp>
      <p:sp>
        <p:nvSpPr>
          <p:cNvPr id="10" name="Content Placeholder"/>
          <p:cNvSpPr>
            <a:spLocks noGrp="1"/>
          </p:cNvSpPr>
          <p:nvPr>
            <p:ph idx="1" hasCustomPrompt="1"/>
          </p:nvPr>
        </p:nvSpPr>
        <p:spPr>
          <a:xfrm>
            <a:off x="457200" y="1371600"/>
            <a:ext cx="11338560" cy="4343400"/>
          </a:xfrm>
          <a:prstGeom prst="rect">
            <a:avLst/>
          </a:prstGeom>
          <a:ln>
            <a:noFill/>
          </a:ln>
        </p:spPr>
        <p:txBody>
          <a:bodyPr vert="horz" lIns="0" tIns="0" rIns="0" bIns="0" rtlCol="0">
            <a:normAutofit/>
          </a:bodyPr>
          <a:lstStyle>
            <a:lvl1pPr marL="0" marR="0" indent="0" algn="l" defTabSz="685800" rtl="0" eaLnBrk="1" fontAlgn="auto" latinLnBrk="0" hangingPunct="1">
              <a:lnSpc>
                <a:spcPct val="105000"/>
              </a:lnSpc>
              <a:spcBef>
                <a:spcPts val="600"/>
              </a:spcBef>
              <a:spcAft>
                <a:spcPts val="0"/>
              </a:spcAft>
              <a:buClrTx/>
              <a:buSzPct val="100000"/>
              <a:buFont typeface="Arial" panose="020B0604020202020204" pitchFamily="34" charset="0"/>
              <a:buNone/>
              <a:tabLst/>
              <a:defRPr sz="1600" baseline="0"/>
            </a:lvl1pPr>
            <a:lvl2pPr marL="228600" indent="-228600">
              <a:lnSpc>
                <a:spcPct val="105000"/>
              </a:lnSpc>
              <a:spcBef>
                <a:spcPts val="600"/>
              </a:spcBef>
              <a:buFont typeface="Wingdings" panose="05000000000000000000" pitchFamily="2" charset="2"/>
              <a:buChar char="§"/>
              <a:defRPr sz="1600"/>
            </a:lvl2pPr>
            <a:lvl3pPr marL="457200" indent="-228600">
              <a:lnSpc>
                <a:spcPct val="105000"/>
              </a:lnSpc>
              <a:spcBef>
                <a:spcPts val="600"/>
              </a:spcBef>
              <a:buFont typeface="Arial" panose="020B0604020202020204" pitchFamily="34" charset="0"/>
              <a:buChar char="•"/>
              <a:defRPr sz="1600"/>
            </a:lvl3pPr>
            <a:lvl4pPr marL="685800" indent="-228600">
              <a:lnSpc>
                <a:spcPct val="105000"/>
              </a:lnSpc>
              <a:spcBef>
                <a:spcPts val="600"/>
              </a:spcBef>
              <a:buFont typeface="Arial" panose="020B0604020202020204" pitchFamily="34" charset="0"/>
              <a:buChar char="–"/>
              <a:defRPr sz="1600"/>
            </a:lvl4pPr>
            <a:lvl5pPr marL="914400" indent="-228600">
              <a:lnSpc>
                <a:spcPct val="105000"/>
              </a:lnSpc>
              <a:spcBef>
                <a:spcPts val="600"/>
              </a:spcBef>
              <a:buSzPct val="110000"/>
              <a:buFont typeface="Arial" panose="020B0604020202020204" pitchFamily="34" charset="0"/>
              <a:buChar char="»"/>
              <a:defRPr sz="1600"/>
            </a:lvl5pPr>
            <a:lvl6pPr marL="1143000" indent="-228600">
              <a:lnSpc>
                <a:spcPct val="105000"/>
              </a:lnSpc>
              <a:spcBef>
                <a:spcPts val="600"/>
              </a:spcBef>
              <a:buClr>
                <a:schemeClr val="accent1"/>
              </a:buClr>
              <a:buFont typeface="Calibri" panose="020F0502020204030204" pitchFamily="34" charset="0"/>
              <a:buChar char="›"/>
              <a:defRPr sz="1600"/>
            </a:lvl6pPr>
          </a:lstStyle>
          <a:p>
            <a:pPr marL="0" marR="0" lvl="0" indent="0" algn="l" defTabSz="685800" rtl="0" eaLnBrk="1" fontAlgn="auto" latinLnBrk="0" hangingPunct="1">
              <a:lnSpc>
                <a:spcPct val="105000"/>
              </a:lnSpc>
              <a:spcBef>
                <a:spcPts val="450"/>
              </a:spcBef>
              <a:spcAft>
                <a:spcPts val="0"/>
              </a:spcAft>
              <a:buClrTx/>
              <a:buSzPct val="100000"/>
              <a:buFont typeface="Arial" panose="020B0604020202020204" pitchFamily="34" charset="0"/>
              <a:buNone/>
              <a:tabLst/>
              <a:defRPr/>
            </a:pPr>
            <a:r>
              <a:rPr lang="en-US"/>
              <a:t>Text size for all levels is 16 points. The first text level has no bullet. Use Increase List Level and Decrease List Level icons in the Paragraph group on the Home tab to move between first level (no bullet) and second level (square bullet) text. Paragraph spacing is modified to 1.05 lines and 6 points before paragraph to accommodate text heavy slides. The text size will also shrink to fit within this placeholder.</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8" name="Source Placeholder"/>
          <p:cNvSpPr>
            <a:spLocks noGrp="1"/>
          </p:cNvSpPr>
          <p:nvPr>
            <p:ph type="body" sz="quarter" idx="13" hasCustomPrompt="1"/>
          </p:nvPr>
        </p:nvSpPr>
        <p:spPr>
          <a:xfrm>
            <a:off x="457200" y="5751576"/>
            <a:ext cx="11338560"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9724046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Bulleted Text">
    <p:spTree>
      <p:nvGrpSpPr>
        <p:cNvPr id="1" name=""/>
        <p:cNvGrpSpPr/>
        <p:nvPr/>
      </p:nvGrpSpPr>
      <p:grpSpPr>
        <a:xfrm>
          <a:off x="0" y="0"/>
          <a:ext cx="0" cy="0"/>
          <a:chOff x="0" y="0"/>
          <a:chExt cx="0" cy="0"/>
        </a:xfrm>
      </p:grpSpPr>
      <p:sp>
        <p:nvSpPr>
          <p:cNvPr id="3" name="Content Placeholder 2"/>
          <p:cNvSpPr>
            <a:spLocks noGrp="1"/>
          </p:cNvSpPr>
          <p:nvPr>
            <p:ph idx="1"/>
          </p:nvPr>
        </p:nvSpPr>
        <p:spPr bwMode="gray">
          <a:xfrm>
            <a:off x="916702" y="2055813"/>
            <a:ext cx="10966265" cy="3852006"/>
          </a:xfrm>
        </p:spPr>
        <p:txBody>
          <a:bodyPr/>
          <a:lstStyle>
            <a:lvl1pPr>
              <a:defRPr>
                <a:solidFill>
                  <a:schemeClr val="tx2">
                    <a:lumMod val="75000"/>
                  </a:schemeClr>
                </a:solidFill>
                <a:latin typeface="+mn-lt"/>
                <a:cs typeface="Franklin Gothic Book" pitchFamily="34" charset="0"/>
              </a:defRPr>
            </a:lvl1pPr>
            <a:lvl2pPr>
              <a:defRPr sz="1800">
                <a:solidFill>
                  <a:schemeClr val="tx2">
                    <a:lumMod val="75000"/>
                  </a:schemeClr>
                </a:solidFill>
                <a:latin typeface="+mn-lt"/>
                <a:cs typeface="Franklin Gothic Book" pitchFamily="34" charset="0"/>
              </a:defRPr>
            </a:lvl2pPr>
            <a:lvl3pPr>
              <a:defRPr sz="1400" baseline="0">
                <a:solidFill>
                  <a:schemeClr val="tx2">
                    <a:lumMod val="75000"/>
                  </a:schemeClr>
                </a:solidFill>
                <a:latin typeface="+mn-lt"/>
                <a:cs typeface="Franklin Gothic Book" pitchFamily="34" charset="0"/>
              </a:defRPr>
            </a:lvl3pPr>
            <a:lvl4pPr marL="915988" indent="-228600">
              <a:defRPr sz="1400" baseline="0">
                <a:solidFill>
                  <a:schemeClr val="tx2">
                    <a:lumMod val="75000"/>
                  </a:schemeClr>
                </a:solidFill>
                <a:latin typeface="+mn-lt"/>
                <a:cs typeface="Arial" pitchFamily="34" charset="0"/>
              </a:defRPr>
            </a:lvl4pPr>
            <a:lvl5pPr marL="1143000" indent="-228600">
              <a:defRPr sz="1400" baseline="0">
                <a:solidFill>
                  <a:schemeClr val="tx2">
                    <a:lumMod val="75000"/>
                  </a:schemeClr>
                </a:solidFill>
                <a:latin typeface="+mn-lt"/>
                <a:cs typeface="Arial" pitchFamily="34" charset="0"/>
              </a:defRPr>
            </a:lvl5pPr>
            <a:lvl6pPr marL="1377950" indent="-228600">
              <a:defRPr sz="1400" baseline="0">
                <a:solidFill>
                  <a:schemeClr val="tx2">
                    <a:lumMod val="75000"/>
                  </a:schemeClr>
                </a:solidFill>
                <a:latin typeface="+mn-lt"/>
              </a:defRPr>
            </a:lvl6pPr>
            <a:lvl7pPr marL="1597025" indent="-228600">
              <a:defRPr sz="1400" baseline="0">
                <a:solidFill>
                  <a:schemeClr val="tx2">
                    <a:lumMod val="75000"/>
                  </a:schemeClr>
                </a:solidFill>
                <a:latin typeface="+mn-lt"/>
              </a:defRPr>
            </a:lvl7pPr>
            <a:lvl8pPr marL="1830388" indent="-228600">
              <a:defRPr sz="1400" baseline="0">
                <a:solidFill>
                  <a:schemeClr val="tx2">
                    <a:lumMod val="75000"/>
                  </a:schemeClr>
                </a:solidFill>
                <a:latin typeface="+mn-lt"/>
              </a:defRPr>
            </a:lvl8pPr>
            <a:lvl9pPr marL="2057400" indent="-228600">
              <a:defRPr sz="1400" baseline="0">
                <a:solidFill>
                  <a:schemeClr val="tx2">
                    <a:lumMod val="75000"/>
                  </a:schemeClr>
                </a:solidFill>
                <a:latin typeface="+mn-lt"/>
              </a:defRPr>
            </a:lvl9pPr>
          </a:lstStyle>
          <a:p>
            <a:pPr lvl="0"/>
            <a:r>
              <a:rPr lang="en-US"/>
              <a:t>Click to edit Master text styles</a:t>
            </a:r>
          </a:p>
          <a:p>
            <a:pPr lvl="1"/>
            <a:r>
              <a:rPr lang="en-US"/>
              <a:t>Second level</a:t>
            </a:r>
          </a:p>
          <a:p>
            <a:pPr lvl="2"/>
            <a:r>
              <a:rPr lang="en-US"/>
              <a:t>Third level</a:t>
            </a:r>
          </a:p>
          <a:p>
            <a:pPr lvl="3"/>
            <a:r>
              <a:rPr lang="en-US"/>
              <a:t>Four</a:t>
            </a:r>
          </a:p>
          <a:p>
            <a:pPr lvl="4"/>
            <a:r>
              <a:rPr lang="en-US"/>
              <a:t>Five</a:t>
            </a:r>
          </a:p>
          <a:p>
            <a:pPr lvl="5"/>
            <a:r>
              <a:rPr lang="en-US"/>
              <a:t>Six</a:t>
            </a:r>
          </a:p>
          <a:p>
            <a:pPr lvl="6"/>
            <a:r>
              <a:rPr lang="en-US"/>
              <a:t>Seven	</a:t>
            </a:r>
          </a:p>
          <a:p>
            <a:pPr lvl="7"/>
            <a:r>
              <a:rPr lang="en-US"/>
              <a:t>Eight</a:t>
            </a:r>
          </a:p>
          <a:p>
            <a:pPr lvl="8"/>
            <a:r>
              <a:rPr lang="en-US"/>
              <a:t>Nine</a:t>
            </a:r>
          </a:p>
        </p:txBody>
      </p:sp>
      <p:sp>
        <p:nvSpPr>
          <p:cNvPr id="2" name="Title 1"/>
          <p:cNvSpPr>
            <a:spLocks noGrp="1"/>
          </p:cNvSpPr>
          <p:nvPr>
            <p:ph type="title"/>
          </p:nvPr>
        </p:nvSpPr>
        <p:spPr/>
        <p:txBody>
          <a:bodyPr/>
          <a:lstStyle/>
          <a:p>
            <a:r>
              <a:rPr lang="en-US"/>
              <a:t>Click to edit Master title style</a:t>
            </a:r>
          </a:p>
        </p:txBody>
      </p:sp>
      <p:sp>
        <p:nvSpPr>
          <p:cNvPr id="5" name="Slide Number Placeholder 3"/>
          <p:cNvSpPr>
            <a:spLocks noGrp="1"/>
          </p:cNvSpPr>
          <p:nvPr>
            <p:ph type="sldNum" sz="quarter" idx="10"/>
          </p:nvPr>
        </p:nvSpPr>
        <p:spPr bwMode="gray">
          <a:xfrm>
            <a:off x="11725873" y="6507316"/>
            <a:ext cx="157094" cy="153888"/>
          </a:xfrm>
        </p:spPr>
        <p:txBody>
          <a:bodyPr wrap="none" anchor="b" anchorCtr="0"/>
          <a:lstStyle/>
          <a:p>
            <a:pPr algn="r"/>
            <a:fld id="{F3477EC8-074D-41C4-94AE-E9EA7CEEA348}" type="slidenum">
              <a:rPr lang="en-US" smtClean="0"/>
              <a:pPr algn="r"/>
              <a:t>‹#›</a:t>
            </a:fld>
            <a:endParaRPr lang="en-US"/>
          </a:p>
        </p:txBody>
      </p:sp>
    </p:spTree>
    <p:extLst>
      <p:ext uri="{BB962C8B-B14F-4D97-AF65-F5344CB8AC3E}">
        <p14:creationId xmlns:p14="http://schemas.microsoft.com/office/powerpoint/2010/main" val="8043329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Two Column Bulleted Text">
    <p:spTree>
      <p:nvGrpSpPr>
        <p:cNvPr id="1" name=""/>
        <p:cNvGrpSpPr/>
        <p:nvPr/>
      </p:nvGrpSpPr>
      <p:grpSpPr>
        <a:xfrm>
          <a:off x="0" y="0"/>
          <a:ext cx="0" cy="0"/>
          <a:chOff x="0" y="0"/>
          <a:chExt cx="0" cy="0"/>
        </a:xfrm>
      </p:grpSpPr>
      <p:sp>
        <p:nvSpPr>
          <p:cNvPr id="3" name="Content Placeholder 2"/>
          <p:cNvSpPr>
            <a:spLocks noGrp="1"/>
          </p:cNvSpPr>
          <p:nvPr>
            <p:ph idx="1"/>
          </p:nvPr>
        </p:nvSpPr>
        <p:spPr bwMode="gray">
          <a:xfrm>
            <a:off x="916702" y="2055813"/>
            <a:ext cx="5296839" cy="3852006"/>
          </a:xfrm>
        </p:spPr>
        <p:txBody>
          <a:bodyPr/>
          <a:lstStyle>
            <a:lvl1pPr>
              <a:defRPr>
                <a:solidFill>
                  <a:schemeClr val="tx2">
                    <a:lumMod val="75000"/>
                  </a:schemeClr>
                </a:solidFill>
                <a:latin typeface="+mn-lt"/>
                <a:cs typeface="Franklin Gothic Book" pitchFamily="34" charset="0"/>
              </a:defRPr>
            </a:lvl1pPr>
            <a:lvl2pPr>
              <a:defRPr sz="1800">
                <a:solidFill>
                  <a:schemeClr val="tx2">
                    <a:lumMod val="75000"/>
                  </a:schemeClr>
                </a:solidFill>
                <a:latin typeface="+mn-lt"/>
                <a:cs typeface="Franklin Gothic Book" pitchFamily="34" charset="0"/>
              </a:defRPr>
            </a:lvl2pPr>
            <a:lvl3pPr>
              <a:defRPr sz="1400" baseline="0">
                <a:solidFill>
                  <a:schemeClr val="tx2">
                    <a:lumMod val="75000"/>
                  </a:schemeClr>
                </a:solidFill>
                <a:latin typeface="+mn-lt"/>
                <a:cs typeface="Franklin Gothic Book" pitchFamily="34" charset="0"/>
              </a:defRPr>
            </a:lvl3pPr>
            <a:lvl4pPr marL="915988" indent="-228600">
              <a:defRPr sz="1400" baseline="0">
                <a:solidFill>
                  <a:schemeClr val="tx2">
                    <a:lumMod val="75000"/>
                  </a:schemeClr>
                </a:solidFill>
                <a:latin typeface="+mn-lt"/>
                <a:cs typeface="Arial" pitchFamily="34" charset="0"/>
              </a:defRPr>
            </a:lvl4pPr>
            <a:lvl5pPr marL="1143000" indent="-228600">
              <a:defRPr sz="1400" baseline="0">
                <a:solidFill>
                  <a:schemeClr val="tx2">
                    <a:lumMod val="75000"/>
                  </a:schemeClr>
                </a:solidFill>
                <a:latin typeface="+mn-lt"/>
                <a:cs typeface="Arial" pitchFamily="34" charset="0"/>
              </a:defRPr>
            </a:lvl5pPr>
            <a:lvl6pPr marL="1377950" indent="-228600">
              <a:defRPr sz="1400" baseline="0">
                <a:solidFill>
                  <a:schemeClr val="tx2">
                    <a:lumMod val="75000"/>
                  </a:schemeClr>
                </a:solidFill>
                <a:latin typeface="+mn-lt"/>
              </a:defRPr>
            </a:lvl6pPr>
            <a:lvl7pPr marL="1597025" indent="-228600">
              <a:defRPr sz="1400" baseline="0">
                <a:solidFill>
                  <a:schemeClr val="tx2">
                    <a:lumMod val="75000"/>
                  </a:schemeClr>
                </a:solidFill>
                <a:latin typeface="+mn-lt"/>
              </a:defRPr>
            </a:lvl7pPr>
            <a:lvl8pPr marL="1830388" indent="-228600">
              <a:defRPr sz="1400" baseline="0">
                <a:solidFill>
                  <a:schemeClr val="tx2">
                    <a:lumMod val="75000"/>
                  </a:schemeClr>
                </a:solidFill>
                <a:latin typeface="+mn-lt"/>
              </a:defRPr>
            </a:lvl8pPr>
            <a:lvl9pPr marL="2057400" indent="-228600">
              <a:defRPr sz="1400" baseline="0">
                <a:solidFill>
                  <a:schemeClr val="tx2">
                    <a:lumMod val="75000"/>
                  </a:schemeClr>
                </a:solidFill>
                <a:latin typeface="+mn-l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2"/>
          <p:cNvSpPr>
            <a:spLocks noGrp="1"/>
          </p:cNvSpPr>
          <p:nvPr>
            <p:ph idx="10"/>
          </p:nvPr>
        </p:nvSpPr>
        <p:spPr bwMode="gray">
          <a:xfrm>
            <a:off x="6586129" y="2055813"/>
            <a:ext cx="5296839" cy="3852006"/>
          </a:xfrm>
        </p:spPr>
        <p:txBody>
          <a:bodyPr/>
          <a:lstStyle>
            <a:lvl1pPr>
              <a:defRPr>
                <a:solidFill>
                  <a:schemeClr val="tx2">
                    <a:lumMod val="75000"/>
                  </a:schemeClr>
                </a:solidFill>
                <a:latin typeface="+mn-lt"/>
                <a:cs typeface="Franklin Gothic Book" pitchFamily="34" charset="0"/>
              </a:defRPr>
            </a:lvl1pPr>
            <a:lvl2pPr>
              <a:defRPr sz="1800">
                <a:solidFill>
                  <a:schemeClr val="tx2">
                    <a:lumMod val="75000"/>
                  </a:schemeClr>
                </a:solidFill>
                <a:latin typeface="+mn-lt"/>
                <a:cs typeface="Franklin Gothic Book" pitchFamily="34" charset="0"/>
              </a:defRPr>
            </a:lvl2pPr>
            <a:lvl3pPr>
              <a:defRPr sz="1400" baseline="0">
                <a:solidFill>
                  <a:schemeClr val="tx2">
                    <a:lumMod val="75000"/>
                  </a:schemeClr>
                </a:solidFill>
                <a:latin typeface="+mn-lt"/>
                <a:cs typeface="Franklin Gothic Book" pitchFamily="34" charset="0"/>
              </a:defRPr>
            </a:lvl3pPr>
            <a:lvl4pPr marL="915988" indent="-228600">
              <a:defRPr sz="1400" baseline="0">
                <a:solidFill>
                  <a:schemeClr val="tx2">
                    <a:lumMod val="75000"/>
                  </a:schemeClr>
                </a:solidFill>
                <a:latin typeface="+mn-lt"/>
                <a:cs typeface="Arial" pitchFamily="34" charset="0"/>
              </a:defRPr>
            </a:lvl4pPr>
            <a:lvl5pPr marL="1143000" indent="-228600">
              <a:defRPr sz="1400" baseline="0">
                <a:solidFill>
                  <a:schemeClr val="tx2">
                    <a:lumMod val="75000"/>
                  </a:schemeClr>
                </a:solidFill>
                <a:latin typeface="+mn-lt"/>
                <a:cs typeface="Arial" pitchFamily="34" charset="0"/>
              </a:defRPr>
            </a:lvl5pPr>
            <a:lvl6pPr marL="1377950" indent="-228600">
              <a:defRPr sz="1400" baseline="0">
                <a:solidFill>
                  <a:schemeClr val="tx2">
                    <a:lumMod val="75000"/>
                  </a:schemeClr>
                </a:solidFill>
                <a:latin typeface="+mn-lt"/>
              </a:defRPr>
            </a:lvl6pPr>
            <a:lvl7pPr marL="1597025" indent="-228600">
              <a:defRPr sz="1400" baseline="0">
                <a:solidFill>
                  <a:schemeClr val="tx2">
                    <a:lumMod val="75000"/>
                  </a:schemeClr>
                </a:solidFill>
                <a:latin typeface="+mn-lt"/>
              </a:defRPr>
            </a:lvl7pPr>
            <a:lvl8pPr marL="1830388" indent="-228600">
              <a:defRPr sz="1400" baseline="0">
                <a:solidFill>
                  <a:schemeClr val="tx2">
                    <a:lumMod val="75000"/>
                  </a:schemeClr>
                </a:solidFill>
                <a:latin typeface="+mn-lt"/>
              </a:defRPr>
            </a:lvl8pPr>
            <a:lvl9pPr marL="2057400" indent="-228600">
              <a:defRPr sz="1400" baseline="0">
                <a:solidFill>
                  <a:schemeClr val="tx2">
                    <a:lumMod val="75000"/>
                  </a:schemeClr>
                </a:solidFill>
                <a:latin typeface="+mn-l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
        <p:nvSpPr>
          <p:cNvPr id="6" name="Slide Number Placeholder 3"/>
          <p:cNvSpPr>
            <a:spLocks noGrp="1"/>
          </p:cNvSpPr>
          <p:nvPr>
            <p:ph type="sldNum" sz="quarter" idx="11"/>
          </p:nvPr>
        </p:nvSpPr>
        <p:spPr bwMode="gray">
          <a:xfrm>
            <a:off x="11725873" y="6507316"/>
            <a:ext cx="157094" cy="153888"/>
          </a:xfrm>
        </p:spPr>
        <p:txBody>
          <a:bodyPr wrap="none" anchor="b" anchorCtr="0"/>
          <a:lstStyle/>
          <a:p>
            <a:fld id="{4DBB3109-6B36-4C42-ABE5-993D6B0A452A}" type="slidenum">
              <a:rPr>
                <a:solidFill>
                  <a:srgbClr val="FFFFFF">
                    <a:lumMod val="75000"/>
                  </a:srgbClr>
                </a:solidFill>
              </a:rPr>
              <a:pPr/>
              <a:t>‹#›</a:t>
            </a:fld>
            <a:endParaRPr>
              <a:solidFill>
                <a:srgbClr val="FFFFFF">
                  <a:lumMod val="75000"/>
                </a:srgbClr>
              </a:solidFill>
            </a:endParaRPr>
          </a:p>
        </p:txBody>
      </p:sp>
    </p:spTree>
    <p:extLst>
      <p:ext uri="{BB962C8B-B14F-4D97-AF65-F5344CB8AC3E}">
        <p14:creationId xmlns:p14="http://schemas.microsoft.com/office/powerpoint/2010/main" val="22800111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Title Only">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p>
        </p:txBody>
      </p:sp>
      <p:sp>
        <p:nvSpPr>
          <p:cNvPr id="4" name="Slide Number Placeholder 3"/>
          <p:cNvSpPr>
            <a:spLocks noGrp="1"/>
          </p:cNvSpPr>
          <p:nvPr>
            <p:ph type="sldNum" sz="quarter" idx="10"/>
          </p:nvPr>
        </p:nvSpPr>
        <p:spPr bwMode="gray">
          <a:xfrm>
            <a:off x="11725873" y="6507316"/>
            <a:ext cx="157094" cy="153888"/>
          </a:xfrm>
        </p:spPr>
        <p:txBody>
          <a:bodyPr wrap="none" anchor="b" anchorCtr="0"/>
          <a:lstStyle/>
          <a:p>
            <a:fld id="{B094D1B2-26D5-48CC-9B16-6583E954EFA6}" type="slidenum">
              <a:rPr lang="en-US" smtClean="0"/>
              <a:t>‹#›</a:t>
            </a:fld>
            <a:endParaRPr lang="en-US"/>
          </a:p>
        </p:txBody>
      </p:sp>
    </p:spTree>
    <p:extLst>
      <p:ext uri="{BB962C8B-B14F-4D97-AF65-F5344CB8AC3E}">
        <p14:creationId xmlns:p14="http://schemas.microsoft.com/office/powerpoint/2010/main" val="14572873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pic>
        <p:nvPicPr>
          <p:cNvPr id="20" name="Picture 19" descr="A picture containing graphical user interface&#10;&#10;Description automatically generated">
            <a:extLst>
              <a:ext uri="{FF2B5EF4-FFF2-40B4-BE49-F238E27FC236}">
                <a16:creationId xmlns:a16="http://schemas.microsoft.com/office/drawing/2014/main" id="{25FAFA5F-04D2-4E65-BC05-2EB521A749A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4" y="0"/>
            <a:ext cx="12188952" cy="6858000"/>
          </a:xfrm>
          <a:prstGeom prst="rect">
            <a:avLst/>
          </a:prstGeom>
        </p:spPr>
      </p:pic>
      <p:sp>
        <p:nvSpPr>
          <p:cNvPr id="4" name="Title 3"/>
          <p:cNvSpPr>
            <a:spLocks noGrp="1"/>
          </p:cNvSpPr>
          <p:nvPr userDrawn="1">
            <p:ph type="title" hasCustomPrompt="1"/>
          </p:nvPr>
        </p:nvSpPr>
        <p:spPr>
          <a:xfrm>
            <a:off x="4002258" y="1089661"/>
            <a:ext cx="7275342" cy="2650936"/>
          </a:xfrm>
        </p:spPr>
        <p:txBody>
          <a:bodyPr anchor="b" anchorCtr="0">
            <a:normAutofit/>
          </a:bodyPr>
          <a:lstStyle>
            <a:lvl1pPr algn="l">
              <a:defRPr sz="5000">
                <a:solidFill>
                  <a:schemeClr val="tx1"/>
                </a:solidFill>
              </a:defRPr>
            </a:lvl1pPr>
          </a:lstStyle>
          <a:p>
            <a:r>
              <a:rPr lang="en-US"/>
              <a:t>Section Title</a:t>
            </a:r>
          </a:p>
        </p:txBody>
      </p:sp>
      <p:sp>
        <p:nvSpPr>
          <p:cNvPr id="9" name="Text Placeholder 8"/>
          <p:cNvSpPr>
            <a:spLocks noGrp="1"/>
          </p:cNvSpPr>
          <p:nvPr userDrawn="1">
            <p:ph type="body" sz="quarter" idx="13" hasCustomPrompt="1"/>
          </p:nvPr>
        </p:nvSpPr>
        <p:spPr>
          <a:xfrm>
            <a:off x="4002258" y="4016326"/>
            <a:ext cx="7275342" cy="1899139"/>
          </a:xfrm>
        </p:spPr>
        <p:txBody>
          <a:bodyPr>
            <a:normAutofit/>
          </a:bodyPr>
          <a:lstStyle>
            <a:lvl1pPr marL="0" indent="0" algn="l">
              <a:spcBef>
                <a:spcPts val="0"/>
              </a:spcBef>
              <a:buNone/>
              <a:defRPr sz="3700">
                <a:solidFill>
                  <a:schemeClr val="accent2"/>
                </a:solidFill>
              </a:defRPr>
            </a:lvl1pPr>
            <a:lvl2pPr marL="320040" indent="0">
              <a:spcBef>
                <a:spcPts val="0"/>
              </a:spcBef>
              <a:buNone/>
              <a:defRPr>
                <a:solidFill>
                  <a:schemeClr val="bg1"/>
                </a:solidFill>
              </a:defRPr>
            </a:lvl2pPr>
            <a:lvl3pPr marL="685800" indent="0">
              <a:spcBef>
                <a:spcPts val="0"/>
              </a:spcBef>
              <a:buNone/>
              <a:defRPr>
                <a:solidFill>
                  <a:schemeClr val="bg1"/>
                </a:solidFill>
              </a:defRPr>
            </a:lvl3pPr>
            <a:lvl4pPr marL="1005840" indent="0">
              <a:spcBef>
                <a:spcPts val="0"/>
              </a:spcBef>
              <a:buNone/>
              <a:defRPr>
                <a:solidFill>
                  <a:schemeClr val="bg1"/>
                </a:solidFill>
              </a:defRPr>
            </a:lvl4pPr>
            <a:lvl5pPr marL="1325880" indent="0">
              <a:spcBef>
                <a:spcPts val="0"/>
              </a:spcBef>
              <a:buNone/>
              <a:defRPr>
                <a:solidFill>
                  <a:schemeClr val="bg1"/>
                </a:solidFill>
              </a:defRPr>
            </a:lvl5pPr>
          </a:lstStyle>
          <a:p>
            <a:r>
              <a:rPr lang="en-US"/>
              <a:t>Subtitle or additional information about this section (optional)</a:t>
            </a:r>
          </a:p>
        </p:txBody>
      </p:sp>
      <p:sp>
        <p:nvSpPr>
          <p:cNvPr id="3" name="Slide Number Placeholder 2">
            <a:extLst>
              <a:ext uri="{FF2B5EF4-FFF2-40B4-BE49-F238E27FC236}">
                <a16:creationId xmlns:a16="http://schemas.microsoft.com/office/drawing/2014/main" id="{FB26390F-A2CF-4AA5-B21C-0C45515C7708}"/>
              </a:ext>
            </a:extLst>
          </p:cNvPr>
          <p:cNvSpPr>
            <a:spLocks noGrp="1"/>
          </p:cNvSpPr>
          <p:nvPr userDrawn="1">
            <p:ph type="sldNum" sz="quarter" idx="15"/>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6895938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userDrawn="1">
  <p:cSld name="Closing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3A44E50-A8B5-46E6-935F-89C17C6A8C6C}"/>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4" y="0"/>
            <a:ext cx="12188952" cy="6858000"/>
          </a:xfrm>
          <a:prstGeom prst="rect">
            <a:avLst/>
          </a:prstGeom>
        </p:spPr>
      </p:pic>
      <p:sp>
        <p:nvSpPr>
          <p:cNvPr id="6" name="TextBox 5">
            <a:extLst>
              <a:ext uri="{FF2B5EF4-FFF2-40B4-BE49-F238E27FC236}">
                <a16:creationId xmlns:a16="http://schemas.microsoft.com/office/drawing/2014/main" id="{EDEECBFC-F2AC-4A7D-A4BD-311B33EDDE65}"/>
              </a:ext>
            </a:extLst>
          </p:cNvPr>
          <p:cNvSpPr txBox="1"/>
          <p:nvPr userDrawn="1"/>
        </p:nvSpPr>
        <p:spPr>
          <a:xfrm>
            <a:off x="1090246" y="3594294"/>
            <a:ext cx="10234247" cy="2378280"/>
          </a:xfrm>
          <a:prstGeom prst="rect">
            <a:avLst/>
          </a:prstGeom>
          <a:noFill/>
        </p:spPr>
        <p:txBody>
          <a:bodyPr wrap="square" rtlCol="0">
            <a:noAutofit/>
          </a:bodyPr>
          <a:lstStyle/>
          <a:p>
            <a:pPr>
              <a:lnSpc>
                <a:spcPct val="175000"/>
              </a:lnSpc>
            </a:pPr>
            <a:r>
              <a:rPr lang="en-US" sz="2200"/>
              <a:t>www.intensiveintervention.org</a:t>
            </a:r>
          </a:p>
          <a:p>
            <a:pPr>
              <a:lnSpc>
                <a:spcPct val="175000"/>
              </a:lnSpc>
            </a:pPr>
            <a:r>
              <a:rPr lang="en-US" sz="2200"/>
              <a:t>ncii@air.org</a:t>
            </a:r>
          </a:p>
          <a:p>
            <a:pPr>
              <a:lnSpc>
                <a:spcPct val="175000"/>
              </a:lnSpc>
            </a:pPr>
            <a:r>
              <a:rPr lang="en-US" sz="2200"/>
              <a:t>https://twitter.com/TheNCII https://www.youtube.com/channel/UC6W2pma8TiSZvY_GWROkTLA</a:t>
            </a:r>
          </a:p>
        </p:txBody>
      </p:sp>
      <p:sp>
        <p:nvSpPr>
          <p:cNvPr id="11" name="TextBox 10">
            <a:extLst>
              <a:ext uri="{FF2B5EF4-FFF2-40B4-BE49-F238E27FC236}">
                <a16:creationId xmlns:a16="http://schemas.microsoft.com/office/drawing/2014/main" id="{810334FC-84F6-4046-90B7-24ADEB3883A5}"/>
              </a:ext>
            </a:extLst>
          </p:cNvPr>
          <p:cNvSpPr txBox="1"/>
          <p:nvPr userDrawn="1"/>
        </p:nvSpPr>
        <p:spPr>
          <a:xfrm>
            <a:off x="629179" y="5946434"/>
            <a:ext cx="10874324" cy="600870"/>
          </a:xfrm>
          <a:prstGeom prst="rect">
            <a:avLst/>
          </a:prstGeom>
          <a:noFill/>
        </p:spPr>
        <p:txBody>
          <a:bodyPr wrap="square" rtlCol="0">
            <a:noAutofit/>
          </a:bodyPr>
          <a:lstStyle/>
          <a:p>
            <a:pPr>
              <a:lnSpc>
                <a:spcPct val="175000"/>
              </a:lnSpc>
            </a:pPr>
            <a:r>
              <a:rPr lang="en-US" sz="2200"/>
              <a:t>1000 Thomas Jefferson Street NW   |   Washington, DC 20007-3835   |   866.577.5787</a:t>
            </a:r>
          </a:p>
        </p:txBody>
      </p:sp>
      <p:sp>
        <p:nvSpPr>
          <p:cNvPr id="3" name="Slide Number Placeholder 2">
            <a:extLst>
              <a:ext uri="{FF2B5EF4-FFF2-40B4-BE49-F238E27FC236}">
                <a16:creationId xmlns:a16="http://schemas.microsoft.com/office/drawing/2014/main" id="{C44B1A71-6E75-4D6A-80EB-C317D68B1925}"/>
              </a:ext>
            </a:extLst>
          </p:cNvPr>
          <p:cNvSpPr>
            <a:spLocks noGrp="1"/>
          </p:cNvSpPr>
          <p:nvPr>
            <p:ph type="sldNum" sz="quarter" idx="17"/>
          </p:nvPr>
        </p:nvSpPr>
        <p:spPr/>
        <p:txBody>
          <a:bodyPr/>
          <a:lstStyle/>
          <a:p>
            <a:fld id="{99A20822-4A49-4D36-86E3-300BA48D3F00}" type="slidenum">
              <a:rPr lang="en-US" smtClean="0"/>
              <a:pPr/>
              <a:t>‹#›</a:t>
            </a:fld>
            <a:endParaRPr lang="en-US"/>
          </a:p>
        </p:txBody>
      </p:sp>
      <p:sp>
        <p:nvSpPr>
          <p:cNvPr id="2" name="Title 1">
            <a:extLst>
              <a:ext uri="{FF2B5EF4-FFF2-40B4-BE49-F238E27FC236}">
                <a16:creationId xmlns:a16="http://schemas.microsoft.com/office/drawing/2014/main" id="{03A44994-3AA1-4E55-BEB7-812C28CC76E7}"/>
              </a:ext>
            </a:extLst>
          </p:cNvPr>
          <p:cNvSpPr>
            <a:spLocks noGrp="1"/>
          </p:cNvSpPr>
          <p:nvPr>
            <p:ph type="title" hasCustomPrompt="1"/>
          </p:nvPr>
        </p:nvSpPr>
        <p:spPr>
          <a:xfrm>
            <a:off x="48415" y="-400050"/>
            <a:ext cx="1041831" cy="175260"/>
          </a:xfrm>
        </p:spPr>
        <p:txBody>
          <a:bodyPr>
            <a:normAutofit/>
          </a:bodyPr>
          <a:lstStyle>
            <a:lvl1pPr>
              <a:defRPr sz="1000">
                <a:solidFill>
                  <a:srgbClr val="E6E6E6"/>
                </a:solidFill>
              </a:defRPr>
            </a:lvl1pPr>
          </a:lstStyle>
          <a:p>
            <a:r>
              <a:rPr lang="en-US"/>
              <a:t>Closing Slide</a:t>
            </a:r>
          </a:p>
        </p:txBody>
      </p:sp>
    </p:spTree>
    <p:extLst>
      <p:ext uri="{BB962C8B-B14F-4D97-AF65-F5344CB8AC3E}">
        <p14:creationId xmlns:p14="http://schemas.microsoft.com/office/powerpoint/2010/main" val="20226826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Org Chart">
    <p:spTree>
      <p:nvGrpSpPr>
        <p:cNvPr id="1" name=""/>
        <p:cNvGrpSpPr/>
        <p:nvPr/>
      </p:nvGrpSpPr>
      <p:grpSpPr>
        <a:xfrm>
          <a:off x="0" y="0"/>
          <a:ext cx="0" cy="0"/>
          <a:chOff x="0" y="0"/>
          <a:chExt cx="0" cy="0"/>
        </a:xfrm>
      </p:grpSpPr>
      <p:sp>
        <p:nvSpPr>
          <p:cNvPr id="4" name="SmartArt Placeholder 3"/>
          <p:cNvSpPr>
            <a:spLocks noGrp="1"/>
          </p:cNvSpPr>
          <p:nvPr>
            <p:ph type="dgm" sz="quarter" idx="10"/>
          </p:nvPr>
        </p:nvSpPr>
        <p:spPr>
          <a:xfrm>
            <a:off x="163713" y="747423"/>
            <a:ext cx="11873947" cy="5096787"/>
          </a:xfrm>
        </p:spPr>
        <p:txBody>
          <a:bodyPr/>
          <a:lstStyle/>
          <a:p>
            <a:endParaRPr lang="en-US"/>
          </a:p>
        </p:txBody>
      </p:sp>
      <p:sp>
        <p:nvSpPr>
          <p:cNvPr id="2" name="Slide Number Placeholder 1"/>
          <p:cNvSpPr>
            <a:spLocks noGrp="1"/>
          </p:cNvSpPr>
          <p:nvPr>
            <p:ph type="sldNum" sz="quarter" idx="11"/>
          </p:nvPr>
        </p:nvSpPr>
        <p:spPr/>
        <p:txBody>
          <a:bodyPr/>
          <a:lstStyle/>
          <a:p>
            <a:pPr algn="r"/>
            <a:fld id="{F3477EC8-074D-41C4-94AE-E9EA7CEEA348}" type="slidenum">
              <a:rPr>
                <a:solidFill>
                  <a:srgbClr val="FFFFFF">
                    <a:lumMod val="75000"/>
                  </a:srgbClr>
                </a:solidFill>
              </a:rPr>
              <a:pPr algn="r"/>
              <a:t>‹#›</a:t>
            </a:fld>
            <a:endParaRPr>
              <a:solidFill>
                <a:srgbClr val="FFFFFF">
                  <a:lumMod val="75000"/>
                </a:srgbClr>
              </a:solidFill>
            </a:endParaRPr>
          </a:p>
        </p:txBody>
      </p:sp>
      <p:sp>
        <p:nvSpPr>
          <p:cNvPr id="3" name="Title 2"/>
          <p:cNvSpPr>
            <a:spLocks noGrp="1"/>
          </p:cNvSpPr>
          <p:nvPr>
            <p:ph type="title"/>
          </p:nvPr>
        </p:nvSpPr>
        <p:spPr>
          <a:xfrm>
            <a:off x="163183" y="314394"/>
            <a:ext cx="11875008" cy="361468"/>
          </a:xfrm>
        </p:spPr>
        <p:txBody>
          <a:bodyPr>
            <a:normAutofit/>
          </a:bodyPr>
          <a:lstStyle>
            <a:lvl1pPr algn="ctr">
              <a:defRPr sz="2200" b="1"/>
            </a:lvl1pPr>
          </a:lstStyle>
          <a:p>
            <a:r>
              <a:rPr lang="en-US"/>
              <a:t>Click to edit Master title style</a:t>
            </a:r>
          </a:p>
        </p:txBody>
      </p:sp>
    </p:spTree>
    <p:extLst>
      <p:ext uri="{BB962C8B-B14F-4D97-AF65-F5344CB8AC3E}">
        <p14:creationId xmlns:p14="http://schemas.microsoft.com/office/powerpoint/2010/main" val="7400419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First Level No Bullet">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baseline="0"/>
            </a:lvl1pPr>
          </a:lstStyle>
          <a:p>
            <a:r>
              <a:rPr lang="en-US"/>
              <a:t>First Level No Bullet Layout</a:t>
            </a:r>
          </a:p>
        </p:txBody>
      </p:sp>
      <p:sp>
        <p:nvSpPr>
          <p:cNvPr id="4" name="Content Placeholder 3"/>
          <p:cNvSpPr>
            <a:spLocks noGrp="1"/>
          </p:cNvSpPr>
          <p:nvPr>
            <p:ph sz="quarter" idx="14" hasCustomPrompt="1"/>
          </p:nvPr>
        </p:nvSpPr>
        <p:spPr>
          <a:xfrm>
            <a:off x="457200" y="1371600"/>
            <a:ext cx="11274552" cy="4343400"/>
          </a:xfrm>
        </p:spPr>
        <p:txBody>
          <a:bodyPr>
            <a:normAutofit/>
          </a:bodyPr>
          <a:lstStyle>
            <a:lvl1pPr marL="0" indent="0">
              <a:lnSpc>
                <a:spcPct val="125000"/>
              </a:lnSpc>
              <a:spcBef>
                <a:spcPts val="1800"/>
              </a:spcBef>
              <a:buClr>
                <a:schemeClr val="tx1"/>
              </a:buClr>
              <a:buNone/>
              <a:defRPr sz="2600">
                <a:solidFill>
                  <a:schemeClr val="tx1"/>
                </a:solidFill>
              </a:defRPr>
            </a:lvl1pPr>
            <a:lvl2pPr marL="320040" indent="-320040">
              <a:lnSpc>
                <a:spcPct val="125000"/>
              </a:lnSpc>
              <a:spcBef>
                <a:spcPts val="600"/>
              </a:spcBef>
              <a:buClr>
                <a:schemeClr val="accent1"/>
              </a:buClr>
              <a:buFont typeface="Wingdings" panose="05000000000000000000" pitchFamily="2" charset="2"/>
              <a:buChar char="§"/>
              <a:defRPr sz="2600">
                <a:solidFill>
                  <a:schemeClr val="tx1"/>
                </a:solidFill>
              </a:defRPr>
            </a:lvl2pPr>
            <a:lvl3pPr marL="640080" indent="-320040">
              <a:lnSpc>
                <a:spcPct val="125000"/>
              </a:lnSpc>
              <a:spcBef>
                <a:spcPts val="600"/>
              </a:spcBef>
              <a:buClr>
                <a:schemeClr val="accent1"/>
              </a:buClr>
              <a:buFont typeface="Arial" panose="020B0604020202020204" pitchFamily="34" charset="0"/>
              <a:buChar char="•"/>
              <a:defRPr sz="2600">
                <a:solidFill>
                  <a:schemeClr val="tx1"/>
                </a:solidFill>
              </a:defRPr>
            </a:lvl3pPr>
            <a:lvl4pPr marL="960120" indent="-320040">
              <a:lnSpc>
                <a:spcPct val="125000"/>
              </a:lnSpc>
              <a:spcBef>
                <a:spcPts val="600"/>
              </a:spcBef>
              <a:buClr>
                <a:schemeClr val="accent1"/>
              </a:buClr>
              <a:buFont typeface="Arial" panose="020B0604020202020204" pitchFamily="34" charset="0"/>
              <a:buChar char="–"/>
              <a:defRPr sz="2600">
                <a:solidFill>
                  <a:schemeClr val="tx1"/>
                </a:solidFill>
              </a:defRPr>
            </a:lvl4pPr>
            <a:lvl5pPr marL="1280160" indent="-320040">
              <a:lnSpc>
                <a:spcPct val="125000"/>
              </a:lnSpc>
              <a:spcBef>
                <a:spcPts val="600"/>
              </a:spcBef>
              <a:buClr>
                <a:schemeClr val="accent1"/>
              </a:buClr>
              <a:buFont typeface="Arial" panose="020B0604020202020204" pitchFamily="34" charset="0"/>
              <a:buChar char="»"/>
              <a:defRPr sz="2600">
                <a:solidFill>
                  <a:schemeClr val="tx1"/>
                </a:solidFill>
              </a:defRPr>
            </a:lvl5pPr>
            <a:lvl6pPr marL="1600200" indent="-320040">
              <a:lnSpc>
                <a:spcPct val="125000"/>
              </a:lnSpc>
              <a:spcBef>
                <a:spcPts val="600"/>
              </a:spcBef>
              <a:buClr>
                <a:schemeClr val="accent1"/>
              </a:buClr>
              <a:buFont typeface="Arial Narrow" panose="020B0606020202030204" pitchFamily="34" charset="0"/>
              <a:buChar char="›"/>
              <a:defRPr sz="2600" baseline="0">
                <a:solidFill>
                  <a:schemeClr val="tx1"/>
                </a:solidFill>
              </a:defRPr>
            </a:lvl6pPr>
          </a:lstStyle>
          <a:p>
            <a:pPr lvl="0"/>
            <a:r>
              <a:rPr lang="en-US"/>
              <a:t>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(square bullet) text.</a:t>
            </a:r>
          </a:p>
          <a:p>
            <a:pPr lvl="1"/>
            <a:r>
              <a:rPr lang="en-US"/>
              <a:t>Bullet 1</a:t>
            </a:r>
          </a:p>
          <a:p>
            <a:pPr lvl="2"/>
            <a:r>
              <a:rPr lang="en-US"/>
              <a:t>Bullet 2</a:t>
            </a:r>
          </a:p>
          <a:p>
            <a:pPr lvl="3"/>
            <a:r>
              <a:rPr lang="en-US"/>
              <a:t>Bullet 3</a:t>
            </a:r>
          </a:p>
          <a:p>
            <a:pPr lvl="4"/>
            <a:r>
              <a:rPr lang="en-US"/>
              <a:t>Bullet 4</a:t>
            </a:r>
          </a:p>
          <a:p>
            <a:pPr lvl="5"/>
            <a:r>
              <a:rPr lang="en-US"/>
              <a:t>Bullet 5</a:t>
            </a:r>
          </a:p>
        </p:txBody>
      </p:sp>
      <p:sp>
        <p:nvSpPr>
          <p:cNvPr id="8" name="Source Placeholder"/>
          <p:cNvSpPr>
            <a:spLocks noGrp="1"/>
          </p:cNvSpPr>
          <p:nvPr>
            <p:ph type="body" sz="quarter" idx="13" hasCustomPrompt="1"/>
          </p:nvPr>
        </p:nvSpPr>
        <p:spPr>
          <a:xfrm>
            <a:off x="457200" y="5751576"/>
            <a:ext cx="11274552"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15193183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First Level No Bullet">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457200" y="0"/>
            <a:ext cx="11276076" cy="1280160"/>
          </a:xfrm>
        </p:spPr>
        <p:txBody>
          <a:bodyPr/>
          <a:lstStyle>
            <a:lvl1pPr>
              <a:defRPr baseline="0"/>
            </a:lvl1pPr>
          </a:lstStyle>
          <a:p>
            <a:r>
              <a:rPr lang="en-US"/>
              <a:t>Two Content, First Level No Bullet Layout</a:t>
            </a:r>
          </a:p>
        </p:txBody>
      </p:sp>
      <p:sp>
        <p:nvSpPr>
          <p:cNvPr id="4" name="Content Placeholder 3"/>
          <p:cNvSpPr>
            <a:spLocks noGrp="1"/>
          </p:cNvSpPr>
          <p:nvPr>
            <p:ph sz="quarter" idx="14" hasCustomPrompt="1"/>
          </p:nvPr>
        </p:nvSpPr>
        <p:spPr>
          <a:xfrm>
            <a:off x="457200" y="1371600"/>
            <a:ext cx="5568696" cy="4343400"/>
          </a:xfrm>
        </p:spPr>
        <p:txBody>
          <a:bodyPr>
            <a:normAutofit/>
          </a:bodyPr>
          <a:lstStyle>
            <a:lvl1pPr marL="0" indent="0">
              <a:lnSpc>
                <a:spcPct val="125000"/>
              </a:lnSpc>
              <a:spcBef>
                <a:spcPts val="1800"/>
              </a:spcBef>
              <a:buClr>
                <a:schemeClr val="tx1"/>
              </a:buClr>
              <a:buNone/>
              <a:defRPr sz="2600">
                <a:solidFill>
                  <a:schemeClr val="tx1"/>
                </a:solidFill>
              </a:defRPr>
            </a:lvl1pPr>
            <a:lvl2pPr marL="320040" indent="-320040">
              <a:lnSpc>
                <a:spcPct val="125000"/>
              </a:lnSpc>
              <a:spcBef>
                <a:spcPts val="600"/>
              </a:spcBef>
              <a:buClr>
                <a:schemeClr val="accent1"/>
              </a:buClr>
              <a:buFont typeface="Wingdings" panose="05000000000000000000" pitchFamily="2" charset="2"/>
              <a:buChar char="§"/>
              <a:defRPr sz="2600">
                <a:solidFill>
                  <a:schemeClr val="tx1"/>
                </a:solidFill>
              </a:defRPr>
            </a:lvl2pPr>
            <a:lvl3pPr marL="640080" indent="-320040">
              <a:lnSpc>
                <a:spcPct val="125000"/>
              </a:lnSpc>
              <a:spcBef>
                <a:spcPts val="600"/>
              </a:spcBef>
              <a:buClr>
                <a:schemeClr val="accent1"/>
              </a:buClr>
              <a:buFont typeface="Arial" panose="020B0604020202020204" pitchFamily="34" charset="0"/>
              <a:buChar char="•"/>
              <a:defRPr sz="2600">
                <a:solidFill>
                  <a:schemeClr val="tx1"/>
                </a:solidFill>
              </a:defRPr>
            </a:lvl3pPr>
            <a:lvl4pPr marL="960120" indent="-320040">
              <a:lnSpc>
                <a:spcPct val="125000"/>
              </a:lnSpc>
              <a:spcBef>
                <a:spcPts val="600"/>
              </a:spcBef>
              <a:buClr>
                <a:schemeClr val="accent1"/>
              </a:buClr>
              <a:buFont typeface="Arial" panose="020B0604020202020204" pitchFamily="34" charset="0"/>
              <a:buChar char="–"/>
              <a:defRPr sz="2600">
                <a:solidFill>
                  <a:schemeClr val="tx1"/>
                </a:solidFill>
              </a:defRPr>
            </a:lvl4pPr>
            <a:lvl5pPr marL="1280160" indent="-320040">
              <a:lnSpc>
                <a:spcPct val="125000"/>
              </a:lnSpc>
              <a:spcBef>
                <a:spcPts val="600"/>
              </a:spcBef>
              <a:buClr>
                <a:schemeClr val="accent1"/>
              </a:buClr>
              <a:buFont typeface="Arial" panose="020B0604020202020204" pitchFamily="34" charset="0"/>
              <a:buChar char="»"/>
              <a:defRPr sz="2600">
                <a:solidFill>
                  <a:schemeClr val="tx1"/>
                </a:solidFill>
              </a:defRPr>
            </a:lvl5pPr>
            <a:lvl6pPr marL="1600200" indent="-320040">
              <a:lnSpc>
                <a:spcPct val="125000"/>
              </a:lnSpc>
              <a:spcBef>
                <a:spcPts val="600"/>
              </a:spcBef>
              <a:buClr>
                <a:schemeClr val="accent1"/>
              </a:buClr>
              <a:buFont typeface="Arial Narrow" panose="020B0606020202030204" pitchFamily="34" charset="0"/>
              <a:buChar char="›"/>
              <a:defRPr sz="2600" baseline="0">
                <a:solidFill>
                  <a:schemeClr val="tx1"/>
                </a:solidFill>
              </a:defRPr>
            </a:lvl6pPr>
          </a:lstStyle>
          <a:p>
            <a:pPr lvl="0"/>
            <a:r>
              <a:rPr lang="en-US"/>
              <a:t>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(square bullet) text.</a:t>
            </a:r>
          </a:p>
          <a:p>
            <a:pPr lvl="1"/>
            <a:r>
              <a:rPr lang="en-US"/>
              <a:t>Bullet 1</a:t>
            </a:r>
          </a:p>
          <a:p>
            <a:pPr lvl="2"/>
            <a:r>
              <a:rPr lang="en-US"/>
              <a:t>Bullet 2</a:t>
            </a:r>
          </a:p>
          <a:p>
            <a:pPr lvl="3"/>
            <a:r>
              <a:rPr lang="en-US"/>
              <a:t>Bullet 3</a:t>
            </a:r>
          </a:p>
          <a:p>
            <a:pPr lvl="4"/>
            <a:r>
              <a:rPr lang="en-US"/>
              <a:t>Bullet 4</a:t>
            </a:r>
          </a:p>
          <a:p>
            <a:pPr lvl="5"/>
            <a:r>
              <a:rPr lang="en-US"/>
              <a:t>Bullet 5</a:t>
            </a:r>
          </a:p>
        </p:txBody>
      </p:sp>
      <p:sp>
        <p:nvSpPr>
          <p:cNvPr id="9" name="Content Placeholder 3">
            <a:extLst>
              <a:ext uri="{FF2B5EF4-FFF2-40B4-BE49-F238E27FC236}">
                <a16:creationId xmlns:a16="http://schemas.microsoft.com/office/drawing/2014/main" id="{89AD597A-1AF4-4182-8BF6-FA1C11933314}"/>
              </a:ext>
            </a:extLst>
          </p:cNvPr>
          <p:cNvSpPr>
            <a:spLocks noGrp="1"/>
          </p:cNvSpPr>
          <p:nvPr>
            <p:ph sz="quarter" idx="15" hasCustomPrompt="1"/>
          </p:nvPr>
        </p:nvSpPr>
        <p:spPr>
          <a:xfrm>
            <a:off x="6164580" y="1371600"/>
            <a:ext cx="5568696" cy="4343400"/>
          </a:xfrm>
        </p:spPr>
        <p:txBody>
          <a:bodyPr>
            <a:normAutofit/>
          </a:bodyPr>
          <a:lstStyle>
            <a:lvl1pPr marL="0" indent="0">
              <a:lnSpc>
                <a:spcPct val="125000"/>
              </a:lnSpc>
              <a:spcBef>
                <a:spcPts val="1800"/>
              </a:spcBef>
              <a:buClr>
                <a:schemeClr val="tx1"/>
              </a:buClr>
              <a:buNone/>
              <a:defRPr sz="2600">
                <a:solidFill>
                  <a:schemeClr val="tx1"/>
                </a:solidFill>
              </a:defRPr>
            </a:lvl1pPr>
            <a:lvl2pPr marL="320040" indent="-320040">
              <a:lnSpc>
                <a:spcPct val="125000"/>
              </a:lnSpc>
              <a:spcBef>
                <a:spcPts val="600"/>
              </a:spcBef>
              <a:buClr>
                <a:schemeClr val="accent1"/>
              </a:buClr>
              <a:buFont typeface="Wingdings" panose="05000000000000000000" pitchFamily="2" charset="2"/>
              <a:buChar char="§"/>
              <a:defRPr sz="2600">
                <a:solidFill>
                  <a:schemeClr val="tx1"/>
                </a:solidFill>
              </a:defRPr>
            </a:lvl2pPr>
            <a:lvl3pPr marL="640080" indent="-320040">
              <a:lnSpc>
                <a:spcPct val="125000"/>
              </a:lnSpc>
              <a:spcBef>
                <a:spcPts val="600"/>
              </a:spcBef>
              <a:buClr>
                <a:schemeClr val="accent1"/>
              </a:buClr>
              <a:buFont typeface="Arial" panose="020B0604020202020204" pitchFamily="34" charset="0"/>
              <a:buChar char="•"/>
              <a:defRPr sz="2600">
                <a:solidFill>
                  <a:schemeClr val="tx1"/>
                </a:solidFill>
              </a:defRPr>
            </a:lvl3pPr>
            <a:lvl4pPr marL="960120" indent="-320040">
              <a:lnSpc>
                <a:spcPct val="125000"/>
              </a:lnSpc>
              <a:spcBef>
                <a:spcPts val="600"/>
              </a:spcBef>
              <a:buClr>
                <a:schemeClr val="accent1"/>
              </a:buClr>
              <a:buFont typeface="Arial" panose="020B0604020202020204" pitchFamily="34" charset="0"/>
              <a:buChar char="–"/>
              <a:defRPr sz="2600">
                <a:solidFill>
                  <a:schemeClr val="tx1"/>
                </a:solidFill>
              </a:defRPr>
            </a:lvl4pPr>
            <a:lvl5pPr marL="1280160" indent="-320040">
              <a:lnSpc>
                <a:spcPct val="125000"/>
              </a:lnSpc>
              <a:spcBef>
                <a:spcPts val="600"/>
              </a:spcBef>
              <a:buClr>
                <a:schemeClr val="accent1"/>
              </a:buClr>
              <a:buFont typeface="Arial" panose="020B0604020202020204" pitchFamily="34" charset="0"/>
              <a:buChar char="»"/>
              <a:defRPr sz="2600">
                <a:solidFill>
                  <a:schemeClr val="tx1"/>
                </a:solidFill>
              </a:defRPr>
            </a:lvl5pPr>
            <a:lvl6pPr marL="1600200" indent="-320040">
              <a:lnSpc>
                <a:spcPct val="125000"/>
              </a:lnSpc>
              <a:spcBef>
                <a:spcPts val="600"/>
              </a:spcBef>
              <a:buClr>
                <a:schemeClr val="accent1"/>
              </a:buClr>
              <a:buFont typeface="Arial Narrow" panose="020B0606020202030204" pitchFamily="34" charset="0"/>
              <a:buChar char="›"/>
              <a:defRPr sz="2600" baseline="0">
                <a:solidFill>
                  <a:schemeClr val="tx1"/>
                </a:solidFill>
              </a:defRPr>
            </a:lvl6pPr>
          </a:lstStyle>
          <a:p>
            <a:pPr lvl="0"/>
            <a:r>
              <a:rPr lang="en-US"/>
              <a:t>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(square bullet) text.</a:t>
            </a:r>
          </a:p>
          <a:p>
            <a:pPr lvl="1"/>
            <a:r>
              <a:rPr lang="en-US"/>
              <a:t>Bullet 1</a:t>
            </a:r>
          </a:p>
          <a:p>
            <a:pPr lvl="2"/>
            <a:r>
              <a:rPr lang="en-US"/>
              <a:t>Bullet 2</a:t>
            </a:r>
          </a:p>
          <a:p>
            <a:pPr lvl="3"/>
            <a:r>
              <a:rPr lang="en-US"/>
              <a:t>Bullet 3</a:t>
            </a:r>
          </a:p>
          <a:p>
            <a:pPr lvl="4"/>
            <a:r>
              <a:rPr lang="en-US"/>
              <a:t>Bullet 4</a:t>
            </a:r>
          </a:p>
          <a:p>
            <a:pPr lvl="5"/>
            <a:r>
              <a:rPr lang="en-US"/>
              <a:t>Bullet 5</a:t>
            </a:r>
          </a:p>
        </p:txBody>
      </p:sp>
      <p:sp>
        <p:nvSpPr>
          <p:cNvPr id="8" name="Source Placeholder"/>
          <p:cNvSpPr>
            <a:spLocks noGrp="1"/>
          </p:cNvSpPr>
          <p:nvPr>
            <p:ph type="body" sz="quarter" idx="13" hasCustomPrompt="1"/>
          </p:nvPr>
        </p:nvSpPr>
        <p:spPr>
          <a:xfrm>
            <a:off x="457200" y="5751576"/>
            <a:ext cx="11274552"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15587372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lvl1pPr>
              <a:defRPr baseline="0"/>
            </a:lvl1pPr>
          </a:lstStyle>
          <a:p>
            <a:r>
              <a:rPr lang="en-US"/>
              <a:t>Title and Content Layout</a:t>
            </a:r>
          </a:p>
        </p:txBody>
      </p:sp>
      <p:sp>
        <p:nvSpPr>
          <p:cNvPr id="40" name="Content Placeholder 39"/>
          <p:cNvSpPr>
            <a:spLocks noGrp="1"/>
          </p:cNvSpPr>
          <p:nvPr>
            <p:ph sz="quarter" idx="15" hasCustomPrompt="1"/>
          </p:nvPr>
        </p:nvSpPr>
        <p:spPr>
          <a:xfrm>
            <a:off x="457200" y="1371600"/>
            <a:ext cx="11274552" cy="4343400"/>
          </a:xfrm>
        </p:spPr>
        <p:txBody>
          <a:bodyPr/>
          <a:lstStyle>
            <a:lvl1pPr>
              <a:spcBef>
                <a:spcPts val="600"/>
              </a:spcBef>
              <a:defRPr/>
            </a:lvl1pPr>
            <a:lvl2pPr>
              <a:spcBef>
                <a:spcPts val="600"/>
              </a:spcBef>
              <a:defRPr/>
            </a:lvl2pPr>
            <a:lvl3pPr>
              <a:spcBef>
                <a:spcPts val="600"/>
              </a:spcBef>
              <a:defRPr/>
            </a:lvl3pPr>
            <a:lvl4pPr>
              <a:spcBef>
                <a:spcPts val="600"/>
              </a:spcBef>
              <a:defRPr/>
            </a:lvl4pPr>
            <a:lvl5pPr>
              <a:spcBef>
                <a:spcPts val="600"/>
              </a:spcBef>
              <a:defRPr/>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a:t>Bullet 2</a:t>
            </a:r>
          </a:p>
          <a:p>
            <a:pPr lvl="2"/>
            <a:r>
              <a:rPr lang="en-US"/>
              <a:t>Bullet 3</a:t>
            </a:r>
          </a:p>
          <a:p>
            <a:pPr lvl="3"/>
            <a:r>
              <a:rPr lang="en-US"/>
              <a:t>Bullet 4</a:t>
            </a:r>
          </a:p>
          <a:p>
            <a:pPr lvl="4"/>
            <a:r>
              <a:rPr lang="en-US"/>
              <a:t>Bullet 5</a:t>
            </a:r>
          </a:p>
        </p:txBody>
      </p:sp>
      <p:sp>
        <p:nvSpPr>
          <p:cNvPr id="22" name="Source Placeholder"/>
          <p:cNvSpPr>
            <a:spLocks noGrp="1"/>
          </p:cNvSpPr>
          <p:nvPr>
            <p:ph type="body" sz="quarter" idx="13" hasCustomPrompt="1"/>
          </p:nvPr>
        </p:nvSpPr>
        <p:spPr>
          <a:xfrm>
            <a:off x="457200" y="5751576"/>
            <a:ext cx="11274552"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2" name="Slide Number Placeholder 1"/>
          <p:cNvSpPr>
            <a:spLocks noGrp="1"/>
          </p:cNvSpPr>
          <p:nvPr>
            <p:ph type="sldNum" sz="quarter" idx="14"/>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25307860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Title 4"/>
          <p:cNvSpPr>
            <a:spLocks noGrp="1"/>
          </p:cNvSpPr>
          <p:nvPr>
            <p:ph type="title" hasCustomPrompt="1"/>
          </p:nvPr>
        </p:nvSpPr>
        <p:spPr>
          <a:xfrm>
            <a:off x="457200" y="0"/>
            <a:ext cx="11274552" cy="1280160"/>
          </a:xfrm>
        </p:spPr>
        <p:txBody>
          <a:bodyPr/>
          <a:lstStyle>
            <a:lvl1pPr>
              <a:defRPr baseline="0"/>
            </a:lvl1pPr>
          </a:lstStyle>
          <a:p>
            <a:r>
              <a:rPr lang="en-US"/>
              <a:t>Two Content Layout</a:t>
            </a:r>
          </a:p>
        </p:txBody>
      </p:sp>
      <p:sp>
        <p:nvSpPr>
          <p:cNvPr id="3" name="Left Content"/>
          <p:cNvSpPr>
            <a:spLocks noGrp="1"/>
          </p:cNvSpPr>
          <p:nvPr>
            <p:ph sz="half" idx="1" hasCustomPrompt="1"/>
          </p:nvPr>
        </p:nvSpPr>
        <p:spPr>
          <a:xfrm>
            <a:off x="457200" y="1371600"/>
            <a:ext cx="5568696" cy="4343400"/>
          </a:xfrm>
        </p:spPr>
        <p:txBody>
          <a:bodyPr/>
          <a:lstStyle>
            <a:lvl1pPr>
              <a:spcBef>
                <a:spcPts val="600"/>
              </a:spcBef>
              <a:defRPr/>
            </a:lvl1pPr>
            <a:lvl2pPr>
              <a:spcBef>
                <a:spcPts val="600"/>
              </a:spcBef>
              <a:defRPr/>
            </a:lvl2pPr>
            <a:lvl3pPr>
              <a:spcBef>
                <a:spcPts val="600"/>
              </a:spcBef>
              <a:defRPr/>
            </a:lvl3pPr>
            <a:lvl4pPr>
              <a:spcBef>
                <a:spcPts val="600"/>
              </a:spcBef>
              <a:defRPr/>
            </a:lvl4pPr>
            <a:lvl5pPr>
              <a:spcBef>
                <a:spcPts val="600"/>
              </a:spcBef>
              <a:defRPr/>
            </a:lvl5pPr>
            <a:lvl6pPr>
              <a:defRPr/>
            </a:lvl6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a:t>Bullet 2</a:t>
            </a:r>
          </a:p>
          <a:p>
            <a:pPr lvl="2"/>
            <a:r>
              <a:rPr lang="en-US"/>
              <a:t>Bullet 3</a:t>
            </a:r>
          </a:p>
          <a:p>
            <a:pPr lvl="3"/>
            <a:r>
              <a:rPr lang="en-US"/>
              <a:t>Bullet 4</a:t>
            </a:r>
          </a:p>
          <a:p>
            <a:pPr lvl="4"/>
            <a:r>
              <a:rPr lang="en-US"/>
              <a:t>Bullet 5</a:t>
            </a:r>
          </a:p>
        </p:txBody>
      </p:sp>
      <p:sp>
        <p:nvSpPr>
          <p:cNvPr id="4" name="Right Content"/>
          <p:cNvSpPr>
            <a:spLocks noGrp="1"/>
          </p:cNvSpPr>
          <p:nvPr>
            <p:ph sz="half" idx="2" hasCustomPrompt="1"/>
          </p:nvPr>
        </p:nvSpPr>
        <p:spPr>
          <a:xfrm>
            <a:off x="6163056" y="1371600"/>
            <a:ext cx="5568696" cy="4343400"/>
          </a:xfrm>
        </p:spPr>
        <p:txBody>
          <a:bodyPr/>
          <a:lstStyle>
            <a:lvl1pPr>
              <a:spcBef>
                <a:spcPts val="600"/>
              </a:spcBef>
              <a:defRPr/>
            </a:lvl1pPr>
            <a:lvl2pPr>
              <a:spcBef>
                <a:spcPts val="600"/>
              </a:spcBef>
              <a:defRPr/>
            </a:lvl2pPr>
            <a:lvl3pPr>
              <a:spcBef>
                <a:spcPts val="600"/>
              </a:spcBef>
              <a:defRPr/>
            </a:lvl3pPr>
            <a:lvl4pPr>
              <a:spcBef>
                <a:spcPts val="600"/>
              </a:spcBef>
              <a:defRPr/>
            </a:lvl4pPr>
            <a:lvl5pPr>
              <a:spcBef>
                <a:spcPts val="600"/>
              </a:spcBef>
              <a:defRPr/>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a:t>Bullet 2</a:t>
            </a:r>
          </a:p>
          <a:p>
            <a:pPr lvl="2"/>
            <a:r>
              <a:rPr lang="en-US"/>
              <a:t>Bullet 3</a:t>
            </a:r>
          </a:p>
          <a:p>
            <a:pPr lvl="3"/>
            <a:r>
              <a:rPr lang="en-US"/>
              <a:t>Bullet 4</a:t>
            </a:r>
          </a:p>
          <a:p>
            <a:pPr lvl="4"/>
            <a:r>
              <a:rPr lang="en-US"/>
              <a:t>Bullet 5</a:t>
            </a:r>
          </a:p>
        </p:txBody>
      </p:sp>
      <p:sp>
        <p:nvSpPr>
          <p:cNvPr id="8" name="Source Placeholder"/>
          <p:cNvSpPr>
            <a:spLocks noGrp="1"/>
          </p:cNvSpPr>
          <p:nvPr>
            <p:ph type="body" sz="quarter" idx="13" hasCustomPrompt="1"/>
          </p:nvPr>
        </p:nvSpPr>
        <p:spPr>
          <a:xfrm>
            <a:off x="457200" y="5751576"/>
            <a:ext cx="11274552"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7" name="Slide Number"/>
          <p:cNvSpPr>
            <a:spLocks noGrp="1"/>
          </p:cNvSpPr>
          <p:nvPr>
            <p:ph type="sldNum" sz="quarter" idx="12"/>
          </p:nvPr>
        </p:nvSpPr>
        <p:spPr/>
        <p:txBody>
          <a:bodyPr/>
          <a:lstStyle/>
          <a:p>
            <a:fld id="{BABF4E83-61DB-418F-A99F-17BC9BB58EF6}" type="slidenum">
              <a:rPr lang="en-US" smtClean="0"/>
              <a:t>‹#›</a:t>
            </a:fld>
            <a:endParaRPr lang="en-US"/>
          </a:p>
        </p:txBody>
      </p:sp>
    </p:spTree>
    <p:extLst>
      <p:ext uri="{BB962C8B-B14F-4D97-AF65-F5344CB8AC3E}">
        <p14:creationId xmlns:p14="http://schemas.microsoft.com/office/powerpoint/2010/main" val="33339727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Object With Lead-in Tex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lvl1pPr>
              <a:defRPr baseline="0"/>
            </a:lvl1pPr>
          </a:lstStyle>
          <a:p>
            <a:r>
              <a:rPr lang="en-US"/>
              <a:t>Object With Lead-In Text Layout</a:t>
            </a:r>
          </a:p>
        </p:txBody>
      </p:sp>
      <p:sp>
        <p:nvSpPr>
          <p:cNvPr id="8" name="Text Placeholder 7"/>
          <p:cNvSpPr>
            <a:spLocks noGrp="1"/>
          </p:cNvSpPr>
          <p:nvPr>
            <p:ph type="body" sz="quarter" idx="15" hasCustomPrompt="1"/>
          </p:nvPr>
        </p:nvSpPr>
        <p:spPr>
          <a:xfrm>
            <a:off x="457200" y="1373005"/>
            <a:ext cx="11276076" cy="1188720"/>
          </a:xfrm>
        </p:spPr>
        <p:txBody>
          <a:bodyPr>
            <a:normAutofit/>
          </a:bodyPr>
          <a:lstStyle>
            <a:lvl1pPr marL="0" indent="0">
              <a:lnSpc>
                <a:spcPct val="125000"/>
              </a:lnSpc>
              <a:spcBef>
                <a:spcPts val="1800"/>
              </a:spcBef>
              <a:buNone/>
              <a:defRPr sz="2600" baseline="0"/>
            </a:lvl1pPr>
            <a:lvl2pPr>
              <a:defRPr sz="1350"/>
            </a:lvl2pPr>
            <a:lvl3pPr>
              <a:defRPr sz="1350"/>
            </a:lvl3pPr>
            <a:lvl4pPr>
              <a:defRPr sz="1350"/>
            </a:lvl4pPr>
            <a:lvl5pPr>
              <a:defRPr sz="1350"/>
            </a:lvl5pPr>
          </a:lstStyle>
          <a:p>
            <a:pPr lvl="0"/>
            <a:r>
              <a:rPr lang="en-US"/>
              <a:t>Click here to add a short lead-in paragraph. Text will shrink to fit this placeholder.</a:t>
            </a:r>
          </a:p>
        </p:txBody>
      </p:sp>
      <p:sp>
        <p:nvSpPr>
          <p:cNvPr id="5" name="Content Placeholder 4"/>
          <p:cNvSpPr>
            <a:spLocks noGrp="1"/>
          </p:cNvSpPr>
          <p:nvPr>
            <p:ph sz="quarter" idx="17" hasCustomPrompt="1"/>
          </p:nvPr>
        </p:nvSpPr>
        <p:spPr>
          <a:xfrm>
            <a:off x="457200" y="2654571"/>
            <a:ext cx="11276076" cy="3017520"/>
          </a:xfrm>
        </p:spPr>
        <p:txBody>
          <a:bodyPr>
            <a:normAutofit/>
          </a:bodyPr>
          <a:lstStyle>
            <a:lvl1pPr>
              <a:lnSpc>
                <a:spcPct val="125000"/>
              </a:lnSpc>
              <a:spcBef>
                <a:spcPts val="600"/>
              </a:spcBef>
              <a:defRPr sz="2600"/>
            </a:lvl1pPr>
            <a:lvl2pPr>
              <a:lnSpc>
                <a:spcPct val="125000"/>
              </a:lnSpc>
              <a:spcBef>
                <a:spcPts val="600"/>
              </a:spcBef>
              <a:defRPr sz="2600"/>
            </a:lvl2pPr>
            <a:lvl3pPr>
              <a:lnSpc>
                <a:spcPct val="125000"/>
              </a:lnSpc>
              <a:spcBef>
                <a:spcPts val="600"/>
              </a:spcBef>
              <a:defRPr sz="2600"/>
            </a:lvl3pPr>
            <a:lvl4pPr>
              <a:lnSpc>
                <a:spcPct val="125000"/>
              </a:lnSpc>
              <a:spcBef>
                <a:spcPts val="600"/>
              </a:spcBef>
              <a:defRPr sz="2600"/>
            </a:lvl4pPr>
            <a:lvl5pPr>
              <a:lnSpc>
                <a:spcPct val="125000"/>
              </a:lnSpc>
              <a:spcBef>
                <a:spcPts val="600"/>
              </a:spcBef>
              <a:defRPr sz="2600"/>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a:t>Bullet 2</a:t>
            </a:r>
          </a:p>
          <a:p>
            <a:pPr lvl="2"/>
            <a:r>
              <a:rPr lang="en-US"/>
              <a:t>Bullet 3</a:t>
            </a:r>
          </a:p>
          <a:p>
            <a:pPr lvl="3"/>
            <a:r>
              <a:rPr lang="en-US"/>
              <a:t>Bullet 4</a:t>
            </a:r>
          </a:p>
          <a:p>
            <a:pPr lvl="4"/>
            <a:r>
              <a:rPr lang="en-US"/>
              <a:t>Bullet 5</a:t>
            </a:r>
          </a:p>
        </p:txBody>
      </p:sp>
      <p:sp>
        <p:nvSpPr>
          <p:cNvPr id="9" name="Source Placeholder"/>
          <p:cNvSpPr>
            <a:spLocks noGrp="1"/>
          </p:cNvSpPr>
          <p:nvPr>
            <p:ph type="body" sz="quarter" idx="13" hasCustomPrompt="1"/>
          </p:nvPr>
        </p:nvSpPr>
        <p:spPr>
          <a:xfrm>
            <a:off x="457200" y="5751576"/>
            <a:ext cx="11276076"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19567733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Objects With Lead-in Tex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normAutofit/>
          </a:bodyPr>
          <a:lstStyle>
            <a:lvl1pPr>
              <a:defRPr baseline="0"/>
            </a:lvl1pPr>
          </a:lstStyle>
          <a:p>
            <a:r>
              <a:rPr lang="en-US"/>
              <a:t>Two Objects With Lead-In Text Layout</a:t>
            </a:r>
          </a:p>
        </p:txBody>
      </p:sp>
      <p:sp>
        <p:nvSpPr>
          <p:cNvPr id="8" name="Text Placeholder 7"/>
          <p:cNvSpPr>
            <a:spLocks noGrp="1"/>
          </p:cNvSpPr>
          <p:nvPr>
            <p:ph type="body" sz="quarter" idx="15" hasCustomPrompt="1"/>
          </p:nvPr>
        </p:nvSpPr>
        <p:spPr>
          <a:xfrm>
            <a:off x="457200" y="1371600"/>
            <a:ext cx="11276076" cy="1188720"/>
          </a:xfrm>
        </p:spPr>
        <p:txBody>
          <a:bodyPr>
            <a:normAutofit/>
          </a:bodyPr>
          <a:lstStyle>
            <a:lvl1pPr marL="0" indent="0">
              <a:lnSpc>
                <a:spcPct val="125000"/>
              </a:lnSpc>
              <a:spcBef>
                <a:spcPts val="1800"/>
              </a:spcBef>
              <a:buNone/>
              <a:defRPr sz="2600" baseline="0"/>
            </a:lvl1pPr>
            <a:lvl2pPr>
              <a:defRPr sz="1350"/>
            </a:lvl2pPr>
            <a:lvl3pPr>
              <a:defRPr sz="1350"/>
            </a:lvl3pPr>
            <a:lvl4pPr>
              <a:defRPr sz="1350"/>
            </a:lvl4pPr>
            <a:lvl5pPr>
              <a:defRPr sz="1350"/>
            </a:lvl5pPr>
          </a:lstStyle>
          <a:p>
            <a:pPr lvl="0"/>
            <a:r>
              <a:rPr lang="en-US"/>
              <a:t>Click here to add a short lead-in paragraph. Text will shrink to fit this placeholder.</a:t>
            </a:r>
          </a:p>
        </p:txBody>
      </p:sp>
      <p:sp>
        <p:nvSpPr>
          <p:cNvPr id="5" name="Content Placeholder 4"/>
          <p:cNvSpPr>
            <a:spLocks noGrp="1"/>
          </p:cNvSpPr>
          <p:nvPr>
            <p:ph sz="quarter" idx="17" hasCustomPrompt="1"/>
          </p:nvPr>
        </p:nvSpPr>
        <p:spPr>
          <a:xfrm>
            <a:off x="457200" y="2651760"/>
            <a:ext cx="5568696" cy="3017520"/>
          </a:xfrm>
        </p:spPr>
        <p:txBody>
          <a:bodyPr>
            <a:normAutofit/>
          </a:bodyPr>
          <a:lstStyle>
            <a:lvl1pPr>
              <a:lnSpc>
                <a:spcPct val="125000"/>
              </a:lnSpc>
              <a:spcBef>
                <a:spcPts val="600"/>
              </a:spcBef>
              <a:defRPr sz="2600"/>
            </a:lvl1pPr>
            <a:lvl2pPr>
              <a:lnSpc>
                <a:spcPct val="125000"/>
              </a:lnSpc>
              <a:spcBef>
                <a:spcPts val="600"/>
              </a:spcBef>
              <a:defRPr sz="2600"/>
            </a:lvl2pPr>
            <a:lvl3pPr>
              <a:lnSpc>
                <a:spcPct val="125000"/>
              </a:lnSpc>
              <a:spcBef>
                <a:spcPts val="600"/>
              </a:spcBef>
              <a:defRPr sz="2600"/>
            </a:lvl3pPr>
            <a:lvl4pPr>
              <a:lnSpc>
                <a:spcPct val="125000"/>
              </a:lnSpc>
              <a:spcBef>
                <a:spcPts val="600"/>
              </a:spcBef>
              <a:defRPr sz="2600"/>
            </a:lvl4pPr>
            <a:lvl5pPr>
              <a:lnSpc>
                <a:spcPct val="125000"/>
              </a:lnSpc>
              <a:spcBef>
                <a:spcPts val="600"/>
              </a:spcBef>
              <a:defRPr sz="2600"/>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a:t>Bullet 2</a:t>
            </a:r>
          </a:p>
          <a:p>
            <a:pPr lvl="2"/>
            <a:r>
              <a:rPr lang="en-US"/>
              <a:t>Bullet 3</a:t>
            </a:r>
          </a:p>
          <a:p>
            <a:pPr lvl="3"/>
            <a:r>
              <a:rPr lang="en-US"/>
              <a:t>Bullet 4</a:t>
            </a:r>
          </a:p>
          <a:p>
            <a:pPr lvl="4"/>
            <a:r>
              <a:rPr lang="en-US"/>
              <a:t>Bullet 5</a:t>
            </a:r>
          </a:p>
        </p:txBody>
      </p:sp>
      <p:sp>
        <p:nvSpPr>
          <p:cNvPr id="4" name="Content Placeholder 3">
            <a:extLst>
              <a:ext uri="{FF2B5EF4-FFF2-40B4-BE49-F238E27FC236}">
                <a16:creationId xmlns:a16="http://schemas.microsoft.com/office/drawing/2014/main" id="{7886012C-B2CD-48EC-AE06-C15F8CA606AB}"/>
              </a:ext>
            </a:extLst>
          </p:cNvPr>
          <p:cNvSpPr>
            <a:spLocks noGrp="1"/>
          </p:cNvSpPr>
          <p:nvPr>
            <p:ph sz="quarter" idx="18" hasCustomPrompt="1"/>
          </p:nvPr>
        </p:nvSpPr>
        <p:spPr>
          <a:xfrm>
            <a:off x="6162738" y="2651760"/>
            <a:ext cx="5570538" cy="3017520"/>
          </a:xfrm>
        </p:spPr>
        <p:txBody>
          <a:bodyPr>
            <a:normAutofit/>
          </a:bodyPr>
          <a:lstStyle>
            <a:lvl1pPr>
              <a:lnSpc>
                <a:spcPct val="125000"/>
              </a:lnSpc>
              <a:spcBef>
                <a:spcPts val="600"/>
              </a:spcBef>
              <a:defRPr sz="2600"/>
            </a:lvl1pPr>
            <a:lvl2pPr>
              <a:lnSpc>
                <a:spcPct val="125000"/>
              </a:lnSpc>
              <a:spcBef>
                <a:spcPts val="600"/>
              </a:spcBef>
              <a:defRPr sz="2600"/>
            </a:lvl2pPr>
            <a:lvl3pPr>
              <a:lnSpc>
                <a:spcPct val="125000"/>
              </a:lnSpc>
              <a:spcBef>
                <a:spcPts val="600"/>
              </a:spcBef>
              <a:defRPr sz="2600"/>
            </a:lvl3pPr>
            <a:lvl4pPr>
              <a:lnSpc>
                <a:spcPct val="125000"/>
              </a:lnSpc>
              <a:spcBef>
                <a:spcPts val="600"/>
              </a:spcBef>
              <a:defRPr sz="2600"/>
            </a:lvl4pPr>
            <a:lvl5pPr>
              <a:lnSpc>
                <a:spcPct val="125000"/>
              </a:lnSpc>
              <a:spcBef>
                <a:spcPts val="600"/>
              </a:spcBef>
              <a:defRPr sz="2600"/>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a:t>Bullet 2</a:t>
            </a:r>
          </a:p>
          <a:p>
            <a:pPr lvl="2"/>
            <a:r>
              <a:rPr lang="en-US"/>
              <a:t>Bullet 3</a:t>
            </a:r>
          </a:p>
          <a:p>
            <a:pPr lvl="3"/>
            <a:r>
              <a:rPr lang="en-US"/>
              <a:t>Bullet 4</a:t>
            </a:r>
          </a:p>
          <a:p>
            <a:pPr lvl="4"/>
            <a:r>
              <a:rPr lang="en-US"/>
              <a:t>Bullet 5</a:t>
            </a:r>
          </a:p>
        </p:txBody>
      </p:sp>
      <p:sp>
        <p:nvSpPr>
          <p:cNvPr id="9" name="Source Placeholder"/>
          <p:cNvSpPr>
            <a:spLocks noGrp="1"/>
          </p:cNvSpPr>
          <p:nvPr>
            <p:ph type="body" sz="quarter" idx="13" hasCustomPrompt="1"/>
          </p:nvPr>
        </p:nvSpPr>
        <p:spPr>
          <a:xfrm>
            <a:off x="457200" y="5751576"/>
            <a:ext cx="11276076"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28370303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rdered Lis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a:lvl1pPr>
          </a:lstStyle>
          <a:p>
            <a:r>
              <a:rPr lang="en-US"/>
              <a:t>Ordered List Layout</a:t>
            </a:r>
          </a:p>
        </p:txBody>
      </p:sp>
      <p:sp>
        <p:nvSpPr>
          <p:cNvPr id="5" name="Content"/>
          <p:cNvSpPr>
            <a:spLocks noGrp="1"/>
          </p:cNvSpPr>
          <p:nvPr>
            <p:ph sz="quarter" idx="17" hasCustomPrompt="1"/>
          </p:nvPr>
        </p:nvSpPr>
        <p:spPr>
          <a:xfrm>
            <a:off x="457200" y="1371600"/>
            <a:ext cx="11276076" cy="4343400"/>
          </a:xfrm>
        </p:spPr>
        <p:txBody>
          <a:bodyPr>
            <a:normAutofit/>
          </a:bodyPr>
          <a:lstStyle>
            <a:lvl1pPr marL="457200" indent="-457200">
              <a:lnSpc>
                <a:spcPct val="125000"/>
              </a:lnSpc>
              <a:spcBef>
                <a:spcPts val="600"/>
              </a:spcBef>
              <a:buClr>
                <a:schemeClr val="tx2"/>
              </a:buClr>
              <a:buFont typeface="+mj-lt"/>
              <a:buAutoNum type="arabicPeriod"/>
              <a:defRPr sz="2600" baseline="0"/>
            </a:lvl1pPr>
            <a:lvl2pPr marL="914400" indent="-457200">
              <a:lnSpc>
                <a:spcPct val="125000"/>
              </a:lnSpc>
              <a:spcBef>
                <a:spcPts val="600"/>
              </a:spcBef>
              <a:buClr>
                <a:schemeClr val="tx2"/>
              </a:buClr>
              <a:buFont typeface="+mj-lt"/>
              <a:buAutoNum type="alphaLcPeriod"/>
              <a:defRPr sz="2600"/>
            </a:lvl2pPr>
            <a:lvl3pPr marL="1371600" indent="-457200">
              <a:lnSpc>
                <a:spcPct val="125000"/>
              </a:lnSpc>
              <a:spcBef>
                <a:spcPts val="600"/>
              </a:spcBef>
              <a:buClr>
                <a:schemeClr val="tx2"/>
              </a:buClr>
              <a:buFont typeface="+mj-lt"/>
              <a:buAutoNum type="romanLcPeriod"/>
              <a:defRPr sz="2600"/>
            </a:lvl3pPr>
            <a:lvl4pPr marL="1828800" indent="-457200">
              <a:lnSpc>
                <a:spcPct val="125000"/>
              </a:lnSpc>
              <a:spcBef>
                <a:spcPts val="600"/>
              </a:spcBef>
              <a:buClr>
                <a:schemeClr val="tx2"/>
              </a:buClr>
              <a:buSzPct val="100000"/>
              <a:buFont typeface="+mj-lt"/>
              <a:buAutoNum type="arabicParenR"/>
              <a:defRPr sz="2600"/>
            </a:lvl4pPr>
            <a:lvl5pPr marL="2286000" indent="-457200">
              <a:lnSpc>
                <a:spcPct val="125000"/>
              </a:lnSpc>
              <a:spcBef>
                <a:spcPts val="600"/>
              </a:spcBef>
              <a:buClr>
                <a:schemeClr val="tx2"/>
              </a:buClr>
              <a:buFont typeface="+mj-lt"/>
              <a:buAutoNum type="alphaLcParenR"/>
              <a:defRPr sz="2600"/>
            </a:lvl5pPr>
          </a:lstStyle>
          <a:p>
            <a:pPr lvl="0"/>
            <a:r>
              <a:rPr lang="en-US"/>
              <a:t>Click here to add an ordered list, or click on an icon below to add a table, graph, SmartArt object, or picture. The ordered list uses Arabic numerals for the first level, lowercase letters for the second level, and lowercase Roman numerals for the third level.</a:t>
            </a:r>
          </a:p>
          <a:p>
            <a:pPr lvl="1"/>
            <a:r>
              <a:rPr lang="en-US"/>
              <a:t>Second level</a:t>
            </a:r>
          </a:p>
          <a:p>
            <a:pPr lvl="2"/>
            <a:r>
              <a:rPr lang="en-US"/>
              <a:t>Third level</a:t>
            </a:r>
          </a:p>
          <a:p>
            <a:pPr lvl="3"/>
            <a:r>
              <a:rPr lang="en-US"/>
              <a:t>Fourth level</a:t>
            </a:r>
          </a:p>
          <a:p>
            <a:pPr lvl="4"/>
            <a:r>
              <a:rPr lang="en-US"/>
              <a:t>Fifth level</a:t>
            </a:r>
          </a:p>
        </p:txBody>
      </p:sp>
      <p:sp>
        <p:nvSpPr>
          <p:cNvPr id="6" name="Source Placeholder"/>
          <p:cNvSpPr>
            <a:spLocks noGrp="1"/>
          </p:cNvSpPr>
          <p:nvPr>
            <p:ph type="body" sz="quarter" idx="13" hasCustomPrompt="1"/>
          </p:nvPr>
        </p:nvSpPr>
        <p:spPr>
          <a:xfrm>
            <a:off x="457200" y="5751576"/>
            <a:ext cx="11276076"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3" name="Slide Number Placeholder 2"/>
          <p:cNvSpPr>
            <a:spLocks noGrp="1"/>
          </p:cNvSpPr>
          <p:nvPr>
            <p:ph type="sldNum" sz="quarter" idx="18"/>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21135152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Shape&#10;&#10;Description automatically generated with medium confidence">
            <a:extLst>
              <a:ext uri="{FF2B5EF4-FFF2-40B4-BE49-F238E27FC236}">
                <a16:creationId xmlns:a16="http://schemas.microsoft.com/office/drawing/2014/main" id="{822B6F7E-2C23-47F7-A37A-808508168CFA}"/>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1524" y="0"/>
            <a:ext cx="12188952" cy="6858000"/>
          </a:xfrm>
          <a:prstGeom prst="rect">
            <a:avLst/>
          </a:prstGeom>
        </p:spPr>
      </p:pic>
      <p:sp>
        <p:nvSpPr>
          <p:cNvPr id="5" name="Title Placeholder"/>
          <p:cNvSpPr>
            <a:spLocks noGrp="1"/>
          </p:cNvSpPr>
          <p:nvPr>
            <p:ph type="title"/>
          </p:nvPr>
        </p:nvSpPr>
        <p:spPr>
          <a:xfrm>
            <a:off x="457200" y="0"/>
            <a:ext cx="11276076" cy="1280160"/>
          </a:xfrm>
          <a:prstGeom prst="rect">
            <a:avLst/>
          </a:prstGeom>
        </p:spPr>
        <p:txBody>
          <a:bodyPr vert="horz" lIns="0" tIns="0" rIns="0" bIns="0" rtlCol="0" anchor="ctr" anchorCtr="0">
            <a:normAutofit/>
          </a:bodyPr>
          <a:lstStyle/>
          <a:p>
            <a:r>
              <a:rPr lang="en-US"/>
              <a:t>Slide Title</a:t>
            </a:r>
          </a:p>
        </p:txBody>
      </p:sp>
      <p:sp>
        <p:nvSpPr>
          <p:cNvPr id="12" name="Text Placeholder"/>
          <p:cNvSpPr>
            <a:spLocks noGrp="1"/>
          </p:cNvSpPr>
          <p:nvPr>
            <p:ph type="body" idx="1"/>
          </p:nvPr>
        </p:nvSpPr>
        <p:spPr>
          <a:xfrm>
            <a:off x="457200" y="1371599"/>
            <a:ext cx="11276076" cy="4343400"/>
          </a:xfrm>
          <a:prstGeom prst="rect">
            <a:avLst/>
          </a:prstGeom>
          <a:ln>
            <a:noFill/>
          </a:ln>
        </p:spPr>
        <p:txBody>
          <a:bodyPr vert="horz" lIns="0" tIns="0" rIns="0" bIns="0" rtlCol="0">
            <a:normAutofit/>
          </a:bodyPr>
          <a:lstStyle/>
          <a:p>
            <a:pPr lvl="0"/>
            <a:r>
              <a:rPr lang="en-US"/>
              <a:t>Bullet 1, bullet character Wingding 167, text size 26, 85% black </a:t>
            </a:r>
          </a:p>
          <a:p>
            <a:pPr lvl="1"/>
            <a:r>
              <a:rPr lang="en-US"/>
              <a:t>Bullet 2, bullet character 149</a:t>
            </a:r>
          </a:p>
          <a:p>
            <a:pPr lvl="2"/>
            <a:r>
              <a:rPr lang="en-US"/>
              <a:t>Bullet 3, bullet character 150</a:t>
            </a:r>
          </a:p>
          <a:p>
            <a:pPr lvl="3"/>
            <a:r>
              <a:rPr lang="en-US"/>
              <a:t>Bullet 4, bullet character 187</a:t>
            </a:r>
          </a:p>
          <a:p>
            <a:pPr lvl="4"/>
            <a:r>
              <a:rPr lang="en-US"/>
              <a:t>Bullet 5, bullet character 155</a:t>
            </a:r>
          </a:p>
        </p:txBody>
      </p:sp>
      <p:sp>
        <p:nvSpPr>
          <p:cNvPr id="2" name="Footer Placeholder 1"/>
          <p:cNvSpPr>
            <a:spLocks noGrp="1"/>
          </p:cNvSpPr>
          <p:nvPr>
            <p:ph type="ftr" sz="quarter" idx="3"/>
          </p:nvPr>
        </p:nvSpPr>
        <p:spPr>
          <a:xfrm>
            <a:off x="457200" y="6734889"/>
            <a:ext cx="2954335" cy="123111"/>
          </a:xfrm>
          <a:prstGeom prst="rect">
            <a:avLst/>
          </a:prstGeom>
          <a:ln>
            <a:noFill/>
          </a:ln>
        </p:spPr>
        <p:txBody>
          <a:bodyPr wrap="square" lIns="0" tIns="0" rIns="0" bIns="0" anchor="b" anchorCtr="0">
            <a:spAutoFit/>
          </a:bodyPr>
          <a:lstStyle>
            <a:lvl1pPr>
              <a:spcBef>
                <a:spcPts val="0"/>
              </a:spcBef>
              <a:defRPr lang="en-US" sz="800" b="0" i="0">
                <a:solidFill>
                  <a:schemeClr val="tx1"/>
                </a:solidFill>
                <a:latin typeface="Calibri"/>
                <a:ea typeface="Calibri"/>
                <a:cs typeface="Calibri"/>
              </a:defRPr>
            </a:lvl1pPr>
          </a:lstStyle>
          <a:p>
            <a:endParaRPr lang="en-US"/>
          </a:p>
        </p:txBody>
      </p:sp>
      <p:sp>
        <p:nvSpPr>
          <p:cNvPr id="6" name="Slide Number"/>
          <p:cNvSpPr>
            <a:spLocks noGrp="1"/>
          </p:cNvSpPr>
          <p:nvPr>
            <p:ph type="sldNum" sz="quarter" idx="4"/>
          </p:nvPr>
        </p:nvSpPr>
        <p:spPr>
          <a:xfrm>
            <a:off x="11734800" y="6704112"/>
            <a:ext cx="157094" cy="153888"/>
          </a:xfrm>
          <a:prstGeom prst="rect">
            <a:avLst/>
          </a:prstGeom>
        </p:spPr>
        <p:txBody>
          <a:bodyPr vert="horz" wrap="none" lIns="0" tIns="0" rIns="0" bIns="0" rtlCol="0" anchor="b" anchorCtr="0">
            <a:spAutoFit/>
          </a:bodyPr>
          <a:lstStyle>
            <a:lvl1pPr algn="r">
              <a:defRPr sz="1000" b="0" i="0">
                <a:solidFill>
                  <a:schemeClr val="tx1"/>
                </a:solidFill>
                <a:latin typeface="+mn-lt"/>
                <a:ea typeface="Calibri"/>
                <a:cs typeface="Calibri"/>
              </a:defRPr>
            </a:lvl1pPr>
          </a:lstStyle>
          <a:p>
            <a:fld id="{99A20822-4A49-4D36-86E3-300BA48D3F00}" type="slidenum">
              <a:rPr lang="en-US" smtClean="0"/>
              <a:pPr/>
              <a:t>‹#›</a:t>
            </a:fld>
            <a:endParaRPr lang="en-US"/>
          </a:p>
        </p:txBody>
      </p:sp>
    </p:spTree>
    <p:extLst>
      <p:ext uri="{BB962C8B-B14F-4D97-AF65-F5344CB8AC3E}">
        <p14:creationId xmlns:p14="http://schemas.microsoft.com/office/powerpoint/2010/main" val="397854331"/>
      </p:ext>
    </p:extLst>
  </p:cSld>
  <p:clrMap bg1="lt1" tx1="dk1" bg2="lt2" tx2="dk2" accent1="accent1" accent2="accent2" accent3="accent3" accent4="accent4" accent5="accent5" accent6="accent6" hlink="hlink" folHlink="folHlink"/>
  <p:sldLayoutIdLst>
    <p:sldLayoutId id="2147483816" r:id="rId1"/>
    <p:sldLayoutId id="2147483701" r:id="rId2"/>
    <p:sldLayoutId id="2147483748" r:id="rId3"/>
    <p:sldLayoutId id="2147483815" r:id="rId4"/>
    <p:sldLayoutId id="2147483662" r:id="rId5"/>
    <p:sldLayoutId id="2147483702" r:id="rId6"/>
    <p:sldLayoutId id="2147483774" r:id="rId7"/>
    <p:sldLayoutId id="2147483812" r:id="rId8"/>
    <p:sldLayoutId id="2147483785" r:id="rId9"/>
    <p:sldLayoutId id="2147483786" r:id="rId10"/>
    <p:sldLayoutId id="2147483814" r:id="rId11"/>
    <p:sldLayoutId id="2147483725" r:id="rId12"/>
    <p:sldLayoutId id="2147483820" r:id="rId13"/>
    <p:sldLayoutId id="2147483811" r:id="rId14"/>
    <p:sldLayoutId id="2147483810" r:id="rId15"/>
    <p:sldLayoutId id="2147483775" r:id="rId16"/>
    <p:sldLayoutId id="2147483821" r:id="rId17"/>
    <p:sldLayoutId id="2147483822" r:id="rId18"/>
    <p:sldLayoutId id="2147483823" r:id="rId19"/>
    <p:sldLayoutId id="2147483825" r:id="rId20"/>
    <p:sldLayoutId id="2147483826" r:id="rId21"/>
  </p:sldLayoutIdLst>
  <p:hf hdr="0" ftr="0" dt="0"/>
  <p:txStyles>
    <p:titleStyle>
      <a:lvl1pPr algn="ctr" defTabSz="685800" rtl="0" eaLnBrk="1" latinLnBrk="0" hangingPunct="1">
        <a:lnSpc>
          <a:spcPct val="100000"/>
        </a:lnSpc>
        <a:spcBef>
          <a:spcPct val="0"/>
        </a:spcBef>
        <a:buNone/>
        <a:defRPr sz="4200" b="1" i="0" kern="1200" baseline="0">
          <a:solidFill>
            <a:schemeClr val="tx1"/>
          </a:solidFill>
          <a:latin typeface="+mj-lt"/>
          <a:ea typeface="+mj-ea"/>
          <a:cs typeface="Calibri"/>
        </a:defRPr>
      </a:lvl1pPr>
    </p:titleStyle>
    <p:bodyStyle>
      <a:lvl1pPr marL="320040" marR="0" indent="-320040" algn="l" defTabSz="685800" rtl="0" eaLnBrk="1" fontAlgn="auto" latinLnBrk="0" hangingPunct="1">
        <a:lnSpc>
          <a:spcPct val="125000"/>
        </a:lnSpc>
        <a:spcBef>
          <a:spcPts val="1800"/>
        </a:spcBef>
        <a:spcAft>
          <a:spcPts val="0"/>
        </a:spcAft>
        <a:buClr>
          <a:schemeClr val="accent1"/>
        </a:buClr>
        <a:buSzPct val="100000"/>
        <a:buFont typeface="Wingdings" panose="05000000000000000000" pitchFamily="2" charset="2"/>
        <a:buChar char="§"/>
        <a:tabLst/>
        <a:defRPr sz="2600" b="0" i="0" kern="1200">
          <a:solidFill>
            <a:schemeClr val="tx1"/>
          </a:solidFill>
          <a:latin typeface="+mn-lt"/>
          <a:ea typeface="Calibri"/>
          <a:cs typeface="Calibri"/>
        </a:defRPr>
      </a:lvl1pPr>
      <a:lvl2pPr marL="64008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2pPr>
      <a:lvl3pPr marL="100584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3pPr>
      <a:lvl4pPr marL="1325880" marR="0" indent="-320040" algn="l" defTabSz="685800" rtl="0" eaLnBrk="1" fontAlgn="auto" latinLnBrk="0" hangingPunct="1">
        <a:lnSpc>
          <a:spcPct val="125000"/>
        </a:lnSpc>
        <a:spcBef>
          <a:spcPts val="600"/>
        </a:spcBef>
        <a:spcAft>
          <a:spcPts val="0"/>
        </a:spcAft>
        <a:buClr>
          <a:schemeClr val="accent1"/>
        </a:buClr>
        <a:buSzPct val="100000"/>
        <a:buFont typeface="Arial" panose="020B0604020202020204" pitchFamily="34" charset="0"/>
        <a:buChar char="»"/>
        <a:tabLst/>
        <a:defRPr sz="2600" b="0" i="0" kern="1200">
          <a:solidFill>
            <a:schemeClr val="tx1"/>
          </a:solidFill>
          <a:latin typeface="+mn-lt"/>
          <a:ea typeface="Calibri"/>
          <a:cs typeface="Calibri"/>
        </a:defRPr>
      </a:lvl4pPr>
      <a:lvl5pPr marL="1645920" marR="0" indent="-320040" algn="l" defTabSz="685800" rtl="0" eaLnBrk="1" fontAlgn="auto" latinLnBrk="0" hangingPunct="1">
        <a:lnSpc>
          <a:spcPct val="125000"/>
        </a:lnSpc>
        <a:spcBef>
          <a:spcPts val="600"/>
        </a:spcBef>
        <a:spcAft>
          <a:spcPts val="0"/>
        </a:spcAft>
        <a:buClr>
          <a:schemeClr val="accent1"/>
        </a:buClr>
        <a:buSzTx/>
        <a:buFont typeface="Calibri" panose="020F0502020204030204" pitchFamily="34" charset="0"/>
        <a:buChar char="›"/>
        <a:tabLst/>
        <a:defRPr sz="2600" b="0" i="0" kern="1200">
          <a:solidFill>
            <a:schemeClr val="tx1"/>
          </a:solidFill>
          <a:latin typeface="+mn-lt"/>
          <a:ea typeface="Calibri"/>
          <a:cs typeface="Calibri"/>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https://www.travellerspoint.com/guide/Austin/"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85.png"/><Relationship Id="rId1" Type="http://schemas.openxmlformats.org/officeDocument/2006/relationships/slideLayout" Target="../slideLayouts/slideLayout3.xml"/><Relationship Id="rId4" Type="http://schemas.openxmlformats.org/officeDocument/2006/relationships/image" Target="../media/image81.sv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18.xml"/></Relationships>
</file>

<file path=ppt/slides/_rels/slide104.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88.xml"/><Relationship Id="rId1" Type="http://schemas.openxmlformats.org/officeDocument/2006/relationships/slideLayout" Target="../slideLayouts/slideLayout19.xml"/></Relationships>
</file>

<file path=ppt/slides/_rels/slide10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9.xml"/><Relationship Id="rId1" Type="http://schemas.openxmlformats.org/officeDocument/2006/relationships/slideLayout" Target="../slideLayouts/slideLayout19.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5.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17.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1.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12.xml"/></Relationships>
</file>

<file path=ppt/slides/_rels/slide112.xml.rels><?xml version="1.0" encoding="UTF-8" standalone="yes"?>
<Relationships xmlns="http://schemas.openxmlformats.org/package/2006/relationships"><Relationship Id="rId3" Type="http://schemas.openxmlformats.org/officeDocument/2006/relationships/hyperlink" Target="https://ies.ed.gov/ncee/wwc/PracticeGuide/3" TargetMode="External"/><Relationship Id="rId2" Type="http://schemas.openxmlformats.org/officeDocument/2006/relationships/notesSlide" Target="../notesSlides/notesSlide95.xml"/><Relationship Id="rId1" Type="http://schemas.openxmlformats.org/officeDocument/2006/relationships/slideLayout" Target="../slideLayouts/slideLayout12.xml"/></Relationships>
</file>

<file path=ppt/slides/_rels/slide113.xml.rels><?xml version="1.0" encoding="UTF-8" standalone="yes"?>
<Relationships xmlns="http://schemas.openxmlformats.org/package/2006/relationships"><Relationship Id="rId3" Type="http://schemas.openxmlformats.org/officeDocument/2006/relationships/hyperlink" Target="https://intensiveintervention.uat.air.org/resource/data-based-individualization-framework-intensive-intervention" TargetMode="External"/><Relationship Id="rId2" Type="http://schemas.openxmlformats.org/officeDocument/2006/relationships/notesSlide" Target="../notesSlides/notesSlide96.xml"/><Relationship Id="rId1" Type="http://schemas.openxmlformats.org/officeDocument/2006/relationships/slideLayout" Target="../slideLayouts/slideLayout1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hyperlink" Target="https://lishawrites.com/page/3/" TargetMode="External"/><Relationship Id="rId5" Type="http://schemas.openxmlformats.org/officeDocument/2006/relationships/image" Target="../media/image15.jpeg"/><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hyperlink" Target="https://iris.peabody.vanderbilt.edu/module/ebp_01/cresource/q1/p02/" TargetMode="External"/><Relationship Id="rId2" Type="http://schemas.openxmlformats.org/officeDocument/2006/relationships/notesSlide" Target="../notesSlides/notesSlide20.xml"/><Relationship Id="rId1" Type="http://schemas.openxmlformats.org/officeDocument/2006/relationships/slideLayout" Target="../slideLayouts/slideLayout18.xml"/><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1.png"/><Relationship Id="rId7"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19.xml"/><Relationship Id="rId6" Type="http://schemas.openxmlformats.org/officeDocument/2006/relationships/hyperlink" Target="https://intensiveintervention.org/sites/default/files/Behavior_IEP_Guide-508.pdf" TargetMode="External"/><Relationship Id="rId5" Type="http://schemas.openxmlformats.org/officeDocument/2006/relationships/hyperlink" Target="https://charts.intensiveintervention.org/chart/behavioral-progress-monitoring-tools" TargetMode="External"/><Relationship Id="rId4" Type="http://schemas.openxmlformats.org/officeDocument/2006/relationships/hyperlink" Target="https://charts.intensiveintervention.org/chart/progress-monitoring" TargetMode="External"/><Relationship Id="rId9" Type="http://schemas.openxmlformats.org/officeDocument/2006/relationships/hyperlink" Target="https://intensiveintervention.org/resource/high-quality-academic-IEP-goals" TargetMode="External"/></Relationships>
</file>

<file path=ppt/slides/_rels/slide2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6.xml"/><Relationship Id="rId1" Type="http://schemas.openxmlformats.org/officeDocument/2006/relationships/slideLayout" Target="../slideLayouts/slideLayout19.xml"/><Relationship Id="rId4" Type="http://schemas.openxmlformats.org/officeDocument/2006/relationships/image" Target="../media/image34.png"/></Relationships>
</file>

<file path=ppt/slides/_rels/slide2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7.xml"/><Relationship Id="rId1" Type="http://schemas.openxmlformats.org/officeDocument/2006/relationships/slideLayout" Target="../slideLayouts/slideLayout19.xml"/><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hyperlink" Target="https://www.publicdomainpictures.net/en/view-image.php?image=312842&amp;picture=cowboy-on-bull-float-part"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8.xml"/><Relationship Id="rId1" Type="http://schemas.openxmlformats.org/officeDocument/2006/relationships/slideLayout" Target="../slideLayouts/slideLayout19.xml"/><Relationship Id="rId4" Type="http://schemas.openxmlformats.org/officeDocument/2006/relationships/image" Target="../media/image34.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0.xml"/><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1.xml"/><Relationship Id="rId1" Type="http://schemas.openxmlformats.org/officeDocument/2006/relationships/slideLayout" Target="../slideLayouts/slideLayout1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4.xml"/><Relationship Id="rId1" Type="http://schemas.openxmlformats.org/officeDocument/2006/relationships/slideLayout" Target="../slideLayouts/slideLayout19.xml"/><Relationship Id="rId5" Type="http://schemas.openxmlformats.org/officeDocument/2006/relationships/image" Target="../media/image38.png"/><Relationship Id="rId4" Type="http://schemas.openxmlformats.org/officeDocument/2006/relationships/image" Target="../media/image25.png"/></Relationships>
</file>

<file path=ppt/slides/_rels/slide3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5.xml"/><Relationship Id="rId1" Type="http://schemas.openxmlformats.org/officeDocument/2006/relationships/slideLayout" Target="../slideLayouts/slideLayout19.xml"/></Relationships>
</file>

<file path=ppt/slides/_rels/slide3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6.xml"/><Relationship Id="rId1" Type="http://schemas.openxmlformats.org/officeDocument/2006/relationships/slideLayout" Target="../slideLayouts/slideLayout19.xml"/></Relationships>
</file>

<file path=ppt/slides/_rels/slide3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7.xml"/><Relationship Id="rId1" Type="http://schemas.openxmlformats.org/officeDocument/2006/relationships/slideLayout" Target="../slideLayouts/slideLayout5.xml"/><Relationship Id="rId4" Type="http://schemas.openxmlformats.org/officeDocument/2006/relationships/image" Target="../media/image40.png"/></Relationships>
</file>

<file path=ppt/slides/_rels/slide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8.xml"/><Relationship Id="rId1" Type="http://schemas.openxmlformats.org/officeDocument/2006/relationships/slideLayout" Target="../slideLayouts/slideLayout19.xml"/></Relationships>
</file>

<file path=ppt/slides/_rels/slide42.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39.xml"/><Relationship Id="rId1" Type="http://schemas.openxmlformats.org/officeDocument/2006/relationships/slideLayout" Target="../slideLayouts/slideLayout19.xml"/><Relationship Id="rId4" Type="http://schemas.openxmlformats.org/officeDocument/2006/relationships/image" Target="../media/image41.png"/></Relationships>
</file>

<file path=ppt/slides/_rels/slide43.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40.xml"/><Relationship Id="rId1" Type="http://schemas.openxmlformats.org/officeDocument/2006/relationships/slideLayout" Target="../slideLayouts/slideLayout19.xml"/><Relationship Id="rId4" Type="http://schemas.openxmlformats.org/officeDocument/2006/relationships/image" Target="../media/image41.png"/></Relationships>
</file>

<file path=ppt/slides/_rels/slide4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2.xml"/><Relationship Id="rId1" Type="http://schemas.openxmlformats.org/officeDocument/2006/relationships/slideLayout" Target="../slideLayouts/slideLayout5.xml"/><Relationship Id="rId4" Type="http://schemas.openxmlformats.org/officeDocument/2006/relationships/image" Target="../media/image24.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3" Type="http://schemas.openxmlformats.org/officeDocument/2006/relationships/hyperlink" Target="https://intensiveintervention.org/sites/default/files/Lessons-Learned-Infographic_508.pdf" TargetMode="External"/><Relationship Id="rId2" Type="http://schemas.openxmlformats.org/officeDocument/2006/relationships/notesSlide" Target="../notesSlides/notesSlide44.xml"/><Relationship Id="rId1" Type="http://schemas.openxmlformats.org/officeDocument/2006/relationships/slideLayout" Target="../slideLayouts/slideLayout5.xml"/><Relationship Id="rId4" Type="http://schemas.openxmlformats.org/officeDocument/2006/relationships/image" Target="../media/image43.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6.xml"/><Relationship Id="rId1" Type="http://schemas.openxmlformats.org/officeDocument/2006/relationships/slideLayout" Target="../slideLayouts/slideLayout5.xml"/><Relationship Id="rId5" Type="http://schemas.openxmlformats.org/officeDocument/2006/relationships/hyperlink" Target="http://www.ideapartnership.org/building-connections/the-partnership-way.html" TargetMode="External"/><Relationship Id="rId4" Type="http://schemas.openxmlformats.org/officeDocument/2006/relationships/image" Target="../media/image45.png"/></Relationships>
</file>

<file path=ppt/slides/_rels/slide5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7.xml"/><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8.xm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hyperlink" Target="https://charts.intensiveintervention.org/ascreening" TargetMode="External"/><Relationship Id="rId7" Type="http://schemas.openxmlformats.org/officeDocument/2006/relationships/image" Target="../media/image48.png"/><Relationship Id="rId2" Type="http://schemas.openxmlformats.org/officeDocument/2006/relationships/notesSlide" Target="../notesSlides/notesSlide49.xml"/><Relationship Id="rId1" Type="http://schemas.openxmlformats.org/officeDocument/2006/relationships/slideLayout" Target="../slideLayouts/slideLayout5.xml"/><Relationship Id="rId6" Type="http://schemas.openxmlformats.org/officeDocument/2006/relationships/image" Target="../media/image47.png"/><Relationship Id="rId5" Type="http://schemas.openxmlformats.org/officeDocument/2006/relationships/hyperlink" Target="https://charts.intensiveintervention.org/aprogressmonitoring" TargetMode="External"/><Relationship Id="rId4" Type="http://schemas.openxmlformats.org/officeDocument/2006/relationships/hyperlink" Target="https://charts.intensiveintervention.org/bintervention" TargetMode="Externa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1.xml"/><Relationship Id="rId1" Type="http://schemas.openxmlformats.org/officeDocument/2006/relationships/slideLayout" Target="../slideLayouts/slideLayout5.xml"/><Relationship Id="rId5" Type="http://schemas.openxmlformats.org/officeDocument/2006/relationships/hyperlink" Target="https://intensiveintervention.org/implementation-intervention/fidelity" TargetMode="External"/><Relationship Id="rId4" Type="http://schemas.openxmlformats.org/officeDocument/2006/relationships/image" Target="../media/image51.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3.xml"/><Relationship Id="rId6" Type="http://schemas.openxmlformats.org/officeDocument/2006/relationships/hyperlink" Target="https://intensiveintervention.org/implementation-intervention/data-teaming" TargetMode="External"/><Relationship Id="rId5" Type="http://schemas.openxmlformats.org/officeDocument/2006/relationships/image" Target="../media/image55.png"/><Relationship Id="rId4" Type="http://schemas.openxmlformats.org/officeDocument/2006/relationships/image" Target="../media/image54.png"/></Relationships>
</file>

<file path=ppt/slides/_rels/slide5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3.xml"/><Relationship Id="rId1" Type="http://schemas.openxmlformats.org/officeDocument/2006/relationships/slideLayout" Target="../slideLayouts/slideLayout19.xml"/></Relationships>
</file>

<file path=ppt/slides/_rels/slide5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4.xml"/><Relationship Id="rId1" Type="http://schemas.openxmlformats.org/officeDocument/2006/relationships/slideLayout" Target="../slideLayouts/slideLayout5.xml"/><Relationship Id="rId6" Type="http://schemas.openxmlformats.org/officeDocument/2006/relationships/hyperlink" Target="https://intensiveintervention.org/training/online-learning-modules" TargetMode="External"/><Relationship Id="rId5" Type="http://schemas.openxmlformats.org/officeDocument/2006/relationships/image" Target="../media/image57.png"/><Relationship Id="rId4" Type="http://schemas.openxmlformats.org/officeDocument/2006/relationships/hyperlink" Target="https://intensiveintervention.org/training/dbi-training-materials"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5.xml"/><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7.xml"/><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8.xml"/><Relationship Id="rId1" Type="http://schemas.openxmlformats.org/officeDocument/2006/relationships/slideLayout" Target="../slideLayouts/slideLayout19.xml"/><Relationship Id="rId4" Type="http://schemas.openxmlformats.org/officeDocument/2006/relationships/image" Target="../media/image24.pn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60.xml"/><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1.xml"/><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63.xml"/><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4.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65.xml"/><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6.xml"/><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7.xml"/><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5.xml"/></Relationships>
</file>

<file path=ppt/slides/_rels/slide7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9.xml"/><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0.xml"/><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5.xml"/></Relationships>
</file>

<file path=ppt/slides/_rels/slide7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72.xml"/><Relationship Id="rId1" Type="http://schemas.openxmlformats.org/officeDocument/2006/relationships/slideLayout" Target="../slideLayouts/slideLayout5.xml"/></Relationships>
</file>

<file path=ppt/slides/_rels/slide7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73.xml"/><Relationship Id="rId1" Type="http://schemas.openxmlformats.org/officeDocument/2006/relationships/slideLayout" Target="../slideLayouts/slideLayout5.xml"/></Relationships>
</file>

<file path=ppt/slides/_rels/slide79.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74.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20.jpeg"/><Relationship Id="rId4" Type="http://schemas.openxmlformats.org/officeDocument/2006/relationships/image" Target="../media/image19.jpeg"/></Relationships>
</file>

<file path=ppt/slides/_rels/slide8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75.xml"/><Relationship Id="rId1" Type="http://schemas.openxmlformats.org/officeDocument/2006/relationships/slideLayout" Target="../slideLayouts/slideLayout5.xml"/></Relationships>
</file>

<file path=ppt/slides/_rels/slide8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76.xml"/><Relationship Id="rId1" Type="http://schemas.openxmlformats.org/officeDocument/2006/relationships/slideLayout" Target="../slideLayouts/slideLayout5.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5.xml"/></Relationships>
</file>

<file path=ppt/slides/_rels/slide83.xml.rels><?xml version="1.0" encoding="UTF-8" standalone="yes"?>
<Relationships xmlns="http://schemas.openxmlformats.org/package/2006/relationships"><Relationship Id="rId3" Type="http://schemas.openxmlformats.org/officeDocument/2006/relationships/hyperlink" Target="https://intensiveintervention.org/intervention-resources/literacy-strategies" TargetMode="External"/><Relationship Id="rId2" Type="http://schemas.openxmlformats.org/officeDocument/2006/relationships/notesSlide" Target="../notesSlides/notesSlide78.xml"/><Relationship Id="rId1" Type="http://schemas.openxmlformats.org/officeDocument/2006/relationships/slideLayout" Target="../slideLayouts/slideLayout3.xml"/><Relationship Id="rId4" Type="http://schemas.openxmlformats.org/officeDocument/2006/relationships/image" Target="../media/image72.png"/></Relationships>
</file>

<file path=ppt/slides/_rels/slide84.xml.rels><?xml version="1.0" encoding="UTF-8" standalone="yes"?>
<Relationships xmlns="http://schemas.openxmlformats.org/package/2006/relationships"><Relationship Id="rId3" Type="http://schemas.openxmlformats.org/officeDocument/2006/relationships/hyperlink" Target="https://intensiveintervention.org/intervention-resources/literacy-strategies" TargetMode="External"/><Relationship Id="rId2" Type="http://schemas.openxmlformats.org/officeDocument/2006/relationships/notesSlide" Target="../notesSlides/notesSlide79.xml"/><Relationship Id="rId1" Type="http://schemas.openxmlformats.org/officeDocument/2006/relationships/slideLayout" Target="../slideLayouts/slideLayout3.xml"/><Relationship Id="rId4" Type="http://schemas.openxmlformats.org/officeDocument/2006/relationships/image" Target="../media/image73.png"/></Relationships>
</file>

<file path=ppt/slides/_rels/slide8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80.xml"/><Relationship Id="rId1" Type="http://schemas.openxmlformats.org/officeDocument/2006/relationships/slideLayout" Target="../slideLayouts/slideLayout5.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5.xml"/></Relationships>
</file>

<file path=ppt/slides/_rels/slide87.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82.xml"/><Relationship Id="rId1" Type="http://schemas.openxmlformats.org/officeDocument/2006/relationships/slideLayout" Target="../slideLayouts/slideLayout5.xml"/></Relationships>
</file>

<file path=ppt/slides/_rels/slide8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83.xml"/><Relationship Id="rId1" Type="http://schemas.openxmlformats.org/officeDocument/2006/relationships/slideLayout" Target="../slideLayouts/slideLayout5.xml"/></Relationships>
</file>

<file path=ppt/slides/_rels/slide89.xml.rels><?xml version="1.0" encoding="UTF-8" standalone="yes"?>
<Relationships xmlns="http://schemas.openxmlformats.org/package/2006/relationships"><Relationship Id="rId3" Type="http://schemas.openxmlformats.org/officeDocument/2006/relationships/hyperlink" Target="https://intensiveintervention.org/intervention-resources/behavior-strategies-support-intensifying-interventions" TargetMode="External"/><Relationship Id="rId2" Type="http://schemas.openxmlformats.org/officeDocument/2006/relationships/notesSlide" Target="../notesSlides/notesSlide84.xml"/><Relationship Id="rId1" Type="http://schemas.openxmlformats.org/officeDocument/2006/relationships/slideLayout" Target="../slideLayouts/slideLayout5.xml"/><Relationship Id="rId4" Type="http://schemas.openxmlformats.org/officeDocument/2006/relationships/image" Target="../media/image76.png"/></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5.xml"/></Relationships>
</file>

<file path=ppt/slides/_rels/slide9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86.xml"/><Relationship Id="rId1" Type="http://schemas.openxmlformats.org/officeDocument/2006/relationships/slideLayout" Target="../slideLayouts/slideLayout5.xml"/></Relationships>
</file>

<file path=ppt/slides/_rels/slide92.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5.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3" Type="http://schemas.openxmlformats.org/officeDocument/2006/relationships/image" Target="../media/image81.svg"/><Relationship Id="rId2" Type="http://schemas.openxmlformats.org/officeDocument/2006/relationships/image" Target="../media/image80.png"/><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81.svg"/><Relationship Id="rId2" Type="http://schemas.openxmlformats.org/officeDocument/2006/relationships/image" Target="../media/image80.png"/><Relationship Id="rId1" Type="http://schemas.openxmlformats.org/officeDocument/2006/relationships/slideLayout" Target="../slideLayouts/slideLayout3.xml"/><Relationship Id="rId4" Type="http://schemas.openxmlformats.org/officeDocument/2006/relationships/image" Target="../media/image82.png"/></Relationships>
</file>

<file path=ppt/slides/_rels/slide9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6.xml"/><Relationship Id="rId5" Type="http://schemas.openxmlformats.org/officeDocument/2006/relationships/image" Target="../media/image81.svg"/><Relationship Id="rId4" Type="http://schemas.openxmlformats.org/officeDocument/2006/relationships/image" Target="../media/image8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Placeholder 17" descr="A city skyline at night with a bridge over water">
            <a:extLst>
              <a:ext uri="{FF2B5EF4-FFF2-40B4-BE49-F238E27FC236}">
                <a16:creationId xmlns:a16="http://schemas.microsoft.com/office/drawing/2014/main" id="{40757B3E-42C3-8B79-1142-0C08C31504F6}"/>
              </a:ext>
            </a:extLst>
          </p:cNvPr>
          <p:cNvPicPr>
            <a:picLocks noGrp="1" noChangeAspect="1"/>
          </p:cNvPicPr>
          <p:nvPr>
            <p:ph type="pic" sz="quarter" idx="22"/>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31982" b="31982"/>
          <a:stretch>
            <a:fillRect/>
          </a:stretch>
        </p:blipFill>
        <p:spPr/>
      </p:pic>
      <p:sp>
        <p:nvSpPr>
          <p:cNvPr id="65" name="Text Placeholder 64">
            <a:extLst>
              <a:ext uri="{FF2B5EF4-FFF2-40B4-BE49-F238E27FC236}">
                <a16:creationId xmlns:a16="http://schemas.microsoft.com/office/drawing/2014/main" id="{87C14096-0648-4A3A-A80B-83B2C548DDE7}"/>
              </a:ext>
            </a:extLst>
          </p:cNvPr>
          <p:cNvSpPr>
            <a:spLocks noGrp="1"/>
          </p:cNvSpPr>
          <p:nvPr>
            <p:ph type="body" sz="quarter" idx="14"/>
          </p:nvPr>
        </p:nvSpPr>
        <p:spPr>
          <a:xfrm>
            <a:off x="10611997" y="3716536"/>
            <a:ext cx="636393" cy="184666"/>
          </a:xfrm>
        </p:spPr>
        <p:txBody>
          <a:bodyPr/>
          <a:lstStyle/>
          <a:p>
            <a:r>
              <a:rPr lang="en-US"/>
              <a:t>June 2024</a:t>
            </a:r>
          </a:p>
        </p:txBody>
      </p:sp>
      <p:sp>
        <p:nvSpPr>
          <p:cNvPr id="62" name="Title 61">
            <a:extLst>
              <a:ext uri="{FF2B5EF4-FFF2-40B4-BE49-F238E27FC236}">
                <a16:creationId xmlns:a16="http://schemas.microsoft.com/office/drawing/2014/main" id="{30D096CF-ACE5-48B7-ABF4-6B442946BA45}"/>
              </a:ext>
            </a:extLst>
          </p:cNvPr>
          <p:cNvSpPr>
            <a:spLocks noGrp="1"/>
          </p:cNvSpPr>
          <p:nvPr>
            <p:ph type="title"/>
          </p:nvPr>
        </p:nvSpPr>
        <p:spPr/>
        <p:txBody>
          <a:bodyPr/>
          <a:lstStyle/>
          <a:p>
            <a:r>
              <a:rPr lang="en-US"/>
              <a:t>DBI 101  </a:t>
            </a:r>
          </a:p>
        </p:txBody>
      </p:sp>
      <p:sp>
        <p:nvSpPr>
          <p:cNvPr id="63" name="Subtitle 62">
            <a:extLst>
              <a:ext uri="{FF2B5EF4-FFF2-40B4-BE49-F238E27FC236}">
                <a16:creationId xmlns:a16="http://schemas.microsoft.com/office/drawing/2014/main" id="{4090CB8A-C15C-4303-A6CD-D0453CC2DD53}"/>
              </a:ext>
            </a:extLst>
          </p:cNvPr>
          <p:cNvSpPr>
            <a:spLocks noGrp="1"/>
          </p:cNvSpPr>
          <p:nvPr>
            <p:ph type="subTitle" idx="1"/>
          </p:nvPr>
        </p:nvSpPr>
        <p:spPr/>
        <p:txBody>
          <a:bodyPr/>
          <a:lstStyle/>
          <a:p>
            <a:r>
              <a:rPr lang="en-US"/>
              <a:t>Day 1 - Intensive Intervention Institute</a:t>
            </a:r>
          </a:p>
        </p:txBody>
      </p:sp>
      <p:sp>
        <p:nvSpPr>
          <p:cNvPr id="64" name="Text Placeholder 63">
            <a:extLst>
              <a:ext uri="{FF2B5EF4-FFF2-40B4-BE49-F238E27FC236}">
                <a16:creationId xmlns:a16="http://schemas.microsoft.com/office/drawing/2014/main" id="{D696619A-DFC9-4B23-9F02-2ECE00E31650}"/>
              </a:ext>
            </a:extLst>
          </p:cNvPr>
          <p:cNvSpPr>
            <a:spLocks noGrp="1"/>
          </p:cNvSpPr>
          <p:nvPr>
            <p:ph type="body" sz="quarter" idx="13"/>
          </p:nvPr>
        </p:nvSpPr>
        <p:spPr/>
        <p:txBody>
          <a:bodyPr/>
          <a:lstStyle/>
          <a:p>
            <a:r>
              <a:rPr lang="en-US"/>
              <a:t>Sarah Benz, PhD| Sarah Arden, PhD</a:t>
            </a:r>
          </a:p>
        </p:txBody>
      </p:sp>
    </p:spTree>
    <p:extLst>
      <p:ext uri="{BB962C8B-B14F-4D97-AF65-F5344CB8AC3E}">
        <p14:creationId xmlns:p14="http://schemas.microsoft.com/office/powerpoint/2010/main" val="33093502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74D1F-3A88-4C7F-BDCC-B808665C9D77}"/>
              </a:ext>
            </a:extLst>
          </p:cNvPr>
          <p:cNvSpPr>
            <a:spLocks noGrp="1"/>
          </p:cNvSpPr>
          <p:nvPr>
            <p:ph type="title"/>
          </p:nvPr>
        </p:nvSpPr>
        <p:spPr/>
        <p:txBody>
          <a:bodyPr/>
          <a:lstStyle/>
          <a:p>
            <a:r>
              <a:rPr lang="en-US"/>
              <a:t>Benefits of Intensive Intervention </a:t>
            </a:r>
          </a:p>
        </p:txBody>
      </p:sp>
      <p:pic>
        <p:nvPicPr>
          <p:cNvPr id="6" name="Picture 5" descr="Graph that shows outcomes for K-12 students at or below the 10th percentile with typical instruction and then with DBI. The outcomes for students receiving DBI are higher in reading and math, compared to typical instruction for those subjects.">
            <a:extLst>
              <a:ext uri="{FF2B5EF4-FFF2-40B4-BE49-F238E27FC236}">
                <a16:creationId xmlns:a16="http://schemas.microsoft.com/office/drawing/2014/main" id="{511A5D42-2D7E-4592-8747-067E4D017FDE}"/>
              </a:ext>
            </a:extLst>
          </p:cNvPr>
          <p:cNvPicPr>
            <a:picLocks noChangeAspect="1"/>
          </p:cNvPicPr>
          <p:nvPr/>
        </p:nvPicPr>
        <p:blipFill>
          <a:blip r:embed="rId3"/>
          <a:stretch>
            <a:fillRect/>
          </a:stretch>
        </p:blipFill>
        <p:spPr>
          <a:xfrm>
            <a:off x="617344" y="1794559"/>
            <a:ext cx="4897061" cy="3268882"/>
          </a:xfrm>
          <a:prstGeom prst="rect">
            <a:avLst/>
          </a:prstGeom>
        </p:spPr>
      </p:pic>
      <p:sp>
        <p:nvSpPr>
          <p:cNvPr id="5" name="Content Placeholder 2">
            <a:extLst>
              <a:ext uri="{FF2B5EF4-FFF2-40B4-BE49-F238E27FC236}">
                <a16:creationId xmlns:a16="http://schemas.microsoft.com/office/drawing/2014/main" id="{058A0349-554B-4292-9295-6C67368EB5D9}"/>
              </a:ext>
            </a:extLst>
          </p:cNvPr>
          <p:cNvSpPr>
            <a:spLocks noGrp="1"/>
          </p:cNvSpPr>
          <p:nvPr>
            <p:ph sz="quarter" idx="14"/>
          </p:nvPr>
        </p:nvSpPr>
        <p:spPr>
          <a:xfrm>
            <a:off x="6094476" y="1600200"/>
            <a:ext cx="5568696" cy="4343400"/>
          </a:xfrm>
        </p:spPr>
        <p:txBody>
          <a:bodyPr>
            <a:normAutofit/>
          </a:bodyPr>
          <a:lstStyle/>
          <a:p>
            <a:pPr marL="0" indent="0">
              <a:buNone/>
            </a:pPr>
            <a:r>
              <a:rPr lang="en-US" i="1"/>
              <a:t>“In one year, 78% of students receiving intervention reached ambitious growth goals set using national norms. Thirty percent of students were exited from any kind of intervention.” </a:t>
            </a:r>
            <a:r>
              <a:rPr lang="en-US"/>
              <a:t>—Bristol Warren Regional School District, Rhode Island</a:t>
            </a:r>
            <a:endParaRPr lang="en-US" i="1"/>
          </a:p>
        </p:txBody>
      </p:sp>
      <p:sp>
        <p:nvSpPr>
          <p:cNvPr id="3" name="Text Placeholder 2">
            <a:extLst>
              <a:ext uri="{FF2B5EF4-FFF2-40B4-BE49-F238E27FC236}">
                <a16:creationId xmlns:a16="http://schemas.microsoft.com/office/drawing/2014/main" id="{EB14DC99-DA94-49F2-91A2-08DB0DEE58F7}"/>
              </a:ext>
            </a:extLst>
          </p:cNvPr>
          <p:cNvSpPr>
            <a:spLocks noGrp="1"/>
          </p:cNvSpPr>
          <p:nvPr>
            <p:ph type="body" sz="quarter" idx="13"/>
          </p:nvPr>
        </p:nvSpPr>
        <p:spPr>
          <a:xfrm>
            <a:off x="528828" y="5187696"/>
            <a:ext cx="4827195" cy="199475"/>
          </a:xfrm>
        </p:spPr>
        <p:txBody>
          <a:bodyPr/>
          <a:lstStyle/>
          <a:p>
            <a:pPr algn="ctr"/>
            <a:r>
              <a:rPr lang="en-US"/>
              <a:t>(Jung, McMaster, Kunkel, Shin, &amp; </a:t>
            </a:r>
            <a:r>
              <a:rPr lang="en-US" err="1"/>
              <a:t>Stecker</a:t>
            </a:r>
            <a:r>
              <a:rPr lang="en-US"/>
              <a:t>, 2018; </a:t>
            </a:r>
            <a:r>
              <a:rPr lang="en-US" err="1"/>
              <a:t>Scammacca</a:t>
            </a:r>
            <a:r>
              <a:rPr lang="en-US"/>
              <a:t>, Fall, &amp; Roberts, 2015) </a:t>
            </a:r>
          </a:p>
        </p:txBody>
      </p:sp>
      <p:sp>
        <p:nvSpPr>
          <p:cNvPr id="4" name="Slide Number Placeholder 3">
            <a:extLst>
              <a:ext uri="{FF2B5EF4-FFF2-40B4-BE49-F238E27FC236}">
                <a16:creationId xmlns:a16="http://schemas.microsoft.com/office/drawing/2014/main" id="{D75ED0BB-95CD-4040-98ED-91E32B7F0C49}"/>
              </a:ext>
            </a:extLst>
          </p:cNvPr>
          <p:cNvSpPr>
            <a:spLocks noGrp="1"/>
          </p:cNvSpPr>
          <p:nvPr>
            <p:ph type="sldNum" sz="quarter" idx="12"/>
          </p:nvPr>
        </p:nvSpPr>
        <p:spPr/>
        <p:txBody>
          <a:bodyPr/>
          <a:lstStyle/>
          <a:p>
            <a:fld id="{99A20822-4A49-4D36-86E3-300BA48D3F00}" type="slidenum">
              <a:rPr lang="en-US" smtClean="0"/>
              <a:t>10</a:t>
            </a:fld>
            <a:endParaRPr lang="en-US"/>
          </a:p>
        </p:txBody>
      </p:sp>
    </p:spTree>
    <p:extLst>
      <p:ext uri="{BB962C8B-B14F-4D97-AF65-F5344CB8AC3E}">
        <p14:creationId xmlns:p14="http://schemas.microsoft.com/office/powerpoint/2010/main" val="326058550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43FB5E-5633-BD80-C6DA-E9A44A5571CB}"/>
              </a:ext>
            </a:extLst>
          </p:cNvPr>
          <p:cNvSpPr>
            <a:spLocks noGrp="1"/>
          </p:cNvSpPr>
          <p:nvPr>
            <p:ph type="title"/>
          </p:nvPr>
        </p:nvSpPr>
        <p:spPr/>
        <p:txBody>
          <a:bodyPr/>
          <a:lstStyle/>
          <a:p>
            <a:r>
              <a:rPr lang="en-US" err="1"/>
              <a:t>Ponderin</a:t>
            </a:r>
            <a:r>
              <a:rPr lang="en-US"/>
              <a:t>’ Time</a:t>
            </a:r>
            <a:br>
              <a:rPr lang="en-US"/>
            </a:br>
            <a:r>
              <a:rPr lang="en-US"/>
              <a:t> (Action Planning)</a:t>
            </a:r>
          </a:p>
        </p:txBody>
      </p:sp>
      <p:sp>
        <p:nvSpPr>
          <p:cNvPr id="3" name="Text Placeholder 2">
            <a:extLst>
              <a:ext uri="{FF2B5EF4-FFF2-40B4-BE49-F238E27FC236}">
                <a16:creationId xmlns:a16="http://schemas.microsoft.com/office/drawing/2014/main" id="{62E4D94B-A80C-ED12-5658-266F11A0695D}"/>
              </a:ext>
            </a:extLst>
          </p:cNvPr>
          <p:cNvSpPr>
            <a:spLocks noGrp="1"/>
          </p:cNvSpPr>
          <p:nvPr>
            <p:ph type="body" sz="quarter" idx="13"/>
          </p:nvPr>
        </p:nvSpPr>
        <p:spPr/>
        <p:txBody>
          <a:bodyPr/>
          <a:lstStyle/>
          <a:p>
            <a:endParaRPr lang="en-US"/>
          </a:p>
        </p:txBody>
      </p:sp>
      <p:sp>
        <p:nvSpPr>
          <p:cNvPr id="4" name="Slide Number Placeholder 3">
            <a:extLst>
              <a:ext uri="{FF2B5EF4-FFF2-40B4-BE49-F238E27FC236}">
                <a16:creationId xmlns:a16="http://schemas.microsoft.com/office/drawing/2014/main" id="{5B78834A-D4D7-E0E7-43BD-EA99160B4FA9}"/>
              </a:ext>
            </a:extLst>
          </p:cNvPr>
          <p:cNvSpPr>
            <a:spLocks noGrp="1"/>
          </p:cNvSpPr>
          <p:nvPr>
            <p:ph type="sldNum" sz="quarter" idx="15"/>
          </p:nvPr>
        </p:nvSpPr>
        <p:spPr/>
        <p:txBody>
          <a:bodyPr/>
          <a:lstStyle/>
          <a:p>
            <a:fld id="{99A20822-4A49-4D36-86E3-300BA48D3F00}" type="slidenum">
              <a:rPr lang="en-US" smtClean="0"/>
              <a:pPr/>
              <a:t>100</a:t>
            </a:fld>
            <a:endParaRPr lang="en-US"/>
          </a:p>
        </p:txBody>
      </p:sp>
    </p:spTree>
    <p:extLst>
      <p:ext uri="{BB962C8B-B14F-4D97-AF65-F5344CB8AC3E}">
        <p14:creationId xmlns:p14="http://schemas.microsoft.com/office/powerpoint/2010/main" val="313482085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AFDA4E-A1B9-E3A4-21B5-1D5CB38DEB1D}"/>
              </a:ext>
            </a:extLst>
          </p:cNvPr>
          <p:cNvSpPr>
            <a:spLocks noGrp="1"/>
          </p:cNvSpPr>
          <p:nvPr>
            <p:ph type="title"/>
          </p:nvPr>
        </p:nvSpPr>
        <p:spPr/>
        <p:txBody>
          <a:bodyPr/>
          <a:lstStyle/>
          <a:p>
            <a:r>
              <a:rPr lang="en-US" dirty="0"/>
              <a:t>Action Planning </a:t>
            </a:r>
          </a:p>
        </p:txBody>
      </p:sp>
      <p:pic>
        <p:nvPicPr>
          <p:cNvPr id="9" name="Content Placeholder 8" descr="Screenshot of an action planning table with three empty columns: Areas of improvement, potential solutions, and next steps">
            <a:extLst>
              <a:ext uri="{FF2B5EF4-FFF2-40B4-BE49-F238E27FC236}">
                <a16:creationId xmlns:a16="http://schemas.microsoft.com/office/drawing/2014/main" id="{20DED6F8-1E06-E95C-E5BE-B57F718A6CAE}"/>
              </a:ext>
            </a:extLst>
          </p:cNvPr>
          <p:cNvPicPr>
            <a:picLocks noGrp="1" noChangeAspect="1"/>
          </p:cNvPicPr>
          <p:nvPr>
            <p:ph sz="quarter" idx="14"/>
          </p:nvPr>
        </p:nvPicPr>
        <p:blipFill>
          <a:blip r:embed="rId2"/>
          <a:stretch>
            <a:fillRect/>
          </a:stretch>
        </p:blipFill>
        <p:spPr>
          <a:xfrm>
            <a:off x="2531694" y="1212298"/>
            <a:ext cx="7394503" cy="4607140"/>
          </a:xfrm>
        </p:spPr>
      </p:pic>
      <p:sp>
        <p:nvSpPr>
          <p:cNvPr id="15" name="Oval 14">
            <a:extLst>
              <a:ext uri="{FF2B5EF4-FFF2-40B4-BE49-F238E27FC236}">
                <a16:creationId xmlns:a16="http://schemas.microsoft.com/office/drawing/2014/main" id="{019EB619-E044-2624-7C1D-6FF3FB9042F8}"/>
              </a:ext>
            </a:extLst>
          </p:cNvPr>
          <p:cNvSpPr/>
          <p:nvPr/>
        </p:nvSpPr>
        <p:spPr>
          <a:xfrm>
            <a:off x="457200" y="2864387"/>
            <a:ext cx="3175833" cy="2887190"/>
          </a:xfrm>
          <a:prstGeom prst="ellipse">
            <a:avLst/>
          </a:prstGeom>
          <a:solidFill>
            <a:schemeClr val="bg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Jawing Activity:</a:t>
            </a:r>
          </a:p>
          <a:p>
            <a:pPr algn="ctr"/>
            <a:r>
              <a:rPr lang="en-US" b="1" dirty="0">
                <a:solidFill>
                  <a:schemeClr val="tx1"/>
                </a:solidFill>
              </a:rPr>
              <a:t>Identify at least one area of improvement and solution that you will take the next step on to share out. </a:t>
            </a:r>
          </a:p>
        </p:txBody>
      </p:sp>
      <p:pic>
        <p:nvPicPr>
          <p:cNvPr id="12" name="Graphic 11" descr="Paper">
            <a:extLst>
              <a:ext uri="{FF2B5EF4-FFF2-40B4-BE49-F238E27FC236}">
                <a16:creationId xmlns:a16="http://schemas.microsoft.com/office/drawing/2014/main" id="{5E898ED7-D5F8-6AC7-EDF1-585775BA16B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472738" y="209049"/>
            <a:ext cx="1071111" cy="1071111"/>
          </a:xfrm>
          <a:prstGeom prst="rect">
            <a:avLst/>
          </a:prstGeom>
        </p:spPr>
      </p:pic>
      <p:sp>
        <p:nvSpPr>
          <p:cNvPr id="5" name="Slide Number Placeholder 4">
            <a:extLst>
              <a:ext uri="{FF2B5EF4-FFF2-40B4-BE49-F238E27FC236}">
                <a16:creationId xmlns:a16="http://schemas.microsoft.com/office/drawing/2014/main" id="{F2CCAE17-FCAE-42E0-AB23-93325D6FCFB6}"/>
              </a:ext>
            </a:extLst>
          </p:cNvPr>
          <p:cNvSpPr>
            <a:spLocks noGrp="1"/>
          </p:cNvSpPr>
          <p:nvPr>
            <p:ph type="sldNum" sz="quarter" idx="12"/>
          </p:nvPr>
        </p:nvSpPr>
        <p:spPr/>
        <p:txBody>
          <a:bodyPr/>
          <a:lstStyle/>
          <a:p>
            <a:fld id="{99A20822-4A49-4D36-86E3-300BA48D3F00}" type="slidenum">
              <a:rPr lang="en-US" smtClean="0"/>
              <a:t>101</a:t>
            </a:fld>
            <a:endParaRPr lang="en-US"/>
          </a:p>
        </p:txBody>
      </p:sp>
    </p:spTree>
    <p:extLst>
      <p:ext uri="{BB962C8B-B14F-4D97-AF65-F5344CB8AC3E}">
        <p14:creationId xmlns:p14="http://schemas.microsoft.com/office/powerpoint/2010/main" val="67365999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3369B09-E413-44DA-80C0-57D9BEBB25EE}"/>
              </a:ext>
            </a:extLst>
          </p:cNvPr>
          <p:cNvSpPr>
            <a:spLocks noGrp="1"/>
          </p:cNvSpPr>
          <p:nvPr>
            <p:ph type="title"/>
          </p:nvPr>
        </p:nvSpPr>
        <p:spPr/>
        <p:txBody>
          <a:bodyPr/>
          <a:lstStyle/>
          <a:p>
            <a:r>
              <a:rPr lang="en-US" dirty="0"/>
              <a:t>Hanging Up Our Hats, I Reckon’ </a:t>
            </a:r>
          </a:p>
        </p:txBody>
      </p:sp>
      <p:sp>
        <p:nvSpPr>
          <p:cNvPr id="5" name="Text Placeholder 4">
            <a:extLst>
              <a:ext uri="{FF2B5EF4-FFF2-40B4-BE49-F238E27FC236}">
                <a16:creationId xmlns:a16="http://schemas.microsoft.com/office/drawing/2014/main" id="{85E4C7AE-1D9E-48E8-9BBC-9312CE9FB61D}"/>
              </a:ext>
            </a:extLst>
          </p:cNvPr>
          <p:cNvSpPr>
            <a:spLocks noGrp="1"/>
          </p:cNvSpPr>
          <p:nvPr>
            <p:ph type="body" sz="quarter" idx="13"/>
          </p:nvPr>
        </p:nvSpPr>
        <p:spPr/>
        <p:txBody>
          <a:bodyPr/>
          <a:lstStyle/>
          <a:p>
            <a:endParaRPr lang="en-US"/>
          </a:p>
        </p:txBody>
      </p:sp>
      <p:sp>
        <p:nvSpPr>
          <p:cNvPr id="3" name="Slide Number Placeholder 2">
            <a:extLst>
              <a:ext uri="{FF2B5EF4-FFF2-40B4-BE49-F238E27FC236}">
                <a16:creationId xmlns:a16="http://schemas.microsoft.com/office/drawing/2014/main" id="{D8F8AD9F-FA3A-4E67-8AE7-DE36223F15CA}"/>
              </a:ext>
            </a:extLst>
          </p:cNvPr>
          <p:cNvSpPr>
            <a:spLocks noGrp="1"/>
          </p:cNvSpPr>
          <p:nvPr>
            <p:ph type="sldNum" sz="quarter" idx="15"/>
          </p:nvPr>
        </p:nvSpPr>
        <p:spPr/>
        <p:txBody>
          <a:bodyPr/>
          <a:lstStyle/>
          <a:p>
            <a:fld id="{B094D1B2-26D5-48CC-9B16-6583E954EFA6}" type="slidenum">
              <a:rPr lang="en-US" smtClean="0"/>
              <a:t>102</a:t>
            </a:fld>
            <a:endParaRPr lang="en-US"/>
          </a:p>
        </p:txBody>
      </p:sp>
    </p:spTree>
    <p:extLst>
      <p:ext uri="{BB962C8B-B14F-4D97-AF65-F5344CB8AC3E}">
        <p14:creationId xmlns:p14="http://schemas.microsoft.com/office/powerpoint/2010/main" val="203992946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EC06EBF-E3FE-4C78-A2C4-DEF203A2E160}"/>
              </a:ext>
            </a:extLst>
          </p:cNvPr>
          <p:cNvSpPr>
            <a:spLocks noGrp="1"/>
          </p:cNvSpPr>
          <p:nvPr>
            <p:ph type="title"/>
          </p:nvPr>
        </p:nvSpPr>
        <p:spPr>
          <a:xfrm>
            <a:off x="2871536" y="0"/>
            <a:ext cx="6352675" cy="1350214"/>
          </a:xfrm>
        </p:spPr>
        <p:txBody>
          <a:bodyPr>
            <a:normAutofit/>
          </a:bodyPr>
          <a:lstStyle/>
          <a:p>
            <a:r>
              <a:rPr lang="en-US" sz="1000"/>
              <a:t>Validated interventions</a:t>
            </a:r>
          </a:p>
        </p:txBody>
      </p:sp>
      <p:sp>
        <p:nvSpPr>
          <p:cNvPr id="11" name="TextBox 10"/>
          <p:cNvSpPr txBox="1"/>
          <p:nvPr/>
        </p:nvSpPr>
        <p:spPr>
          <a:xfrm>
            <a:off x="613022" y="600670"/>
            <a:ext cx="10748628" cy="923330"/>
          </a:xfrm>
          <a:prstGeom prst="rect">
            <a:avLst/>
          </a:prstGeom>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US" sz="5400">
                <a:latin typeface="Aharoni" panose="02010803020104030203" pitchFamily="2" charset="-79"/>
                <a:cs typeface="Aharoni" panose="02010803020104030203" pitchFamily="2" charset="-79"/>
              </a:rPr>
              <a:t>VALIDATED </a:t>
            </a:r>
          </a:p>
        </p:txBody>
      </p:sp>
      <p:sp>
        <p:nvSpPr>
          <p:cNvPr id="12" name="Not Equal 11" descr="Unequal sign"/>
          <p:cNvSpPr/>
          <p:nvPr/>
        </p:nvSpPr>
        <p:spPr>
          <a:xfrm>
            <a:off x="5072991" y="2438400"/>
            <a:ext cx="1828687" cy="903590"/>
          </a:xfrm>
          <a:prstGeom prst="mathNotEqual">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15" name="TextBox 14"/>
          <p:cNvSpPr txBox="1"/>
          <p:nvPr/>
        </p:nvSpPr>
        <p:spPr>
          <a:xfrm>
            <a:off x="279477" y="4495800"/>
            <a:ext cx="11912523" cy="923330"/>
          </a:xfrm>
          <a:prstGeom prst="rect">
            <a:avLst/>
          </a:prstGeom>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US" sz="5400">
                <a:latin typeface="Aharoni" panose="02010803020104030203" pitchFamily="2" charset="-79"/>
                <a:cs typeface="Aharoni" panose="02010803020104030203" pitchFamily="2" charset="-79"/>
              </a:rPr>
              <a:t>UNIVERSALLY EFFECTIVE</a:t>
            </a:r>
          </a:p>
        </p:txBody>
      </p:sp>
      <p:sp>
        <p:nvSpPr>
          <p:cNvPr id="4" name="Slide Number Placeholder 3"/>
          <p:cNvSpPr>
            <a:spLocks noGrp="1"/>
          </p:cNvSpPr>
          <p:nvPr>
            <p:ph type="sldNum" sz="quarter" idx="11"/>
          </p:nvPr>
        </p:nvSpPr>
        <p:spPr/>
        <p:txBody>
          <a:bodyPr/>
          <a:lstStyle/>
          <a:p>
            <a:fld id="{DFB04262-1598-482E-9FD8-D5435614D1F0}" type="slidenum">
              <a:rPr lang="en-US"/>
              <a:pPr/>
              <a:t>103</a:t>
            </a:fld>
            <a:endParaRPr lang="en-US"/>
          </a:p>
        </p:txBody>
      </p:sp>
    </p:spTree>
    <p:extLst>
      <p:ext uri="{BB962C8B-B14F-4D97-AF65-F5344CB8AC3E}">
        <p14:creationId xmlns:p14="http://schemas.microsoft.com/office/powerpoint/2010/main" val="170734517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D31C28-83B2-4D2D-9F9F-8264D2C10AF7}"/>
              </a:ext>
            </a:extLst>
          </p:cNvPr>
          <p:cNvSpPr>
            <a:spLocks noGrp="1"/>
          </p:cNvSpPr>
          <p:nvPr>
            <p:ph type="title"/>
          </p:nvPr>
        </p:nvSpPr>
        <p:spPr>
          <a:xfrm>
            <a:off x="449797" y="175425"/>
            <a:ext cx="11276076" cy="1280160"/>
          </a:xfrm>
        </p:spPr>
        <p:txBody>
          <a:bodyPr/>
          <a:lstStyle/>
          <a:p>
            <a:r>
              <a:rPr lang="en-US"/>
              <a:t>Variations exist in the availability of evidence-based interventions.</a:t>
            </a:r>
          </a:p>
        </p:txBody>
      </p:sp>
      <p:pic>
        <p:nvPicPr>
          <p:cNvPr id="5" name="Picture 4">
            <a:extLst>
              <a:ext uri="{FF2B5EF4-FFF2-40B4-BE49-F238E27FC236}">
                <a16:creationId xmlns:a16="http://schemas.microsoft.com/office/drawing/2014/main" id="{2503AD70-9788-49F0-BABF-051339EE5640}"/>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43871" y="1799893"/>
            <a:ext cx="6543448" cy="4363113"/>
          </a:xfrm>
          <a:prstGeom prst="rect">
            <a:avLst/>
          </a:prstGeom>
        </p:spPr>
      </p:pic>
      <p:sp>
        <p:nvSpPr>
          <p:cNvPr id="6" name="Rectangular Callout 5"/>
          <p:cNvSpPr/>
          <p:nvPr/>
        </p:nvSpPr>
        <p:spPr>
          <a:xfrm>
            <a:off x="1042253" y="2055813"/>
            <a:ext cx="4720167" cy="2295525"/>
          </a:xfrm>
          <a:prstGeom prst="wedgeRectCallout">
            <a:avLst>
              <a:gd name="adj1" fmla="val 109700"/>
              <a:gd name="adj2" fmla="val 1401"/>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a:solidFill>
                  <a:srgbClr val="FFFFFF"/>
                </a:solidFill>
              </a:rPr>
              <a:t>I can’t find an evidence-based intervention that meets my students’ needs. Can I implement DBI?</a:t>
            </a:r>
          </a:p>
        </p:txBody>
      </p:sp>
      <p:sp>
        <p:nvSpPr>
          <p:cNvPr id="3" name="TextBox 2">
            <a:extLst>
              <a:ext uri="{FF2B5EF4-FFF2-40B4-BE49-F238E27FC236}">
                <a16:creationId xmlns:a16="http://schemas.microsoft.com/office/drawing/2014/main" id="{CDFDE6FE-4010-4A5F-9DB3-73D0D79F2E7C}"/>
              </a:ext>
            </a:extLst>
          </p:cNvPr>
          <p:cNvSpPr txBox="1"/>
          <p:nvPr/>
        </p:nvSpPr>
        <p:spPr>
          <a:xfrm>
            <a:off x="449797" y="4711608"/>
            <a:ext cx="3818321" cy="1323439"/>
          </a:xfrm>
          <a:prstGeom prst="rect">
            <a:avLst/>
          </a:prstGeom>
          <a:noFill/>
        </p:spPr>
        <p:txBody>
          <a:bodyPr wrap="square" rtlCol="0">
            <a:spAutoFit/>
          </a:bodyPr>
          <a:lstStyle/>
          <a:p>
            <a:pPr algn="ctr"/>
            <a:r>
              <a:rPr lang="en-US" sz="2000"/>
              <a:t>We can still implement DBI!  Use the best available evidence and collect student data to document effectiveness.</a:t>
            </a:r>
          </a:p>
        </p:txBody>
      </p:sp>
      <p:sp>
        <p:nvSpPr>
          <p:cNvPr id="123906" name="Slide Number Placeholder 3"/>
          <p:cNvSpPr>
            <a:spLocks noGrp="1"/>
          </p:cNvSpPr>
          <p:nvPr>
            <p:ph type="sldNum" sz="quarter" idx="10"/>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FAECCDF5-2D68-4309-991F-F44317BEDE65}" type="slidenum">
              <a:rPr altLang="en-US">
                <a:solidFill>
                  <a:srgbClr val="BFBFBF"/>
                </a:solidFill>
              </a:rPr>
              <a:pPr/>
              <a:t>104</a:t>
            </a:fld>
            <a:endParaRPr altLang="en-US">
              <a:solidFill>
                <a:srgbClr val="BFBFBF"/>
              </a:solidFill>
            </a:endParaRPr>
          </a:p>
        </p:txBody>
      </p:sp>
    </p:spTree>
    <p:extLst>
      <p:ext uri="{BB962C8B-B14F-4D97-AF65-F5344CB8AC3E}">
        <p14:creationId xmlns:p14="http://schemas.microsoft.com/office/powerpoint/2010/main" val="67158819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2" y="448375"/>
            <a:ext cx="11276076" cy="899160"/>
          </a:xfrm>
        </p:spPr>
        <p:txBody>
          <a:bodyPr>
            <a:noAutofit/>
          </a:bodyPr>
          <a:lstStyle/>
          <a:p>
            <a:br>
              <a:rPr lang="en-US" sz="4000"/>
            </a:br>
            <a:br>
              <a:rPr lang="en-US" sz="4000"/>
            </a:br>
            <a:r>
              <a:rPr lang="en-US" sz="3800">
                <a:cs typeface="MV Boli" panose="02000500030200090000" pitchFamily="2" charset="0"/>
              </a:rPr>
              <a:t>If a student is not responsive, consider </a:t>
            </a:r>
            <a:br>
              <a:rPr lang="en-US" sz="3800">
                <a:cs typeface="MV Boli" panose="02000500030200090000" pitchFamily="2" charset="0"/>
              </a:rPr>
            </a:br>
            <a:r>
              <a:rPr lang="en-US" sz="3800">
                <a:cs typeface="MV Boli" panose="02000500030200090000" pitchFamily="2" charset="0"/>
              </a:rPr>
              <a:t>fidelity first.</a:t>
            </a:r>
            <a:br>
              <a:rPr lang="en-US" sz="4000"/>
            </a:br>
            <a:br>
              <a:rPr lang="en-US" sz="4000"/>
            </a:br>
            <a:br>
              <a:rPr lang="en-US" sz="4000"/>
            </a:br>
            <a:endParaRPr lang="en-US" sz="4000" b="1">
              <a:latin typeface="MV Boli" panose="02000500030200090000" pitchFamily="2" charset="0"/>
              <a:cs typeface="MV Boli" panose="02000500030200090000" pitchFamily="2" charset="0"/>
            </a:endParaRPr>
          </a:p>
        </p:txBody>
      </p:sp>
      <p:sp>
        <p:nvSpPr>
          <p:cNvPr id="4" name="Slide Number Placeholder 3"/>
          <p:cNvSpPr>
            <a:spLocks noGrp="1"/>
          </p:cNvSpPr>
          <p:nvPr>
            <p:ph type="sldNum" sz="quarter" idx="10"/>
          </p:nvPr>
        </p:nvSpPr>
        <p:spPr>
          <a:xfrm>
            <a:off x="12033780" y="5745316"/>
            <a:ext cx="65" cy="153888"/>
          </a:xfrm>
        </p:spPr>
        <p:txBody>
          <a:bodyPr/>
          <a:lstStyle/>
          <a:p>
            <a:endParaRPr lang="en-US" dirty="0"/>
          </a:p>
        </p:txBody>
      </p:sp>
      <p:graphicFrame>
        <p:nvGraphicFramePr>
          <p:cNvPr id="10" name="Content Placeholder 9">
            <a:extLst>
              <a:ext uri="{C183D7F6-B498-43B3-948B-1728B52AA6E4}">
                <adec:decorative xmlns:adec="http://schemas.microsoft.com/office/drawing/2017/decorative" val="1"/>
              </a:ext>
            </a:extLst>
          </p:cNvPr>
          <p:cNvGraphicFramePr>
            <a:graphicFrameLocks noGrp="1"/>
          </p:cNvGraphicFramePr>
          <p:nvPr>
            <p:ph idx="4294967295"/>
          </p:nvPr>
        </p:nvGraphicFramePr>
        <p:xfrm>
          <a:off x="150878" y="1131888"/>
          <a:ext cx="11582400" cy="49403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227785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C6D5CF-B15D-4D30-80C1-83C2B2E4021B}"/>
              </a:ext>
            </a:extLst>
          </p:cNvPr>
          <p:cNvSpPr>
            <a:spLocks noGrp="1"/>
          </p:cNvSpPr>
          <p:nvPr>
            <p:ph type="title"/>
          </p:nvPr>
        </p:nvSpPr>
        <p:spPr>
          <a:xfrm>
            <a:off x="457200" y="122682"/>
            <a:ext cx="11276076" cy="1280160"/>
          </a:xfrm>
        </p:spPr>
        <p:txBody>
          <a:bodyPr/>
          <a:lstStyle/>
          <a:p>
            <a:r>
              <a:rPr lang="en-US"/>
              <a:t>Identify whether group-based or individualized adaptations are needed.</a:t>
            </a:r>
          </a:p>
        </p:txBody>
      </p:sp>
      <p:sp>
        <p:nvSpPr>
          <p:cNvPr id="5" name="Content Placeholder 4">
            <a:extLst>
              <a:ext uri="{FF2B5EF4-FFF2-40B4-BE49-F238E27FC236}">
                <a16:creationId xmlns:a16="http://schemas.microsoft.com/office/drawing/2014/main" id="{E0D110E6-8840-497B-9EE2-6CF0AE1EA39F}"/>
              </a:ext>
            </a:extLst>
          </p:cNvPr>
          <p:cNvSpPr>
            <a:spLocks noGrp="1"/>
          </p:cNvSpPr>
          <p:nvPr>
            <p:ph sz="quarter" idx="15"/>
          </p:nvPr>
        </p:nvSpPr>
        <p:spPr>
          <a:xfrm>
            <a:off x="457200" y="1676400"/>
            <a:ext cx="5372100" cy="4038600"/>
          </a:xfrm>
        </p:spPr>
        <p:txBody>
          <a:bodyPr/>
          <a:lstStyle/>
          <a:p>
            <a:r>
              <a:rPr lang="en-US"/>
              <a:t>Are all students not responding? 			</a:t>
            </a:r>
          </a:p>
          <a:p>
            <a:endParaRPr lang="en-US"/>
          </a:p>
          <a:p>
            <a:r>
              <a:rPr lang="en-US"/>
              <a:t>Are most students responding, but a few students are not responding? </a:t>
            </a:r>
          </a:p>
        </p:txBody>
      </p:sp>
      <p:sp>
        <p:nvSpPr>
          <p:cNvPr id="6" name="Arrow: Right 5" descr="Arrow pointing to">
            <a:extLst>
              <a:ext uri="{FF2B5EF4-FFF2-40B4-BE49-F238E27FC236}">
                <a16:creationId xmlns:a16="http://schemas.microsoft.com/office/drawing/2014/main" id="{F02AB5AC-A048-4348-8AD4-76A5183FEE25}"/>
              </a:ext>
            </a:extLst>
          </p:cNvPr>
          <p:cNvSpPr/>
          <p:nvPr/>
        </p:nvSpPr>
        <p:spPr>
          <a:xfrm>
            <a:off x="6043619" y="1697772"/>
            <a:ext cx="1047750" cy="495300"/>
          </a:xfrm>
          <a:prstGeom prst="rightArrow">
            <a:avLst/>
          </a:prstGeom>
          <a:solidFill>
            <a:schemeClr val="bg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7" name="TextBox 6">
            <a:extLst>
              <a:ext uri="{FF2B5EF4-FFF2-40B4-BE49-F238E27FC236}">
                <a16:creationId xmlns:a16="http://schemas.microsoft.com/office/drawing/2014/main" id="{B103A3DC-FA19-4E2E-A455-5477AF224239}"/>
              </a:ext>
            </a:extLst>
          </p:cNvPr>
          <p:cNvSpPr txBox="1"/>
          <p:nvPr/>
        </p:nvSpPr>
        <p:spPr>
          <a:xfrm>
            <a:off x="7372350" y="1604272"/>
            <a:ext cx="3714750" cy="892552"/>
          </a:xfrm>
          <a:prstGeom prst="rect">
            <a:avLst/>
          </a:prstGeom>
          <a:noFill/>
        </p:spPr>
        <p:txBody>
          <a:bodyPr wrap="square" rtlCol="0">
            <a:spAutoFit/>
          </a:bodyPr>
          <a:lstStyle/>
          <a:p>
            <a:r>
              <a:rPr lang="en-US" sz="2600">
                <a:cs typeface="Calibri"/>
              </a:rPr>
              <a:t>Consider group-based adaptations.</a:t>
            </a:r>
          </a:p>
        </p:txBody>
      </p:sp>
      <p:sp>
        <p:nvSpPr>
          <p:cNvPr id="9" name="Arrow: Right 8" descr="Arrow pointing to">
            <a:extLst>
              <a:ext uri="{FF2B5EF4-FFF2-40B4-BE49-F238E27FC236}">
                <a16:creationId xmlns:a16="http://schemas.microsoft.com/office/drawing/2014/main" id="{052D55FE-0E11-4156-958C-EF3713941ADA}"/>
              </a:ext>
            </a:extLst>
          </p:cNvPr>
          <p:cNvSpPr/>
          <p:nvPr/>
        </p:nvSpPr>
        <p:spPr>
          <a:xfrm>
            <a:off x="6076950" y="3429000"/>
            <a:ext cx="1047750" cy="495300"/>
          </a:xfrm>
          <a:prstGeom prst="rightArrow">
            <a:avLst/>
          </a:prstGeom>
          <a:solidFill>
            <a:schemeClr val="bg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8" name="TextBox 7">
            <a:extLst>
              <a:ext uri="{FF2B5EF4-FFF2-40B4-BE49-F238E27FC236}">
                <a16:creationId xmlns:a16="http://schemas.microsoft.com/office/drawing/2014/main" id="{5922761D-AA71-4E37-9F06-894B03F60BCD}"/>
              </a:ext>
            </a:extLst>
          </p:cNvPr>
          <p:cNvSpPr txBox="1"/>
          <p:nvPr/>
        </p:nvSpPr>
        <p:spPr>
          <a:xfrm>
            <a:off x="7400925" y="3409950"/>
            <a:ext cx="3714750" cy="1169551"/>
          </a:xfrm>
          <a:prstGeom prst="rect">
            <a:avLst/>
          </a:prstGeom>
          <a:noFill/>
        </p:spPr>
        <p:txBody>
          <a:bodyPr wrap="square" rtlCol="0">
            <a:spAutoFit/>
          </a:bodyPr>
          <a:lstStyle/>
          <a:p>
            <a:r>
              <a:rPr lang="en-US" sz="2600">
                <a:cs typeface="Calibri"/>
              </a:rPr>
              <a:t>Consider individualized adaptations.</a:t>
            </a:r>
          </a:p>
          <a:p>
            <a:endParaRPr lang="en-US"/>
          </a:p>
        </p:txBody>
      </p:sp>
      <p:sp>
        <p:nvSpPr>
          <p:cNvPr id="4" name="Text Placeholder 3">
            <a:extLst>
              <a:ext uri="{FF2B5EF4-FFF2-40B4-BE49-F238E27FC236}">
                <a16:creationId xmlns:a16="http://schemas.microsoft.com/office/drawing/2014/main" id="{1DC29F7A-EBCF-455F-8848-F0772FC227B6}"/>
              </a:ext>
            </a:extLst>
          </p:cNvPr>
          <p:cNvSpPr>
            <a:spLocks noGrp="1"/>
          </p:cNvSpPr>
          <p:nvPr>
            <p:ph type="body" sz="quarter" idx="13"/>
          </p:nvPr>
        </p:nvSpPr>
        <p:spPr/>
        <p:txBody>
          <a:bodyPr/>
          <a:lstStyle/>
          <a:p>
            <a:endParaRPr lang="en-US"/>
          </a:p>
        </p:txBody>
      </p:sp>
      <p:sp>
        <p:nvSpPr>
          <p:cNvPr id="3" name="Slide Number Placeholder 2">
            <a:extLst>
              <a:ext uri="{FF2B5EF4-FFF2-40B4-BE49-F238E27FC236}">
                <a16:creationId xmlns:a16="http://schemas.microsoft.com/office/drawing/2014/main" id="{4D27F883-F668-4D5C-973F-AB390AEAA4E6}"/>
              </a:ext>
            </a:extLst>
          </p:cNvPr>
          <p:cNvSpPr>
            <a:spLocks noGrp="1"/>
          </p:cNvSpPr>
          <p:nvPr>
            <p:ph type="sldNum" sz="quarter" idx="14"/>
          </p:nvPr>
        </p:nvSpPr>
        <p:spPr/>
        <p:txBody>
          <a:bodyPr/>
          <a:lstStyle/>
          <a:p>
            <a:fld id="{B094D1B2-26D5-48CC-9B16-6583E954EFA6}" type="slidenum">
              <a:rPr lang="en-US" smtClean="0"/>
              <a:t>106</a:t>
            </a:fld>
            <a:endParaRPr lang="en-US"/>
          </a:p>
        </p:txBody>
      </p:sp>
    </p:spTree>
    <p:extLst>
      <p:ext uri="{BB962C8B-B14F-4D97-AF65-F5344CB8AC3E}">
        <p14:creationId xmlns:p14="http://schemas.microsoft.com/office/powerpoint/2010/main" val="295119946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a:t>“I don’t know what to do if the intervention isn’t working.” </a:t>
            </a:r>
          </a:p>
        </p:txBody>
      </p:sp>
      <p:sp>
        <p:nvSpPr>
          <p:cNvPr id="2" name="Content Placeholder 1"/>
          <p:cNvSpPr>
            <a:spLocks noGrp="1"/>
          </p:cNvSpPr>
          <p:nvPr>
            <p:ph idx="1"/>
          </p:nvPr>
        </p:nvSpPr>
        <p:spPr>
          <a:xfrm>
            <a:off x="916702" y="1645055"/>
            <a:ext cx="10966265" cy="4262766"/>
          </a:xfrm>
        </p:spPr>
        <p:txBody>
          <a:bodyPr>
            <a:normAutofit/>
          </a:bodyPr>
          <a:lstStyle/>
          <a:p>
            <a:pPr marL="342900" indent="-342900"/>
            <a:r>
              <a:rPr lang="en-US" sz="2800" dirty="0"/>
              <a:t>Revisit your hypothesis.</a:t>
            </a:r>
          </a:p>
          <a:p>
            <a:pPr marL="342900" indent="-342900"/>
            <a:r>
              <a:rPr lang="en-US" sz="2800" dirty="0"/>
              <a:t>Collect additional diagnostic data.</a:t>
            </a:r>
          </a:p>
          <a:p>
            <a:pPr marL="342900" indent="-342900"/>
            <a:r>
              <a:rPr lang="en-US" sz="2800" dirty="0"/>
              <a:t>Communicate with others (e.g., related service providers, educators, intervention team, or administrators).</a:t>
            </a:r>
          </a:p>
          <a:p>
            <a:pPr marL="342900" indent="-342900"/>
            <a:r>
              <a:rPr lang="en-US" sz="2800" dirty="0"/>
              <a:t>Consider integration of academic and behavioral support.</a:t>
            </a:r>
          </a:p>
        </p:txBody>
      </p:sp>
    </p:spTree>
    <p:extLst>
      <p:ext uri="{BB962C8B-B14F-4D97-AF65-F5344CB8AC3E}">
        <p14:creationId xmlns:p14="http://schemas.microsoft.com/office/powerpoint/2010/main" val="310286035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873EC0F-75FD-47C6-A5B3-C949C850D3C3}"/>
              </a:ext>
            </a:extLst>
          </p:cNvPr>
          <p:cNvSpPr>
            <a:spLocks noGrp="1"/>
          </p:cNvSpPr>
          <p:nvPr>
            <p:ph type="title"/>
          </p:nvPr>
        </p:nvSpPr>
        <p:spPr>
          <a:xfrm>
            <a:off x="9222294" y="-388061"/>
            <a:ext cx="2669602" cy="359374"/>
          </a:xfrm>
        </p:spPr>
        <p:txBody>
          <a:bodyPr>
            <a:normAutofit/>
          </a:bodyPr>
          <a:lstStyle/>
          <a:p>
            <a:r>
              <a:rPr lang="en-US" sz="1100"/>
              <a:t>Perseverance</a:t>
            </a:r>
          </a:p>
        </p:txBody>
      </p:sp>
      <p:sp>
        <p:nvSpPr>
          <p:cNvPr id="10" name="TextBox 9"/>
          <p:cNvSpPr txBox="1"/>
          <p:nvPr/>
        </p:nvSpPr>
        <p:spPr>
          <a:xfrm>
            <a:off x="695569" y="2039815"/>
            <a:ext cx="10950355" cy="1061829"/>
          </a:xfrm>
          <a:prstGeom prst="rect">
            <a:avLst/>
          </a:prstGeom>
          <a:noFill/>
        </p:spPr>
        <p:txBody>
          <a:bodyPr wrap="square" rtlCol="0">
            <a:spAutoFit/>
          </a:bodyPr>
          <a:lstStyle/>
          <a:p>
            <a:pPr algn="ctr" defTabSz="457200"/>
            <a:r>
              <a:rPr lang="en-US" sz="6300" i="1"/>
              <a:t>“It all works out in the end . . .”</a:t>
            </a:r>
          </a:p>
        </p:txBody>
      </p:sp>
      <p:sp>
        <p:nvSpPr>
          <p:cNvPr id="4" name="Slide Number Placeholder 3"/>
          <p:cNvSpPr>
            <a:spLocks noGrp="1"/>
          </p:cNvSpPr>
          <p:nvPr>
            <p:ph type="sldNum" sz="quarter" idx="11"/>
          </p:nvPr>
        </p:nvSpPr>
        <p:spPr/>
        <p:txBody>
          <a:bodyPr/>
          <a:lstStyle/>
          <a:p>
            <a:fld id="{A1A8B8B9-B651-4439-A868-E8F04EF81465}" type="slidenum">
              <a:rPr lang="en-US"/>
              <a:pPr/>
              <a:t>108</a:t>
            </a:fld>
            <a:endParaRPr lang="en-US"/>
          </a:p>
        </p:txBody>
      </p:sp>
    </p:spTree>
    <p:extLst>
      <p:ext uri="{BB962C8B-B14F-4D97-AF65-F5344CB8AC3E}">
        <p14:creationId xmlns:p14="http://schemas.microsoft.com/office/powerpoint/2010/main" val="19847338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5D8641-7097-4760-9D01-128329FDDB3C}"/>
              </a:ext>
            </a:extLst>
          </p:cNvPr>
          <p:cNvSpPr>
            <a:spLocks noGrp="1"/>
          </p:cNvSpPr>
          <p:nvPr>
            <p:ph type="title"/>
          </p:nvPr>
        </p:nvSpPr>
        <p:spPr/>
        <p:txBody>
          <a:bodyPr/>
          <a:lstStyle/>
          <a:p>
            <a:r>
              <a:rPr lang="en-US"/>
              <a:t>Did we achieve our outcomes? </a:t>
            </a:r>
          </a:p>
        </p:txBody>
      </p:sp>
      <p:sp>
        <p:nvSpPr>
          <p:cNvPr id="3" name="Content Placeholder 2">
            <a:extLst>
              <a:ext uri="{FF2B5EF4-FFF2-40B4-BE49-F238E27FC236}">
                <a16:creationId xmlns:a16="http://schemas.microsoft.com/office/drawing/2014/main" id="{24C35787-D323-447A-A523-5BCA1ABC4FC0}"/>
              </a:ext>
            </a:extLst>
          </p:cNvPr>
          <p:cNvSpPr>
            <a:spLocks noGrp="1"/>
          </p:cNvSpPr>
          <p:nvPr>
            <p:ph sz="quarter" idx="15"/>
          </p:nvPr>
        </p:nvSpPr>
        <p:spPr/>
        <p:txBody>
          <a:bodyPr vert="horz" lIns="0" tIns="0" rIns="0" bIns="0" rtlCol="0" anchor="t">
            <a:normAutofit/>
          </a:bodyPr>
          <a:lstStyle/>
          <a:p>
            <a:pPr marL="0" indent="0">
              <a:buNone/>
            </a:pPr>
            <a:r>
              <a:rPr lang="en-US"/>
              <a:t>Can you…</a:t>
            </a:r>
          </a:p>
          <a:p>
            <a:pPr marL="319405" indent="-319405"/>
            <a:r>
              <a:rPr lang="en-US"/>
              <a:t>explain the rationale for intensive intervention</a:t>
            </a:r>
            <a:r>
              <a:rPr lang="en-US" dirty="0"/>
              <a:t>?</a:t>
            </a:r>
            <a:endParaRPr lang="en-US"/>
          </a:p>
          <a:p>
            <a:pPr marL="319405" indent="-319405"/>
            <a:r>
              <a:rPr lang="en-US"/>
              <a:t>describe the steps in the data-based individualization (DBI) process</a:t>
            </a:r>
            <a:r>
              <a:rPr lang="en-US" dirty="0"/>
              <a:t>?</a:t>
            </a:r>
            <a:endParaRPr lang="en-US"/>
          </a:p>
          <a:p>
            <a:pPr marL="319405" indent="-319405"/>
            <a:r>
              <a:rPr lang="en-US"/>
              <a:t>apply lessons learned to improve implementation of DBI</a:t>
            </a:r>
            <a:r>
              <a:rPr lang="en-US" dirty="0"/>
              <a:t>?</a:t>
            </a:r>
            <a:endParaRPr lang="en-US"/>
          </a:p>
          <a:p>
            <a:pPr marL="319405" indent="-319405"/>
            <a:r>
              <a:rPr lang="en-US"/>
              <a:t>access and use NCII resources to support implementation of DBI? </a:t>
            </a:r>
          </a:p>
          <a:p>
            <a:pPr marL="319405" indent="-319405"/>
            <a:r>
              <a:rPr lang="en-US"/>
              <a:t>identify next steps? </a:t>
            </a:r>
          </a:p>
          <a:p>
            <a:pPr marL="319405" indent="-319405"/>
            <a:endParaRPr lang="en-US"/>
          </a:p>
        </p:txBody>
      </p:sp>
      <p:sp>
        <p:nvSpPr>
          <p:cNvPr id="5" name="Slide Number Placeholder 4">
            <a:extLst>
              <a:ext uri="{FF2B5EF4-FFF2-40B4-BE49-F238E27FC236}">
                <a16:creationId xmlns:a16="http://schemas.microsoft.com/office/drawing/2014/main" id="{C52F7F88-C2CC-40C6-8717-0FAB4348B3A4}"/>
              </a:ext>
            </a:extLst>
          </p:cNvPr>
          <p:cNvSpPr>
            <a:spLocks noGrp="1"/>
          </p:cNvSpPr>
          <p:nvPr>
            <p:ph type="sldNum" sz="quarter" idx="14"/>
          </p:nvPr>
        </p:nvSpPr>
        <p:spPr/>
        <p:txBody>
          <a:bodyPr/>
          <a:lstStyle/>
          <a:p>
            <a:fld id="{99A20822-4A49-4D36-86E3-300BA48D3F00}" type="slidenum">
              <a:rPr lang="en-US" smtClean="0"/>
              <a:pPr/>
              <a:t>109</a:t>
            </a:fld>
            <a:endParaRPr lang="en-US"/>
          </a:p>
        </p:txBody>
      </p:sp>
    </p:spTree>
    <p:extLst>
      <p:ext uri="{BB962C8B-B14F-4D97-AF65-F5344CB8AC3E}">
        <p14:creationId xmlns:p14="http://schemas.microsoft.com/office/powerpoint/2010/main" val="40607428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atin typeface="+mj-lt"/>
              </a:rPr>
              <a:t>Where does intensive intervention fit within a multitiered system of support (MTSS)?</a:t>
            </a:r>
          </a:p>
        </p:txBody>
      </p:sp>
      <p:graphicFrame>
        <p:nvGraphicFramePr>
          <p:cNvPr id="7" name="Content Placeholder 6" descr="A review table that highlights the differences between the tiers in terms of the instruction or intervention approach, group size, monitor progress, and population served. Second cloumn describes Primary or T1. Instruction here is comprehensive research-based curriculum, group size is class-wide (with some small group instruction. Progress is monitored once per term, and all students are served under this. Next is the secondary or T2. Here, instruction or the intervention approach is standardized, targeted small-group instruction, with 3 to 7 students, that will have at least progress monirored at least once a month, and this for at-risk students. The last is Intensive or T3. Under this tier, intervention will be individulazed based on student data with no more than 3 students. Progress is to be monitored on a weekly basis, and the population that falls under here are those with sifnificant and persistent learnig needs. "/>
          <p:cNvGraphicFramePr>
            <a:graphicFrameLocks noGrp="1"/>
          </p:cNvGraphicFramePr>
          <p:nvPr>
            <p:ph sz="quarter" idx="15"/>
          </p:nvPr>
        </p:nvGraphicFramePr>
        <p:xfrm>
          <a:off x="457200" y="1371600"/>
          <a:ext cx="11274208" cy="3734420"/>
        </p:xfrm>
        <a:graphic>
          <a:graphicData uri="http://schemas.openxmlformats.org/drawingml/2006/table">
            <a:tbl>
              <a:tblPr firstRow="1" bandRow="1">
                <a:tableStyleId>{69012ECD-51FC-41F1-AA8D-1B2483CD663E}</a:tableStyleId>
              </a:tblPr>
              <a:tblGrid>
                <a:gridCol w="2432550">
                  <a:extLst>
                    <a:ext uri="{9D8B030D-6E8A-4147-A177-3AD203B41FA5}">
                      <a16:colId xmlns:a16="http://schemas.microsoft.com/office/drawing/2014/main" val="20000"/>
                    </a:ext>
                  </a:extLst>
                </a:gridCol>
                <a:gridCol w="3052476">
                  <a:extLst>
                    <a:ext uri="{9D8B030D-6E8A-4147-A177-3AD203B41FA5}">
                      <a16:colId xmlns:a16="http://schemas.microsoft.com/office/drawing/2014/main" val="20001"/>
                    </a:ext>
                  </a:extLst>
                </a:gridCol>
                <a:gridCol w="2884064">
                  <a:extLst>
                    <a:ext uri="{9D8B030D-6E8A-4147-A177-3AD203B41FA5}">
                      <a16:colId xmlns:a16="http://schemas.microsoft.com/office/drawing/2014/main" val="20002"/>
                    </a:ext>
                  </a:extLst>
                </a:gridCol>
                <a:gridCol w="2905118">
                  <a:extLst>
                    <a:ext uri="{9D8B030D-6E8A-4147-A177-3AD203B41FA5}">
                      <a16:colId xmlns:a16="http://schemas.microsoft.com/office/drawing/2014/main" val="20003"/>
                    </a:ext>
                  </a:extLst>
                </a:gridCol>
              </a:tblGrid>
              <a:tr h="491916">
                <a:tc>
                  <a:txBody>
                    <a:bodyPr/>
                    <a:lstStyle/>
                    <a:p>
                      <a:r>
                        <a:rPr lang="en-US" sz="2000"/>
                        <a:t>Characteristics </a:t>
                      </a:r>
                      <a:endParaRPr lang="en-US" sz="2000" b="1"/>
                    </a:p>
                  </a:txBody>
                  <a:tcPr marL="138940" marR="138940"/>
                </a:tc>
                <a:tc>
                  <a:txBody>
                    <a:bodyPr/>
                    <a:lstStyle/>
                    <a:p>
                      <a:pPr algn="ctr"/>
                      <a:r>
                        <a:rPr lang="en-US" sz="2400"/>
                        <a:t>Tier 1</a:t>
                      </a:r>
                    </a:p>
                  </a:txBody>
                  <a:tcPr marL="138940" marR="138940"/>
                </a:tc>
                <a:tc>
                  <a:txBody>
                    <a:bodyPr/>
                    <a:lstStyle/>
                    <a:p>
                      <a:pPr algn="ctr"/>
                      <a:r>
                        <a:rPr lang="en-US" sz="2400"/>
                        <a:t>Tier 2</a:t>
                      </a:r>
                    </a:p>
                  </a:txBody>
                  <a:tcPr marL="138940" marR="138940"/>
                </a:tc>
                <a:tc>
                  <a:txBody>
                    <a:bodyPr/>
                    <a:lstStyle/>
                    <a:p>
                      <a:pPr algn="ctr"/>
                      <a:r>
                        <a:rPr lang="en-US" sz="2400"/>
                        <a:t>Tier 3</a:t>
                      </a:r>
                    </a:p>
                  </a:txBody>
                  <a:tcPr marL="138940" marR="138940"/>
                </a:tc>
                <a:extLst>
                  <a:ext uri="{0D108BD9-81ED-4DB2-BD59-A6C34878D82A}">
                    <a16:rowId xmlns:a16="http://schemas.microsoft.com/office/drawing/2014/main" val="10000"/>
                  </a:ext>
                </a:extLst>
              </a:tr>
              <a:tr h="605006">
                <a:tc>
                  <a:txBody>
                    <a:bodyPr/>
                    <a:lstStyle/>
                    <a:p>
                      <a:r>
                        <a:rPr lang="en-US" sz="2000" b="1"/>
                        <a:t>Instruction/</a:t>
                      </a:r>
                    </a:p>
                    <a:p>
                      <a:r>
                        <a:rPr lang="en-US" sz="2000" b="1"/>
                        <a:t>Intervention</a:t>
                      </a:r>
                      <a:r>
                        <a:rPr lang="en-US" sz="2000" b="1" baseline="0"/>
                        <a:t> Approach</a:t>
                      </a:r>
                      <a:endParaRPr lang="en-US" sz="2000" b="1">
                        <a:solidFill>
                          <a:schemeClr val="bg1"/>
                        </a:solidFill>
                      </a:endParaRPr>
                    </a:p>
                  </a:txBody>
                  <a:tcPr marL="138940" marR="138940"/>
                </a:tc>
                <a:tc>
                  <a:txBody>
                    <a:bodyPr/>
                    <a:lstStyle/>
                    <a:p>
                      <a:r>
                        <a:rPr lang="en-US" sz="2000"/>
                        <a:t>Comprehensive</a:t>
                      </a:r>
                      <a:r>
                        <a:rPr lang="en-US" sz="2000" baseline="0"/>
                        <a:t> research-based curriculum</a:t>
                      </a:r>
                      <a:endParaRPr lang="en-US" sz="2000"/>
                    </a:p>
                  </a:txBody>
                  <a:tcPr marL="138940" marR="138940"/>
                </a:tc>
                <a:tc>
                  <a:txBody>
                    <a:bodyPr/>
                    <a:lstStyle/>
                    <a:p>
                      <a:r>
                        <a:rPr lang="en-US" sz="2000"/>
                        <a:t>Standardized, targeted</a:t>
                      </a:r>
                      <a:r>
                        <a:rPr lang="en-US" sz="2000" baseline="0"/>
                        <a:t> </a:t>
                      </a:r>
                      <a:r>
                        <a:rPr lang="en-US" sz="2000"/>
                        <a:t>small-group instruction</a:t>
                      </a:r>
                    </a:p>
                  </a:txBody>
                  <a:tcPr marL="138940" marR="138940"/>
                </a:tc>
                <a:tc>
                  <a:txBody>
                    <a:bodyPr/>
                    <a:lstStyle/>
                    <a:p>
                      <a:r>
                        <a:rPr lang="en-US" sz="2000"/>
                        <a:t>Individualized,</a:t>
                      </a:r>
                      <a:r>
                        <a:rPr lang="en-US" sz="2000" baseline="0"/>
                        <a:t> based on student data </a:t>
                      </a:r>
                      <a:endParaRPr lang="en-US" sz="2000"/>
                    </a:p>
                  </a:txBody>
                  <a:tcPr marL="138940" marR="138940"/>
                </a:tc>
                <a:extLst>
                  <a:ext uri="{0D108BD9-81ED-4DB2-BD59-A6C34878D82A}">
                    <a16:rowId xmlns:a16="http://schemas.microsoft.com/office/drawing/2014/main" val="10001"/>
                  </a:ext>
                </a:extLst>
              </a:tr>
              <a:tr h="550467">
                <a:tc>
                  <a:txBody>
                    <a:bodyPr/>
                    <a:lstStyle/>
                    <a:p>
                      <a:r>
                        <a:rPr lang="en-US" sz="2000" b="1"/>
                        <a:t>Group</a:t>
                      </a:r>
                      <a:r>
                        <a:rPr lang="en-US" sz="2000" b="1" baseline="0"/>
                        <a:t> Size </a:t>
                      </a:r>
                      <a:endParaRPr lang="en-US" sz="2000" b="1">
                        <a:solidFill>
                          <a:schemeClr val="bg1"/>
                        </a:solidFill>
                      </a:endParaRPr>
                    </a:p>
                  </a:txBody>
                  <a:tcPr marL="138940" marR="138940"/>
                </a:tc>
                <a:tc>
                  <a:txBody>
                    <a:bodyPr/>
                    <a:lstStyle/>
                    <a:p>
                      <a:r>
                        <a:rPr lang="en-US" sz="2000"/>
                        <a:t>Classwide</a:t>
                      </a:r>
                      <a:r>
                        <a:rPr lang="en-US" sz="2000" baseline="0"/>
                        <a:t> (with some small-group instruction)</a:t>
                      </a:r>
                      <a:endParaRPr lang="en-US" sz="2000"/>
                    </a:p>
                  </a:txBody>
                  <a:tcPr marL="138940" marR="138940"/>
                </a:tc>
                <a:tc>
                  <a:txBody>
                    <a:bodyPr/>
                    <a:lstStyle/>
                    <a:p>
                      <a:r>
                        <a:rPr lang="en-US" sz="2000"/>
                        <a:t>3–7</a:t>
                      </a:r>
                      <a:r>
                        <a:rPr lang="en-US" sz="2000" baseline="0"/>
                        <a:t> students </a:t>
                      </a:r>
                      <a:r>
                        <a:rPr kumimoji="0" lang="en-US" sz="2000" u="none" strike="noStrike" cap="none" normalizeH="0" baseline="0">
                          <a:ln>
                            <a:noFill/>
                          </a:ln>
                          <a:effectLst/>
                        </a:rPr>
                        <a:t>(as defined by developer)</a:t>
                      </a:r>
                      <a:endParaRPr lang="en-US" sz="2000"/>
                    </a:p>
                  </a:txBody>
                  <a:tcPr marL="138940" marR="138940"/>
                </a:tc>
                <a:tc>
                  <a:txBody>
                    <a:bodyPr/>
                    <a:lstStyle/>
                    <a:p>
                      <a:r>
                        <a:rPr lang="en-US" sz="2000"/>
                        <a:t>No more than 3 students</a:t>
                      </a:r>
                    </a:p>
                  </a:txBody>
                  <a:tcPr marL="138940" marR="138940"/>
                </a:tc>
                <a:extLst>
                  <a:ext uri="{0D108BD9-81ED-4DB2-BD59-A6C34878D82A}">
                    <a16:rowId xmlns:a16="http://schemas.microsoft.com/office/drawing/2014/main" val="10002"/>
                  </a:ext>
                </a:extLst>
              </a:tr>
              <a:tr h="529784">
                <a:tc>
                  <a:txBody>
                    <a:bodyPr/>
                    <a:lstStyle/>
                    <a:p>
                      <a:r>
                        <a:rPr lang="en-US" sz="2000" b="1"/>
                        <a:t>Progress Monitoring</a:t>
                      </a:r>
                      <a:endParaRPr lang="en-US" sz="2000" b="1">
                        <a:solidFill>
                          <a:schemeClr val="bg1"/>
                        </a:solidFill>
                      </a:endParaRPr>
                    </a:p>
                  </a:txBody>
                  <a:tcPr marL="138940" marR="138940"/>
                </a:tc>
                <a:tc>
                  <a:txBody>
                    <a:bodyPr/>
                    <a:lstStyle/>
                    <a:p>
                      <a:r>
                        <a:rPr lang="en-US" sz="2000"/>
                        <a:t>1x per term</a:t>
                      </a:r>
                    </a:p>
                  </a:txBody>
                  <a:tcPr marL="138940" marR="138940"/>
                </a:tc>
                <a:tc>
                  <a:txBody>
                    <a:bodyPr/>
                    <a:lstStyle/>
                    <a:p>
                      <a:r>
                        <a:rPr lang="en-US" sz="2000"/>
                        <a:t>At least</a:t>
                      </a:r>
                      <a:r>
                        <a:rPr lang="en-US" sz="2000" baseline="0"/>
                        <a:t> 1x per month</a:t>
                      </a:r>
                      <a:endParaRPr lang="en-US" sz="2000"/>
                    </a:p>
                  </a:txBody>
                  <a:tcPr marL="138940" marR="138940"/>
                </a:tc>
                <a:tc>
                  <a:txBody>
                    <a:bodyPr/>
                    <a:lstStyle/>
                    <a:p>
                      <a:r>
                        <a:rPr lang="en-US" sz="2000"/>
                        <a:t>Weekly</a:t>
                      </a:r>
                    </a:p>
                  </a:txBody>
                  <a:tcPr marL="138940" marR="138940"/>
                </a:tc>
                <a:extLst>
                  <a:ext uri="{0D108BD9-81ED-4DB2-BD59-A6C34878D82A}">
                    <a16:rowId xmlns:a16="http://schemas.microsoft.com/office/drawing/2014/main" val="10003"/>
                  </a:ext>
                </a:extLst>
              </a:tr>
              <a:tr h="780341">
                <a:tc>
                  <a:txBody>
                    <a:bodyPr/>
                    <a:lstStyle/>
                    <a:p>
                      <a:r>
                        <a:rPr lang="en-US" sz="2000" b="1"/>
                        <a:t>Population</a:t>
                      </a:r>
                      <a:r>
                        <a:rPr lang="en-US" sz="2000" b="1" baseline="0"/>
                        <a:t> Served</a:t>
                      </a:r>
                      <a:endParaRPr lang="en-US" sz="2000" b="1">
                        <a:solidFill>
                          <a:schemeClr val="bg1"/>
                        </a:solidFill>
                      </a:endParaRPr>
                    </a:p>
                  </a:txBody>
                  <a:tcPr marL="138940" marR="138940"/>
                </a:tc>
                <a:tc>
                  <a:txBody>
                    <a:bodyPr/>
                    <a:lstStyle/>
                    <a:p>
                      <a:r>
                        <a:rPr lang="en-US" sz="2000"/>
                        <a:t>All</a:t>
                      </a:r>
                      <a:r>
                        <a:rPr lang="en-US" sz="2000" baseline="0"/>
                        <a:t> students</a:t>
                      </a:r>
                      <a:endParaRPr lang="en-US" sz="2000"/>
                    </a:p>
                  </a:txBody>
                  <a:tcPr marL="138940" marR="138940"/>
                </a:tc>
                <a:tc>
                  <a:txBody>
                    <a:bodyPr/>
                    <a:lstStyle/>
                    <a:p>
                      <a:r>
                        <a:rPr lang="en-US" sz="2000"/>
                        <a:t>Students at risk</a:t>
                      </a:r>
                      <a:r>
                        <a:rPr lang="en-US" sz="2000" baseline="0"/>
                        <a:t> (typically </a:t>
                      </a:r>
                      <a:r>
                        <a:rPr kumimoji="0" lang="en-US" sz="2000" u="none" strike="noStrike" cap="none" normalizeH="0" baseline="0">
                          <a:ln>
                            <a:noFill/>
                          </a:ln>
                          <a:effectLst/>
                        </a:rPr>
                        <a:t>15% to 20% of student population)</a:t>
                      </a:r>
                      <a:endParaRPr lang="en-US" sz="2000"/>
                    </a:p>
                  </a:txBody>
                  <a:tcPr marL="138940" marR="138940"/>
                </a:tc>
                <a:tc>
                  <a:txBody>
                    <a:bodyPr/>
                    <a:lstStyle/>
                    <a:p>
                      <a:r>
                        <a:rPr lang="en-US" sz="2000" dirty="0"/>
                        <a:t>Significant</a:t>
                      </a:r>
                      <a:r>
                        <a:rPr lang="en-US" sz="2000" baseline="0" dirty="0"/>
                        <a:t> and persistent learning and/or behavioral needs</a:t>
                      </a:r>
                      <a:endParaRPr lang="en-US" sz="2000" dirty="0"/>
                    </a:p>
                  </a:txBody>
                  <a:tcPr marL="138940" marR="138940"/>
                </a:tc>
                <a:extLst>
                  <a:ext uri="{0D108BD9-81ED-4DB2-BD59-A6C34878D82A}">
                    <a16:rowId xmlns:a16="http://schemas.microsoft.com/office/drawing/2014/main" val="10004"/>
                  </a:ext>
                </a:extLst>
              </a:tr>
            </a:tbl>
          </a:graphicData>
        </a:graphic>
      </p:graphicFrame>
      <p:sp>
        <p:nvSpPr>
          <p:cNvPr id="3" name="Rectangle 2" descr="This box highlights Tier 3">
            <a:extLst>
              <a:ext uri="{C183D7F6-B498-43B3-948B-1728B52AA6E4}">
                <adec:decorative xmlns:adec="http://schemas.microsoft.com/office/drawing/2017/decorative" val="0"/>
              </a:ext>
            </a:extLst>
          </p:cNvPr>
          <p:cNvSpPr/>
          <p:nvPr/>
        </p:nvSpPr>
        <p:spPr>
          <a:xfrm>
            <a:off x="8884469" y="1264874"/>
            <a:ext cx="2846939" cy="4328251"/>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5" name="Text Placeholder 4">
            <a:extLst>
              <a:ext uri="{FF2B5EF4-FFF2-40B4-BE49-F238E27FC236}">
                <a16:creationId xmlns:a16="http://schemas.microsoft.com/office/drawing/2014/main" id="{C055A425-B232-4B40-81EB-6C76E7855E8C}"/>
              </a:ext>
            </a:extLst>
          </p:cNvPr>
          <p:cNvSpPr>
            <a:spLocks noGrp="1"/>
          </p:cNvSpPr>
          <p:nvPr>
            <p:ph type="body" sz="quarter" idx="13"/>
          </p:nvPr>
        </p:nvSpPr>
        <p:spPr/>
        <p:txBody>
          <a:bodyPr/>
          <a:lstStyle/>
          <a:p>
            <a:endParaRPr lang="en-US"/>
          </a:p>
        </p:txBody>
      </p:sp>
      <p:sp>
        <p:nvSpPr>
          <p:cNvPr id="4" name="Slide Number Placeholder 3"/>
          <p:cNvSpPr>
            <a:spLocks noGrp="1"/>
          </p:cNvSpPr>
          <p:nvPr>
            <p:ph type="sldNum" sz="quarter"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B3109-6B36-4C42-ABE5-993D6B0A452A}" type="slidenum">
              <a:rPr kumimoji="0" lang="en-US" sz="1000" b="0" i="0" u="none" strike="noStrike" kern="1200" cap="none" spc="0" normalizeH="0" baseline="0" noProof="0" smtClean="0">
                <a:ln>
                  <a:noFill/>
                </a:ln>
                <a:solidFill>
                  <a:srgbClr val="262626"/>
                </a:solidFill>
                <a:effectLst/>
                <a:uLnTx/>
                <a:uFillTx/>
                <a:latin typeface="Arial"/>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000" b="0" i="0" u="none" strike="noStrike" kern="1200" cap="none" spc="0" normalizeH="0" baseline="0" noProof="0">
              <a:ln>
                <a:noFill/>
              </a:ln>
              <a:solidFill>
                <a:srgbClr val="262626"/>
              </a:solidFill>
              <a:effectLst/>
              <a:uLnTx/>
              <a:uFillTx/>
              <a:latin typeface="Arial"/>
            </a:endParaRPr>
          </a:p>
        </p:txBody>
      </p:sp>
    </p:spTree>
    <p:extLst>
      <p:ext uri="{BB962C8B-B14F-4D97-AF65-F5344CB8AC3E}">
        <p14:creationId xmlns:p14="http://schemas.microsoft.com/office/powerpoint/2010/main" val="62341355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9474B4F-80A0-4ABD-ADFA-BBC1255E03BA}"/>
              </a:ext>
            </a:extLst>
          </p:cNvPr>
          <p:cNvSpPr>
            <a:spLocks noGrp="1"/>
          </p:cNvSpPr>
          <p:nvPr>
            <p:ph type="title"/>
          </p:nvPr>
        </p:nvSpPr>
        <p:spPr/>
        <p:txBody>
          <a:bodyPr/>
          <a:lstStyle/>
          <a:p>
            <a:r>
              <a:rPr lang="en-US"/>
              <a:t>Thank you</a:t>
            </a:r>
          </a:p>
        </p:txBody>
      </p:sp>
      <p:sp>
        <p:nvSpPr>
          <p:cNvPr id="2" name="TextBox 1">
            <a:extLst>
              <a:ext uri="{FF2B5EF4-FFF2-40B4-BE49-F238E27FC236}">
                <a16:creationId xmlns:a16="http://schemas.microsoft.com/office/drawing/2014/main" id="{86C3C55E-CBF9-45C5-BDAF-B5D7C63E0CFB}"/>
              </a:ext>
            </a:extLst>
          </p:cNvPr>
          <p:cNvSpPr txBox="1"/>
          <p:nvPr/>
        </p:nvSpPr>
        <p:spPr>
          <a:xfrm>
            <a:off x="1090246" y="1496291"/>
            <a:ext cx="8105709" cy="1446550"/>
          </a:xfrm>
          <a:prstGeom prst="rect">
            <a:avLst/>
          </a:prstGeom>
          <a:noFill/>
        </p:spPr>
        <p:txBody>
          <a:bodyPr wrap="square" rtlCol="0">
            <a:spAutoFit/>
          </a:bodyPr>
          <a:lstStyle/>
          <a:p>
            <a:r>
              <a:rPr lang="en-US" sz="8800">
                <a:solidFill>
                  <a:schemeClr val="bg1"/>
                </a:solidFill>
              </a:rPr>
              <a:t>Thank you!</a:t>
            </a:r>
          </a:p>
        </p:txBody>
      </p:sp>
      <p:sp>
        <p:nvSpPr>
          <p:cNvPr id="4" name="Slide Number Placeholder 3">
            <a:extLst>
              <a:ext uri="{FF2B5EF4-FFF2-40B4-BE49-F238E27FC236}">
                <a16:creationId xmlns:a16="http://schemas.microsoft.com/office/drawing/2014/main" id="{9BC3AB2F-DD72-4C9D-8FBB-3D97D1BB2F7D}"/>
              </a:ext>
            </a:extLst>
          </p:cNvPr>
          <p:cNvSpPr>
            <a:spLocks noGrp="1"/>
          </p:cNvSpPr>
          <p:nvPr>
            <p:ph type="sldNum" sz="quarter" idx="17"/>
          </p:nvPr>
        </p:nvSpPr>
        <p:spPr/>
        <p:txBody>
          <a:bodyPr/>
          <a:lstStyle/>
          <a:p>
            <a:fld id="{99A20822-4A49-4D36-86E3-300BA48D3F00}" type="slidenum">
              <a:rPr lang="en-US" smtClean="0"/>
              <a:pPr/>
              <a:t>110</a:t>
            </a:fld>
            <a:endParaRPr lang="en-US"/>
          </a:p>
        </p:txBody>
      </p:sp>
    </p:spTree>
    <p:extLst>
      <p:ext uri="{BB962C8B-B14F-4D97-AF65-F5344CB8AC3E}">
        <p14:creationId xmlns:p14="http://schemas.microsoft.com/office/powerpoint/2010/main" val="202231315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C89BE69-908A-45A5-9804-02A7CACABFEC}"/>
              </a:ext>
            </a:extLst>
          </p:cNvPr>
          <p:cNvSpPr>
            <a:spLocks noGrp="1"/>
          </p:cNvSpPr>
          <p:nvPr>
            <p:ph type="title"/>
          </p:nvPr>
        </p:nvSpPr>
        <p:spPr/>
        <p:txBody>
          <a:bodyPr/>
          <a:lstStyle/>
          <a:p>
            <a:r>
              <a:rPr lang="en-US"/>
              <a:t>References</a:t>
            </a:r>
          </a:p>
        </p:txBody>
      </p:sp>
      <p:sp>
        <p:nvSpPr>
          <p:cNvPr id="6" name="Text Placeholder 5">
            <a:extLst>
              <a:ext uri="{FF2B5EF4-FFF2-40B4-BE49-F238E27FC236}">
                <a16:creationId xmlns:a16="http://schemas.microsoft.com/office/drawing/2014/main" id="{76DE9FF7-E8A3-4B3B-8C29-573528C92374}"/>
              </a:ext>
            </a:extLst>
          </p:cNvPr>
          <p:cNvSpPr>
            <a:spLocks noGrp="1"/>
          </p:cNvSpPr>
          <p:nvPr>
            <p:ph type="body" sz="quarter" idx="13"/>
          </p:nvPr>
        </p:nvSpPr>
        <p:spPr>
          <a:xfrm>
            <a:off x="457202" y="920750"/>
            <a:ext cx="11434694" cy="5016500"/>
          </a:xfrm>
        </p:spPr>
        <p:txBody>
          <a:bodyPr/>
          <a:lstStyle/>
          <a:p>
            <a:pPr indent="-457200"/>
            <a:r>
              <a:rPr lang="en-US" sz="1700" err="1"/>
              <a:t>Blackorby</a:t>
            </a:r>
            <a:r>
              <a:rPr lang="en-US" sz="1700"/>
              <a:t>, J., </a:t>
            </a:r>
            <a:r>
              <a:rPr lang="en-US" sz="1700" err="1"/>
              <a:t>Knokey</a:t>
            </a:r>
            <a:r>
              <a:rPr lang="en-US" sz="1700"/>
              <a:t>, A., Wagner, M., Levine, P., Schiller, E., &amp; Sumi, C. (2007). </a:t>
            </a:r>
            <a:r>
              <a:rPr lang="en-US" sz="1700" i="1"/>
              <a:t>What makes a difference? Influences on outcomes for students with disabilities.</a:t>
            </a:r>
            <a:r>
              <a:rPr lang="en-US" sz="1700"/>
              <a:t> Menlo Park, CA: SRI International. Retrieved June 12, 2007.</a:t>
            </a:r>
          </a:p>
          <a:p>
            <a:pPr indent="-457200"/>
            <a:r>
              <a:rPr lang="en-US" sz="1700"/>
              <a:t>Capizzi, A. M., &amp; Fuchs, L. S. (2005). Effects of Curriculum-Based Measurement With and Without Diagnostic Feedback on Teacher Planning. </a:t>
            </a:r>
            <a:r>
              <a:rPr lang="en-US" sz="1700" i="1"/>
              <a:t>Remedial and Special Education</a:t>
            </a:r>
            <a:r>
              <a:rPr lang="en-US" sz="1700"/>
              <a:t>, </a:t>
            </a:r>
            <a:r>
              <a:rPr lang="en-US" sz="1700" i="1"/>
              <a:t>26</a:t>
            </a:r>
            <a:r>
              <a:rPr lang="en-US" sz="1700"/>
              <a:t>(3), 159–174.</a:t>
            </a:r>
          </a:p>
          <a:p>
            <a:pPr indent="-457200"/>
            <a:r>
              <a:rPr lang="en-US" sz="1700" err="1"/>
              <a:t>Cortiella</a:t>
            </a:r>
            <a:r>
              <a:rPr lang="en-US" sz="1700"/>
              <a:t>, C. (2011). </a:t>
            </a:r>
            <a:r>
              <a:rPr lang="en-US" sz="1700" i="1"/>
              <a:t>The state of learning disabilities: Facts, trends, and indicators.</a:t>
            </a:r>
            <a:r>
              <a:rPr lang="en-US" sz="1700"/>
              <a:t> Washington, DC: National Center for Learning Disabilities.</a:t>
            </a:r>
          </a:p>
          <a:p>
            <a:pPr indent="-457200"/>
            <a:r>
              <a:rPr lang="en-US" sz="1700"/>
              <a:t>Dane, A. V. and Schneider, B. H. (1998) Program integrity in primary and early secondary prevention: are implementation effects out of control? </a:t>
            </a:r>
            <a:r>
              <a:rPr lang="en-US" sz="1700" i="1"/>
              <a:t>Clinical Psychology Review, 18</a:t>
            </a:r>
            <a:r>
              <a:rPr lang="en-US" sz="1700"/>
              <a:t>, 23–4.</a:t>
            </a:r>
          </a:p>
          <a:p>
            <a:pPr indent="-457200"/>
            <a:r>
              <a:rPr lang="en-US" sz="1700"/>
              <a:t>Fuchs, L. S., </a:t>
            </a:r>
            <a:r>
              <a:rPr lang="en-US" sz="1700" err="1"/>
              <a:t>Deno</a:t>
            </a:r>
            <a:r>
              <a:rPr lang="en-US" sz="1700"/>
              <a:t>, S. L., &amp; </a:t>
            </a:r>
            <a:r>
              <a:rPr lang="en-US" sz="1700" err="1"/>
              <a:t>Mirkin</a:t>
            </a:r>
            <a:r>
              <a:rPr lang="en-US" sz="1700"/>
              <a:t>, P. K. (1984). The effects of frequent curriculum-based measurement and evaluation on pedagogy, student achievement, and student awareness of learning. </a:t>
            </a:r>
            <a:r>
              <a:rPr lang="en-US" sz="1700" i="1"/>
              <a:t>American Educational Research Journal</a:t>
            </a:r>
            <a:r>
              <a:rPr lang="en-US" sz="1700"/>
              <a:t>, </a:t>
            </a:r>
            <a:r>
              <a:rPr lang="en-US" sz="1700" i="1"/>
              <a:t>21</a:t>
            </a:r>
            <a:r>
              <a:rPr lang="en-US" sz="1700"/>
              <a:t>(2), 449–460.</a:t>
            </a:r>
          </a:p>
          <a:p>
            <a:pPr indent="-457200"/>
            <a:r>
              <a:rPr lang="en-US" sz="1700"/>
              <a:t>Fuchs, L., Fuchs, D., &amp; Capizzi, A. (2005). Identifying appropriate test accommodations for students with learning disabilities. </a:t>
            </a:r>
            <a:r>
              <a:rPr lang="en-US" sz="1700" i="1"/>
              <a:t>Focus on Exceptional Children, 37</a:t>
            </a:r>
            <a:r>
              <a:rPr lang="en-US" sz="1700"/>
              <a:t>(6). https://doi.org/10.17161/fec.v37i6.6812 </a:t>
            </a:r>
          </a:p>
          <a:p>
            <a:pPr indent="-457200"/>
            <a:endParaRPr lang="en-US" sz="1700"/>
          </a:p>
        </p:txBody>
      </p:sp>
      <p:sp>
        <p:nvSpPr>
          <p:cNvPr id="4" name="Slide Number Placeholder 3">
            <a:extLst>
              <a:ext uri="{FF2B5EF4-FFF2-40B4-BE49-F238E27FC236}">
                <a16:creationId xmlns:a16="http://schemas.microsoft.com/office/drawing/2014/main" id="{C5FBD28C-B3A9-4B7E-9FBD-EFE930ACD1DD}"/>
              </a:ext>
            </a:extLst>
          </p:cNvPr>
          <p:cNvSpPr>
            <a:spLocks noGrp="1"/>
          </p:cNvSpPr>
          <p:nvPr>
            <p:ph type="sldNum" sz="quarter" idx="15"/>
          </p:nvPr>
        </p:nvSpPr>
        <p:spPr/>
        <p:txBody>
          <a:bodyPr/>
          <a:lstStyle/>
          <a:p>
            <a:fld id="{99A20822-4A49-4D36-86E3-300BA48D3F00}" type="slidenum">
              <a:rPr lang="en-US" smtClean="0"/>
              <a:pPr/>
              <a:t>111</a:t>
            </a:fld>
            <a:endParaRPr lang="en-US"/>
          </a:p>
        </p:txBody>
      </p:sp>
    </p:spTree>
    <p:extLst>
      <p:ext uri="{BB962C8B-B14F-4D97-AF65-F5344CB8AC3E}">
        <p14:creationId xmlns:p14="http://schemas.microsoft.com/office/powerpoint/2010/main" val="154790903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57CAEE-7657-4291-BE09-A931DD052547}"/>
              </a:ext>
            </a:extLst>
          </p:cNvPr>
          <p:cNvSpPr>
            <a:spLocks noGrp="1"/>
          </p:cNvSpPr>
          <p:nvPr>
            <p:ph type="title"/>
          </p:nvPr>
        </p:nvSpPr>
        <p:spPr/>
        <p:txBody>
          <a:bodyPr/>
          <a:lstStyle/>
          <a:p>
            <a:r>
              <a:rPr lang="en-US" dirty="0"/>
              <a:t>References 2</a:t>
            </a:r>
          </a:p>
        </p:txBody>
      </p:sp>
      <p:sp>
        <p:nvSpPr>
          <p:cNvPr id="3" name="Text Placeholder 2">
            <a:extLst>
              <a:ext uri="{FF2B5EF4-FFF2-40B4-BE49-F238E27FC236}">
                <a16:creationId xmlns:a16="http://schemas.microsoft.com/office/drawing/2014/main" id="{DE0051A5-3F0B-4116-B14E-9325C2E455FA}"/>
              </a:ext>
            </a:extLst>
          </p:cNvPr>
          <p:cNvSpPr>
            <a:spLocks noGrp="1"/>
          </p:cNvSpPr>
          <p:nvPr>
            <p:ph type="body" sz="quarter" idx="13"/>
          </p:nvPr>
        </p:nvSpPr>
        <p:spPr>
          <a:xfrm>
            <a:off x="457200" y="1371600"/>
            <a:ext cx="11274552" cy="4572000"/>
          </a:xfrm>
        </p:spPr>
        <p:txBody>
          <a:bodyPr/>
          <a:lstStyle/>
          <a:p>
            <a:r>
              <a:rPr lang="en-US" sz="1700"/>
              <a:t>Fuchs, L. S., Fuchs, D., &amp; Hamlett, C. L. (1989). Effects of instrumental use of curriculum-based measurement to enhance instructional programs. </a:t>
            </a:r>
            <a:r>
              <a:rPr lang="en-US" sz="1700" i="1"/>
              <a:t>RASE: Remedial &amp; Special Education, 10</a:t>
            </a:r>
            <a:r>
              <a:rPr lang="en-US" sz="1700"/>
              <a:t>(2), 43–52.</a:t>
            </a:r>
          </a:p>
          <a:p>
            <a:r>
              <a:rPr lang="en-US" sz="1700"/>
              <a:t>Fuchs, L. S., Fuchs, D., &amp; Malone A. S. (2017). The taxonomy of intervention intensity. </a:t>
            </a:r>
            <a:r>
              <a:rPr lang="en-US" sz="1700" i="1"/>
              <a:t>Teaching Exceptional Children</a:t>
            </a:r>
            <a:r>
              <a:rPr lang="en-US" sz="1700"/>
              <a:t>, </a:t>
            </a:r>
            <a:r>
              <a:rPr lang="en-US" sz="1700" i="1"/>
              <a:t>50</a:t>
            </a:r>
            <a:r>
              <a:rPr lang="en-US" sz="1700"/>
              <a:t>(1), 35–43.</a:t>
            </a:r>
          </a:p>
          <a:p>
            <a:r>
              <a:rPr lang="en-US" sz="1700" err="1"/>
              <a:t>Gersten</a:t>
            </a:r>
            <a:r>
              <a:rPr lang="en-US" sz="1700"/>
              <a:t>, R., Compton, D., Connor, C.M., </a:t>
            </a:r>
            <a:r>
              <a:rPr lang="en-US" sz="1700" err="1"/>
              <a:t>Dimino</a:t>
            </a:r>
            <a:r>
              <a:rPr lang="en-US" sz="1700"/>
              <a:t>, J., Santoro, L., </a:t>
            </a:r>
            <a:r>
              <a:rPr lang="en-US" sz="1700" err="1"/>
              <a:t>Linan</a:t>
            </a:r>
            <a:r>
              <a:rPr lang="en-US" sz="1700"/>
              <a:t>-Thompson, S., and Tilly, W.D. (2009). </a:t>
            </a:r>
            <a:r>
              <a:rPr lang="en-US" sz="1700" i="1"/>
              <a:t>Assisting students struggling with reading: Response to Intervention and multi-tier intervention for reading in the primary grades. A practice guide</a:t>
            </a:r>
            <a:r>
              <a:rPr lang="en-US" sz="1700"/>
              <a:t>. (NCEE 2009-4045). Washington, DC: National Center for Education Evaluation and Regional Assistance, Institute of Education Sciences, U.S. Department of Education. Retrieved from </a:t>
            </a:r>
            <a:r>
              <a:rPr lang="en-US" sz="1700">
                <a:hlinkClick r:id="rId3"/>
              </a:rPr>
              <a:t>https://ies.ed.gov/ncee/wwc/PracticeGuide/3</a:t>
            </a:r>
            <a:endParaRPr lang="en-US" sz="1700"/>
          </a:p>
          <a:p>
            <a:r>
              <a:rPr lang="en-US" sz="1700"/>
              <a:t>Gresham, F. M., </a:t>
            </a:r>
            <a:r>
              <a:rPr lang="en-US" sz="1700" err="1"/>
              <a:t>Gansle</a:t>
            </a:r>
            <a:r>
              <a:rPr lang="en-US" sz="1700"/>
              <a:t>, K. A., </a:t>
            </a:r>
            <a:r>
              <a:rPr lang="en-US" sz="1700" err="1"/>
              <a:t>Noell</a:t>
            </a:r>
            <a:r>
              <a:rPr lang="en-US" sz="1700"/>
              <a:t>, G. H., Cohen, S., et al. (1993). Treatment integrity of school-based behavioral intervention studies: 1980–1990. </a:t>
            </a:r>
            <a:r>
              <a:rPr lang="en-US" sz="1700" i="1"/>
              <a:t>School Psychology Review, 22</a:t>
            </a:r>
            <a:r>
              <a:rPr lang="en-US" sz="1700"/>
              <a:t>(2), 254–272.</a:t>
            </a:r>
          </a:p>
          <a:p>
            <a:r>
              <a:rPr lang="en-US" sz="1700"/>
              <a:t>Jung, P. G., McMaster, K. L., Kunkel, A. K., Shin, J., &amp; Stecker, P. M. (2018). Effects of data‐based individualization for students with intensive learning needs: A meta‐analysis. </a:t>
            </a:r>
            <a:r>
              <a:rPr lang="en-US" sz="1700" i="1"/>
              <a:t>Learning Disabilities Research &amp; Practice, 33</a:t>
            </a:r>
            <a:r>
              <a:rPr lang="en-US" sz="1700"/>
              <a:t>(3), 144–155</a:t>
            </a:r>
          </a:p>
          <a:p>
            <a:endParaRPr lang="en-US"/>
          </a:p>
          <a:p>
            <a:endParaRPr lang="en-US"/>
          </a:p>
        </p:txBody>
      </p:sp>
      <p:sp>
        <p:nvSpPr>
          <p:cNvPr id="4" name="Slide Number Placeholder 3">
            <a:extLst>
              <a:ext uri="{FF2B5EF4-FFF2-40B4-BE49-F238E27FC236}">
                <a16:creationId xmlns:a16="http://schemas.microsoft.com/office/drawing/2014/main" id="{57FB7A44-6CB7-4997-85B3-6D0BD0909359}"/>
              </a:ext>
            </a:extLst>
          </p:cNvPr>
          <p:cNvSpPr>
            <a:spLocks noGrp="1"/>
          </p:cNvSpPr>
          <p:nvPr>
            <p:ph type="sldNum" sz="quarter" idx="15"/>
          </p:nvPr>
        </p:nvSpPr>
        <p:spPr/>
        <p:txBody>
          <a:bodyPr/>
          <a:lstStyle/>
          <a:p>
            <a:fld id="{99A20822-4A49-4D36-86E3-300BA48D3F00}" type="slidenum">
              <a:rPr lang="en-US" smtClean="0"/>
              <a:pPr/>
              <a:t>112</a:t>
            </a:fld>
            <a:endParaRPr lang="en-US"/>
          </a:p>
        </p:txBody>
      </p:sp>
    </p:spTree>
    <p:extLst>
      <p:ext uri="{BB962C8B-B14F-4D97-AF65-F5344CB8AC3E}">
        <p14:creationId xmlns:p14="http://schemas.microsoft.com/office/powerpoint/2010/main" val="72245953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A088B4-634E-4339-9B7A-67FC6F420A5B}"/>
              </a:ext>
            </a:extLst>
          </p:cNvPr>
          <p:cNvSpPr>
            <a:spLocks noGrp="1"/>
          </p:cNvSpPr>
          <p:nvPr>
            <p:ph type="title"/>
          </p:nvPr>
        </p:nvSpPr>
        <p:spPr/>
        <p:txBody>
          <a:bodyPr/>
          <a:lstStyle/>
          <a:p>
            <a:r>
              <a:rPr lang="en-US" dirty="0"/>
              <a:t>References 3</a:t>
            </a:r>
          </a:p>
        </p:txBody>
      </p:sp>
      <p:sp>
        <p:nvSpPr>
          <p:cNvPr id="3" name="Text Placeholder 2">
            <a:extLst>
              <a:ext uri="{FF2B5EF4-FFF2-40B4-BE49-F238E27FC236}">
                <a16:creationId xmlns:a16="http://schemas.microsoft.com/office/drawing/2014/main" id="{10B9D82E-1DDB-45F8-97A7-8922D3F0F8CF}"/>
              </a:ext>
            </a:extLst>
          </p:cNvPr>
          <p:cNvSpPr>
            <a:spLocks noGrp="1"/>
          </p:cNvSpPr>
          <p:nvPr>
            <p:ph type="body" sz="quarter" idx="13"/>
          </p:nvPr>
        </p:nvSpPr>
        <p:spPr>
          <a:xfrm>
            <a:off x="457202" y="1280160"/>
            <a:ext cx="11475129" cy="4572000"/>
          </a:xfrm>
        </p:spPr>
        <p:txBody>
          <a:bodyPr/>
          <a:lstStyle/>
          <a:p>
            <a:r>
              <a:rPr lang="en-US" sz="1700" b="0" i="0">
                <a:solidFill>
                  <a:srgbClr val="222222"/>
                </a:solidFill>
                <a:effectLst/>
              </a:rPr>
              <a:t>Kuchle, L. B., &amp; Riley-Tillman, T. C. (2019). Integrating behavior and academics in intervention planning. In R.Z. Edmonds, A.G. Gandhi, &amp; L.C. Danielson (Eds.). </a:t>
            </a:r>
            <a:r>
              <a:rPr lang="en-US" sz="1700" b="0" i="1">
                <a:solidFill>
                  <a:srgbClr val="222222"/>
                </a:solidFill>
                <a:effectLst/>
              </a:rPr>
              <a:t>Essentials of intensive intervention </a:t>
            </a:r>
            <a:r>
              <a:rPr lang="en-US" sz="1700" b="0" i="0">
                <a:solidFill>
                  <a:srgbClr val="222222"/>
                </a:solidFill>
                <a:effectLst/>
              </a:rPr>
              <a:t>(pp. 51-70). The Guilford Press. </a:t>
            </a:r>
            <a:endParaRPr lang="en-US" sz="1700"/>
          </a:p>
          <a:p>
            <a:r>
              <a:rPr lang="en-US" sz="1700"/>
              <a:t>National Center on Intensive Intervention. (2013). </a:t>
            </a:r>
            <a:r>
              <a:rPr lang="en-US" sz="1700" i="1"/>
              <a:t>Data-based individualization: A framework for intensive intervention</a:t>
            </a:r>
            <a:r>
              <a:rPr lang="en-US" sz="1700"/>
              <a:t>.</a:t>
            </a:r>
            <a:r>
              <a:rPr lang="en-US" sz="1700" i="1"/>
              <a:t> </a:t>
            </a:r>
            <a:r>
              <a:rPr lang="en-US" sz="1700"/>
              <a:t>Washington, DC: American Institutes for Research. Retrieved from </a:t>
            </a:r>
            <a:r>
              <a:rPr lang="en-US" sz="1700">
                <a:hlinkClick r:id="rId3"/>
              </a:rPr>
              <a:t>https://intensiveintervention.uat.air.org/resource/data-based-individualization-framework-intensive-intervention</a:t>
            </a:r>
            <a:r>
              <a:rPr lang="en-US" sz="1700"/>
              <a:t> </a:t>
            </a:r>
          </a:p>
          <a:p>
            <a:r>
              <a:rPr lang="en-US" sz="1700"/>
              <a:t>Newman, L., Wagner, M., </a:t>
            </a:r>
            <a:r>
              <a:rPr lang="en-US" sz="1700" err="1"/>
              <a:t>Knokey</a:t>
            </a:r>
            <a:r>
              <a:rPr lang="en-US" sz="1700"/>
              <a:t>, A. M., Marder, C., Nagle, K., Shaver, D., et al. (2011). </a:t>
            </a:r>
            <a:r>
              <a:rPr lang="en-US" sz="1700" i="1"/>
              <a:t>The post-high school outcomes of young adults with disabilities up to 8 years after high school: A report from the National Longitudinal Transition Study-2 (NLTS2)</a:t>
            </a:r>
            <a:r>
              <a:rPr lang="en-US" sz="1700"/>
              <a:t> (NCSER 2011–3005). Washington, DC: National Center for Special Education Research.</a:t>
            </a:r>
          </a:p>
          <a:p>
            <a:r>
              <a:rPr lang="en-US" sz="1700"/>
              <a:t>O’Donnell, C. L. (2008). Defining, Conceptualizing, and Measuring Fidelity of Implementation and Its Relationship to Outcomes in K–12 Curriculum Intervention Research. </a:t>
            </a:r>
            <a:r>
              <a:rPr lang="en-US" sz="1700" i="1"/>
              <a:t>Review of Educational Research</a:t>
            </a:r>
            <a:r>
              <a:rPr lang="en-US" sz="1700"/>
              <a:t>, </a:t>
            </a:r>
            <a:r>
              <a:rPr lang="en-US" sz="1700" i="1"/>
              <a:t>78</a:t>
            </a:r>
            <a:r>
              <a:rPr lang="en-US" sz="1700"/>
              <a:t>(1), 33–84.</a:t>
            </a:r>
          </a:p>
          <a:p>
            <a:r>
              <a:rPr lang="en-US" sz="1700"/>
              <a:t>Sanford, C., Newman, L., Wagner, M., </a:t>
            </a:r>
            <a:r>
              <a:rPr lang="en-US" sz="1700" err="1"/>
              <a:t>Cameto</a:t>
            </a:r>
            <a:r>
              <a:rPr lang="en-US" sz="1700"/>
              <a:t>, R., </a:t>
            </a:r>
            <a:r>
              <a:rPr lang="en-US" sz="1700" err="1"/>
              <a:t>Knokey</a:t>
            </a:r>
            <a:r>
              <a:rPr lang="en-US" sz="1700"/>
              <a:t>, A. M., &amp; Shaver, D. (2011). </a:t>
            </a:r>
            <a:r>
              <a:rPr lang="en-US" sz="1700" i="1"/>
              <a:t>The post-high school outcomes of young adults with disabilities up to 6 years after high school: Key findings from the National Longitudinal Transition Study-2 (NLTS2)</a:t>
            </a:r>
            <a:r>
              <a:rPr lang="en-US" sz="1700"/>
              <a:t> (NCSER 2011-3004). Washington, DC: National Center for Special Education Research.</a:t>
            </a:r>
          </a:p>
          <a:p>
            <a:endParaRPr lang="en-US"/>
          </a:p>
        </p:txBody>
      </p:sp>
      <p:sp>
        <p:nvSpPr>
          <p:cNvPr id="4" name="Slide Number Placeholder 3">
            <a:extLst>
              <a:ext uri="{FF2B5EF4-FFF2-40B4-BE49-F238E27FC236}">
                <a16:creationId xmlns:a16="http://schemas.microsoft.com/office/drawing/2014/main" id="{BDEEC498-9C63-4D24-9790-2062EA61C9CF}"/>
              </a:ext>
            </a:extLst>
          </p:cNvPr>
          <p:cNvSpPr>
            <a:spLocks noGrp="1"/>
          </p:cNvSpPr>
          <p:nvPr>
            <p:ph type="sldNum" sz="quarter" idx="15"/>
          </p:nvPr>
        </p:nvSpPr>
        <p:spPr/>
        <p:txBody>
          <a:bodyPr/>
          <a:lstStyle/>
          <a:p>
            <a:fld id="{99A20822-4A49-4D36-86E3-300BA48D3F00}" type="slidenum">
              <a:rPr lang="en-US" smtClean="0"/>
              <a:pPr/>
              <a:t>113</a:t>
            </a:fld>
            <a:endParaRPr lang="en-US"/>
          </a:p>
        </p:txBody>
      </p:sp>
    </p:spTree>
    <p:extLst>
      <p:ext uri="{BB962C8B-B14F-4D97-AF65-F5344CB8AC3E}">
        <p14:creationId xmlns:p14="http://schemas.microsoft.com/office/powerpoint/2010/main" val="317084605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7E8302-BD7A-46A3-808C-38E631F6C2E5}"/>
              </a:ext>
            </a:extLst>
          </p:cNvPr>
          <p:cNvSpPr>
            <a:spLocks noGrp="1"/>
          </p:cNvSpPr>
          <p:nvPr>
            <p:ph type="title"/>
          </p:nvPr>
        </p:nvSpPr>
        <p:spPr/>
        <p:txBody>
          <a:bodyPr/>
          <a:lstStyle/>
          <a:p>
            <a:r>
              <a:rPr lang="en-US" dirty="0"/>
              <a:t>References 4</a:t>
            </a:r>
          </a:p>
        </p:txBody>
      </p:sp>
      <p:sp>
        <p:nvSpPr>
          <p:cNvPr id="3" name="Text Placeholder 2">
            <a:extLst>
              <a:ext uri="{FF2B5EF4-FFF2-40B4-BE49-F238E27FC236}">
                <a16:creationId xmlns:a16="http://schemas.microsoft.com/office/drawing/2014/main" id="{DB1CA207-E871-484F-B045-2D7836B4037C}"/>
              </a:ext>
            </a:extLst>
          </p:cNvPr>
          <p:cNvSpPr>
            <a:spLocks noGrp="1"/>
          </p:cNvSpPr>
          <p:nvPr>
            <p:ph type="body" sz="quarter" idx="13"/>
          </p:nvPr>
        </p:nvSpPr>
        <p:spPr/>
        <p:txBody>
          <a:bodyPr/>
          <a:lstStyle/>
          <a:p>
            <a:r>
              <a:rPr lang="en-US" sz="1700" err="1"/>
              <a:t>Scammacca</a:t>
            </a:r>
            <a:r>
              <a:rPr lang="en-US" sz="1700"/>
              <a:t>, N. K., Fall, A. M., &amp; Roberts, G. (2015). Benchmarks for expected annual academic growth for students in the bottom quartile of the normative distribution</a:t>
            </a:r>
            <a:r>
              <a:rPr lang="en-US" sz="1700" i="1"/>
              <a:t>. Journal of Research on Educational Effectiveness, 8</a:t>
            </a:r>
            <a:r>
              <a:rPr lang="en-US" sz="1700"/>
              <a:t>(3), </a:t>
            </a:r>
            <a:r>
              <a:rPr lang="en-US" sz="1700" i="1"/>
              <a:t>366–379. </a:t>
            </a:r>
            <a:endParaRPr lang="en-US" sz="1700"/>
          </a:p>
          <a:p>
            <a:r>
              <a:rPr lang="en-US" sz="1700"/>
              <a:t>Stark, P., &amp; Noel, A. M. (2015). Trends in High School Dropout and Completion Rates in the United States: 1972-2012. Compendium Report. NCES 2015-015. </a:t>
            </a:r>
            <a:r>
              <a:rPr lang="en-US" sz="1700" i="1"/>
              <a:t>National Center for Education Statistics</a:t>
            </a:r>
            <a:r>
              <a:rPr lang="en-US" sz="1700"/>
              <a:t>.</a:t>
            </a:r>
          </a:p>
          <a:p>
            <a:r>
              <a:rPr lang="en-US" sz="1700" err="1"/>
              <a:t>Stetser</a:t>
            </a:r>
            <a:r>
              <a:rPr lang="en-US" sz="1700"/>
              <a:t>, M. C., &amp; Stillwell, R. (2014). </a:t>
            </a:r>
            <a:r>
              <a:rPr lang="en-US" sz="1700" i="1"/>
              <a:t>Public high school four-year on-time graduation rates and event dropout rates: School years 2010–11 and 2011–12. First look </a:t>
            </a:r>
            <a:r>
              <a:rPr lang="en-US" sz="1700"/>
              <a:t>(NCES 2014-391). Washington, DC: National Center for Education Statistics.</a:t>
            </a:r>
          </a:p>
          <a:p>
            <a:r>
              <a:rPr lang="en-US" sz="1700"/>
              <a:t>Wagner, M., Newman, L., </a:t>
            </a:r>
            <a:r>
              <a:rPr lang="en-US" sz="1700" err="1"/>
              <a:t>Cameto</a:t>
            </a:r>
            <a:r>
              <a:rPr lang="en-US" sz="1700"/>
              <a:t>, R., Levine, P., &amp; Garza, N. (2006). </a:t>
            </a:r>
            <a:r>
              <a:rPr lang="en-US" sz="1700" i="1"/>
              <a:t>An overview of findings from wave 2 of the National Longitudinal Transition Study-2 (NLTS2)</a:t>
            </a:r>
            <a:r>
              <a:rPr lang="en-US" sz="1700"/>
              <a:t> (NCSER 2006–3004). Washington, DC: National Center for Special Education Research.</a:t>
            </a:r>
          </a:p>
          <a:p>
            <a:endParaRPr lang="en-US"/>
          </a:p>
        </p:txBody>
      </p:sp>
      <p:sp>
        <p:nvSpPr>
          <p:cNvPr id="4" name="Slide Number Placeholder 3">
            <a:extLst>
              <a:ext uri="{FF2B5EF4-FFF2-40B4-BE49-F238E27FC236}">
                <a16:creationId xmlns:a16="http://schemas.microsoft.com/office/drawing/2014/main" id="{4A3FF7AD-571D-4207-82F1-F5D06236A78C}"/>
              </a:ext>
            </a:extLst>
          </p:cNvPr>
          <p:cNvSpPr>
            <a:spLocks noGrp="1"/>
          </p:cNvSpPr>
          <p:nvPr>
            <p:ph type="sldNum" sz="quarter" idx="15"/>
          </p:nvPr>
        </p:nvSpPr>
        <p:spPr/>
        <p:txBody>
          <a:bodyPr/>
          <a:lstStyle/>
          <a:p>
            <a:fld id="{99A20822-4A49-4D36-86E3-300BA48D3F00}" type="slidenum">
              <a:rPr lang="en-US" smtClean="0"/>
              <a:pPr/>
              <a:t>114</a:t>
            </a:fld>
            <a:endParaRPr lang="en-US"/>
          </a:p>
        </p:txBody>
      </p:sp>
    </p:spTree>
    <p:extLst>
      <p:ext uri="{BB962C8B-B14F-4D97-AF65-F5344CB8AC3E}">
        <p14:creationId xmlns:p14="http://schemas.microsoft.com/office/powerpoint/2010/main" val="5858897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2" name="Title 1"/>
          <p:cNvSpPr>
            <a:spLocks noGrp="1"/>
          </p:cNvSpPr>
          <p:nvPr>
            <p:ph type="title"/>
          </p:nvPr>
        </p:nvSpPr>
        <p:spPr/>
        <p:txBody>
          <a:bodyPr>
            <a:normAutofit/>
          </a:bodyPr>
          <a:lstStyle/>
          <a:p>
            <a:pPr eaLnBrk="1" hangingPunct="1"/>
            <a:r>
              <a:rPr lang="en-US" altLang="en-US">
                <a:ea typeface="ＭＳ Ｐゴシック" panose="020B0600070205080204" pitchFamily="34" charset="-128"/>
              </a:rPr>
              <a:t>How do Tier 2 and Tier 3 compare?</a:t>
            </a:r>
            <a:endParaRPr altLang="en-US">
              <a:ea typeface="ＭＳ Ｐゴシック" panose="020B0600070205080204" pitchFamily="34" charset="-128"/>
            </a:endParaRPr>
          </a:p>
        </p:txBody>
      </p:sp>
      <p:graphicFrame>
        <p:nvGraphicFramePr>
          <p:cNvPr id="7" name="Content Placeholder 6" descr="This chart explains the differences between secondary or tier 2 interventions and intensive or tier 3 interventions.  The areas of instruction, duration and timeframe, group size, progress monitoring, and population served are compared across the two interventions in side-by-side columns. "/>
          <p:cNvGraphicFramePr>
            <a:graphicFrameLocks noGrp="1"/>
          </p:cNvGraphicFramePr>
          <p:nvPr>
            <p:ph sz="quarter" idx="15"/>
          </p:nvPr>
        </p:nvGraphicFramePr>
        <p:xfrm>
          <a:off x="457200" y="1371600"/>
          <a:ext cx="11274423" cy="3931370"/>
        </p:xfrm>
        <a:graphic>
          <a:graphicData uri="http://schemas.openxmlformats.org/drawingml/2006/table">
            <a:tbl>
              <a:tblPr firstRow="1">
                <a:tableStyleId>{B301B821-A1FF-4177-AEE7-76D212191A09}</a:tableStyleId>
              </a:tblPr>
              <a:tblGrid>
                <a:gridCol w="2282022">
                  <a:extLst>
                    <a:ext uri="{9D8B030D-6E8A-4147-A177-3AD203B41FA5}">
                      <a16:colId xmlns:a16="http://schemas.microsoft.com/office/drawing/2014/main" val="20000"/>
                    </a:ext>
                  </a:extLst>
                </a:gridCol>
                <a:gridCol w="3846311">
                  <a:extLst>
                    <a:ext uri="{9D8B030D-6E8A-4147-A177-3AD203B41FA5}">
                      <a16:colId xmlns:a16="http://schemas.microsoft.com/office/drawing/2014/main" val="20001"/>
                    </a:ext>
                  </a:extLst>
                </a:gridCol>
                <a:gridCol w="5146090">
                  <a:extLst>
                    <a:ext uri="{9D8B030D-6E8A-4147-A177-3AD203B41FA5}">
                      <a16:colId xmlns:a16="http://schemas.microsoft.com/office/drawing/2014/main" val="20002"/>
                    </a:ext>
                  </a:extLst>
                </a:gridCol>
              </a:tblGrid>
              <a:tr h="36566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u="none" strike="noStrike" cap="none" normalizeH="0" baseline="0">
                          <a:ln>
                            <a:noFill/>
                          </a:ln>
                          <a:effectLst/>
                        </a:rPr>
                        <a:t>Characteristics </a:t>
                      </a:r>
                      <a:endParaRPr kumimoji="0" lang="en-US" sz="1800" b="1" i="0" u="none" strike="noStrike" cap="none" normalizeH="0" baseline="0">
                        <a:ln>
                          <a:noFill/>
                        </a:ln>
                        <a:solidFill>
                          <a:srgbClr val="FFFFFF"/>
                        </a:solidFill>
                        <a:effectLst/>
                        <a:latin typeface="Arial" pitchFamily="34" charset="0"/>
                        <a:ea typeface="ＭＳ Ｐゴシック" pitchFamily="34" charset="-128"/>
                      </a:endParaRPr>
                    </a:p>
                  </a:txBody>
                  <a:tcPr marL="118428" marR="118428" marT="45680" marB="45680"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u="none" strike="noStrike" cap="none" normalizeH="0" baseline="0">
                          <a:ln>
                            <a:noFill/>
                          </a:ln>
                          <a:effectLst/>
                        </a:rPr>
                        <a:t>Tier 2</a:t>
                      </a:r>
                      <a:endParaRPr kumimoji="0" lang="en-US" sz="1800" b="1" i="0" u="none" strike="noStrike" cap="none" normalizeH="0" baseline="0">
                        <a:ln>
                          <a:noFill/>
                        </a:ln>
                        <a:solidFill>
                          <a:srgbClr val="FFFFFF"/>
                        </a:solidFill>
                        <a:effectLst/>
                        <a:latin typeface="Arial" pitchFamily="34" charset="0"/>
                        <a:ea typeface="ＭＳ Ｐゴシック" pitchFamily="34" charset="-128"/>
                      </a:endParaRPr>
                    </a:p>
                  </a:txBody>
                  <a:tcPr marL="118428" marR="118428" marT="45680" marB="45680"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u="none" strike="noStrike" cap="none" normalizeH="0" baseline="0">
                          <a:ln>
                            <a:noFill/>
                          </a:ln>
                          <a:effectLst/>
                        </a:rPr>
                        <a:t>Tier 3 - DBI</a:t>
                      </a:r>
                      <a:endParaRPr kumimoji="0" lang="en-US" sz="1800" b="1" i="0" u="none" strike="noStrike" cap="none" normalizeH="0" baseline="0">
                        <a:ln>
                          <a:noFill/>
                        </a:ln>
                        <a:solidFill>
                          <a:srgbClr val="FFFFFF"/>
                        </a:solidFill>
                        <a:effectLst/>
                        <a:latin typeface="Arial" pitchFamily="34" charset="0"/>
                        <a:ea typeface="ＭＳ Ｐゴシック" pitchFamily="34" charset="-128"/>
                      </a:endParaRPr>
                    </a:p>
                  </a:txBody>
                  <a:tcPr marL="118428" marR="118428" marT="45680" marB="45680" horzOverflow="overflow"/>
                </a:tc>
                <a:extLst>
                  <a:ext uri="{0D108BD9-81ED-4DB2-BD59-A6C34878D82A}">
                    <a16:rowId xmlns:a16="http://schemas.microsoft.com/office/drawing/2014/main" val="10000"/>
                  </a:ext>
                </a:extLst>
              </a:tr>
              <a:tr h="822845">
                <a:tc>
                  <a:txBody>
                    <a:bodyPr/>
                    <a:lstStyle/>
                    <a:p>
                      <a:r>
                        <a:rPr lang="en-US" sz="1800" b="1"/>
                        <a:t>Instruction/</a:t>
                      </a:r>
                    </a:p>
                    <a:p>
                      <a:r>
                        <a:rPr lang="en-US" sz="1800" b="1"/>
                        <a:t>Intervention</a:t>
                      </a:r>
                      <a:r>
                        <a:rPr lang="en-US" sz="1800" b="1" baseline="0"/>
                        <a:t> Approach</a:t>
                      </a:r>
                      <a:endParaRPr lang="en-US" sz="1800" b="1">
                        <a:solidFill>
                          <a:schemeClr val="bg1"/>
                        </a:solidFill>
                      </a:endParaRPr>
                    </a:p>
                  </a:txBody>
                  <a:tcPr marL="118428" marR="118428" marT="45680" marB="45680"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u="none" strike="noStrike" cap="none" normalizeH="0" baseline="0">
                          <a:ln>
                            <a:noFill/>
                          </a:ln>
                          <a:effectLst/>
                        </a:rPr>
                        <a:t>Follow </a:t>
                      </a:r>
                      <a:r>
                        <a:rPr kumimoji="0" lang="en-US" sz="1800" b="1" u="none" strike="noStrike" cap="none" normalizeH="0" baseline="0">
                          <a:ln>
                            <a:noFill/>
                          </a:ln>
                          <a:effectLst/>
                        </a:rPr>
                        <a:t>standardized evidence-based programs </a:t>
                      </a:r>
                      <a:r>
                        <a:rPr kumimoji="0" lang="en-US" sz="1800" u="none" strike="noStrike" cap="none" normalizeH="0" baseline="0">
                          <a:ln>
                            <a:noFill/>
                          </a:ln>
                          <a:effectLst/>
                        </a:rPr>
                        <a:t>as designed</a:t>
                      </a:r>
                      <a:endParaRPr kumimoji="0" lang="en-US" sz="1800" b="0" i="0" u="none" strike="noStrike" cap="none" normalizeH="0" baseline="0">
                        <a:ln>
                          <a:noFill/>
                        </a:ln>
                        <a:solidFill>
                          <a:srgbClr val="000000"/>
                        </a:solidFill>
                        <a:effectLst/>
                        <a:latin typeface="Arial" pitchFamily="34" charset="0"/>
                        <a:ea typeface="ＭＳ Ｐゴシック" pitchFamily="34" charset="-128"/>
                      </a:endParaRPr>
                    </a:p>
                  </a:txBody>
                  <a:tcPr marL="118428" marR="118428" marT="45680" marB="45680"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u="none" strike="noStrike" cap="none" normalizeH="0" baseline="0">
                          <a:ln>
                            <a:noFill/>
                          </a:ln>
                          <a:effectLst/>
                        </a:rPr>
                        <a:t>Use </a:t>
                      </a:r>
                      <a:r>
                        <a:rPr kumimoji="0" lang="en-US" sz="1800" b="1" u="none" strike="noStrike" cap="none" normalizeH="0" baseline="0">
                          <a:ln>
                            <a:noFill/>
                          </a:ln>
                          <a:effectLst/>
                        </a:rPr>
                        <a:t>standardized evidence-based program as a platform, but adapt instruction </a:t>
                      </a:r>
                      <a:r>
                        <a:rPr kumimoji="0" lang="en-US" sz="1800" u="none" strike="noStrike" cap="none" normalizeH="0" baseline="0">
                          <a:ln>
                            <a:noFill/>
                          </a:ln>
                          <a:effectLst/>
                        </a:rPr>
                        <a:t>based on student data </a:t>
                      </a:r>
                      <a:endParaRPr kumimoji="0" lang="en-US" sz="1800" b="0" i="0" u="none" strike="noStrike" cap="none" normalizeH="0" baseline="0">
                        <a:ln>
                          <a:noFill/>
                        </a:ln>
                        <a:solidFill>
                          <a:srgbClr val="000000"/>
                        </a:solidFill>
                        <a:effectLst/>
                        <a:latin typeface="Arial" pitchFamily="34" charset="0"/>
                        <a:ea typeface="ＭＳ Ｐゴシック" pitchFamily="34" charset="-128"/>
                      </a:endParaRPr>
                    </a:p>
                  </a:txBody>
                  <a:tcPr marL="118428" marR="118428" marT="45680" marB="45680" horzOverflow="overflow"/>
                </a:tc>
                <a:extLst>
                  <a:ext uri="{0D108BD9-81ED-4DB2-BD59-A6C34878D82A}">
                    <a16:rowId xmlns:a16="http://schemas.microsoft.com/office/drawing/2014/main" val="10001"/>
                  </a:ext>
                </a:extLst>
              </a:tr>
              <a:tr h="60949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u="none" strike="noStrike" cap="none" normalizeH="0" baseline="0">
                          <a:ln>
                            <a:noFill/>
                          </a:ln>
                          <a:effectLst/>
                        </a:rPr>
                        <a:t>Duration and Time Frame</a:t>
                      </a:r>
                      <a:endParaRPr kumimoji="0" lang="en-US" sz="1800" b="1" i="0" u="none" strike="noStrike" cap="none" normalizeH="0" baseline="0">
                        <a:ln>
                          <a:noFill/>
                        </a:ln>
                        <a:solidFill>
                          <a:srgbClr val="FFFFFF"/>
                        </a:solidFill>
                        <a:effectLst/>
                        <a:latin typeface="Arial" pitchFamily="34" charset="0"/>
                        <a:ea typeface="ＭＳ Ｐゴシック" pitchFamily="34" charset="-128"/>
                      </a:endParaRPr>
                    </a:p>
                  </a:txBody>
                  <a:tcPr marL="118428" marR="118428" marT="45680" marB="45680"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u="none" strike="noStrike" cap="none" normalizeH="0" baseline="0">
                          <a:ln>
                            <a:noFill/>
                          </a:ln>
                          <a:effectLst/>
                        </a:rPr>
                        <a:t>Use duration and time frame defined by developer</a:t>
                      </a:r>
                      <a:endParaRPr kumimoji="0" lang="en-US" sz="1800" b="0" i="0" u="none" strike="noStrike" cap="none" normalizeH="0" baseline="0">
                        <a:ln>
                          <a:noFill/>
                        </a:ln>
                        <a:solidFill>
                          <a:srgbClr val="000000"/>
                        </a:solidFill>
                        <a:effectLst/>
                        <a:latin typeface="Arial" pitchFamily="34" charset="0"/>
                        <a:ea typeface="ＭＳ Ｐゴシック" pitchFamily="34" charset="-128"/>
                      </a:endParaRPr>
                    </a:p>
                  </a:txBody>
                  <a:tcPr marL="118428" marR="118428" marT="45680" marB="45680"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u="none" strike="noStrike" cap="none" normalizeH="0" baseline="0">
                          <a:ln>
                            <a:noFill/>
                          </a:ln>
                          <a:effectLst/>
                        </a:rPr>
                        <a:t>Increase frequency and/or duration to meet student needs</a:t>
                      </a:r>
                      <a:endParaRPr kumimoji="0" lang="en-US" sz="1800" b="0" i="0" u="none" strike="noStrike" cap="none" normalizeH="0" baseline="0">
                        <a:ln>
                          <a:noFill/>
                        </a:ln>
                        <a:solidFill>
                          <a:srgbClr val="000000"/>
                        </a:solidFill>
                        <a:effectLst/>
                        <a:latin typeface="Arial" pitchFamily="34" charset="0"/>
                        <a:ea typeface="ＭＳ Ｐゴシック" pitchFamily="34" charset="-128"/>
                      </a:endParaRPr>
                    </a:p>
                  </a:txBody>
                  <a:tcPr marL="118428" marR="118428" marT="45680" marB="45680" horzOverflow="overflow"/>
                </a:tc>
                <a:extLst>
                  <a:ext uri="{0D108BD9-81ED-4DB2-BD59-A6C34878D82A}">
                    <a16:rowId xmlns:a16="http://schemas.microsoft.com/office/drawing/2014/main" val="10002"/>
                  </a:ext>
                </a:extLst>
              </a:tr>
              <a:tr h="82284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u="none" strike="noStrike" cap="none" normalizeH="0" baseline="0">
                          <a:ln>
                            <a:noFill/>
                          </a:ln>
                          <a:effectLst/>
                        </a:rPr>
                        <a:t>Group Size </a:t>
                      </a:r>
                      <a:endParaRPr kumimoji="0" lang="en-US" sz="1800" b="1" i="0" u="none" strike="noStrike" cap="none" normalizeH="0" baseline="0">
                        <a:ln>
                          <a:noFill/>
                        </a:ln>
                        <a:solidFill>
                          <a:srgbClr val="FFFFFF"/>
                        </a:solidFill>
                        <a:effectLst/>
                        <a:latin typeface="Arial" pitchFamily="34" charset="0"/>
                        <a:ea typeface="ＭＳ Ｐゴシック" pitchFamily="34" charset="-128"/>
                      </a:endParaRPr>
                    </a:p>
                  </a:txBody>
                  <a:tcPr marL="118428" marR="118428" marT="45680" marB="45680"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u="none" strike="noStrike" cap="none" normalizeH="0" baseline="0">
                          <a:ln>
                            <a:noFill/>
                          </a:ln>
                          <a:effectLst/>
                        </a:rPr>
                        <a:t>3–7 students (as defined by developer)</a:t>
                      </a:r>
                      <a:endParaRPr kumimoji="0" lang="en-US" sz="1800" b="0" i="0" u="none" strike="noStrike" cap="none" normalizeH="0" baseline="0">
                        <a:ln>
                          <a:noFill/>
                        </a:ln>
                        <a:solidFill>
                          <a:srgbClr val="000000"/>
                        </a:solidFill>
                        <a:effectLst/>
                        <a:latin typeface="Arial" pitchFamily="34" charset="0"/>
                        <a:ea typeface="ＭＳ Ｐゴシック" pitchFamily="34" charset="-128"/>
                      </a:endParaRPr>
                    </a:p>
                  </a:txBody>
                  <a:tcPr marL="118428" marR="118428" marT="45680" marB="45680"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u="none" strike="noStrike" cap="none" normalizeH="0" baseline="0">
                          <a:ln>
                            <a:noFill/>
                          </a:ln>
                          <a:effectLst/>
                        </a:rPr>
                        <a:t>Decrease group size to meet student needs (no more than 3 students)</a:t>
                      </a:r>
                      <a:endParaRPr kumimoji="0" lang="en-US" sz="1800" b="0" i="0" u="none" strike="noStrike" cap="none" normalizeH="0" baseline="0">
                        <a:ln>
                          <a:noFill/>
                        </a:ln>
                        <a:solidFill>
                          <a:srgbClr val="000000"/>
                        </a:solidFill>
                        <a:effectLst/>
                        <a:latin typeface="Arial" pitchFamily="34" charset="0"/>
                        <a:ea typeface="ＭＳ Ｐゴシック" pitchFamily="34" charset="-128"/>
                      </a:endParaRPr>
                    </a:p>
                  </a:txBody>
                  <a:tcPr marL="118428" marR="118428" marT="45680" marB="45680" horzOverflow="overflow"/>
                </a:tc>
                <a:extLst>
                  <a:ext uri="{0D108BD9-81ED-4DB2-BD59-A6C34878D82A}">
                    <a16:rowId xmlns:a16="http://schemas.microsoft.com/office/drawing/2014/main" val="10003"/>
                  </a:ext>
                </a:extLst>
              </a:tr>
              <a:tr h="35042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u="none" strike="noStrike" cap="none" normalizeH="0" baseline="0">
                          <a:ln>
                            <a:noFill/>
                          </a:ln>
                          <a:effectLst/>
                        </a:rPr>
                        <a:t>Progress Monitoring </a:t>
                      </a:r>
                      <a:endParaRPr kumimoji="0" lang="en-US" sz="1800" b="1" i="0" u="none" strike="noStrike" cap="none" normalizeH="0" baseline="0">
                        <a:ln>
                          <a:noFill/>
                        </a:ln>
                        <a:solidFill>
                          <a:srgbClr val="FFFFFF"/>
                        </a:solidFill>
                        <a:effectLst/>
                        <a:latin typeface="Arial" pitchFamily="34" charset="0"/>
                        <a:ea typeface="ＭＳ Ｐゴシック" pitchFamily="34" charset="-128"/>
                      </a:endParaRPr>
                    </a:p>
                  </a:txBody>
                  <a:tcPr marL="118428" marR="118428" marT="45680" marB="45680"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u="none" strike="noStrike" cap="none" normalizeH="0" baseline="0">
                          <a:ln>
                            <a:noFill/>
                          </a:ln>
                          <a:effectLst/>
                        </a:rPr>
                        <a:t>At least monthly</a:t>
                      </a:r>
                      <a:endParaRPr kumimoji="0" lang="en-US" sz="1800" b="0" i="0" u="none" strike="noStrike" cap="none" normalizeH="0" baseline="0">
                        <a:ln>
                          <a:noFill/>
                        </a:ln>
                        <a:solidFill>
                          <a:srgbClr val="000000"/>
                        </a:solidFill>
                        <a:effectLst/>
                        <a:latin typeface="Arial" pitchFamily="34" charset="0"/>
                        <a:ea typeface="ＭＳ Ｐゴシック" pitchFamily="34" charset="-128"/>
                      </a:endParaRPr>
                    </a:p>
                  </a:txBody>
                  <a:tcPr marL="118428" marR="118428" marT="45680" marB="45680"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u="none" strike="noStrike" cap="none" normalizeH="0" baseline="0">
                          <a:ln>
                            <a:noFill/>
                          </a:ln>
                          <a:effectLst/>
                        </a:rPr>
                        <a:t>Weekly</a:t>
                      </a:r>
                      <a:endParaRPr kumimoji="0" lang="en-US" sz="1800" b="0" i="0" u="none" strike="noStrike" cap="none" normalizeH="0" baseline="0">
                        <a:ln>
                          <a:noFill/>
                        </a:ln>
                        <a:solidFill>
                          <a:srgbClr val="000000"/>
                        </a:solidFill>
                        <a:effectLst/>
                        <a:latin typeface="Arial" pitchFamily="34" charset="0"/>
                        <a:ea typeface="ＭＳ Ｐゴシック" pitchFamily="34" charset="-128"/>
                      </a:endParaRPr>
                    </a:p>
                  </a:txBody>
                  <a:tcPr marL="118428" marR="118428" marT="45680" marB="45680" horzOverflow="overflow"/>
                </a:tc>
                <a:extLst>
                  <a:ext uri="{0D108BD9-81ED-4DB2-BD59-A6C34878D82A}">
                    <a16:rowId xmlns:a16="http://schemas.microsoft.com/office/drawing/2014/main" val="10004"/>
                  </a:ext>
                </a:extLst>
              </a:tr>
              <a:tr h="82284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u="none" strike="noStrike" cap="none" normalizeH="0" baseline="0">
                          <a:ln>
                            <a:noFill/>
                          </a:ln>
                          <a:effectLst/>
                        </a:rPr>
                        <a:t>Population Served</a:t>
                      </a:r>
                      <a:endParaRPr kumimoji="0" lang="en-US" sz="1800" b="1" i="0" u="none" strike="noStrike" cap="none" normalizeH="0" baseline="0">
                        <a:ln>
                          <a:noFill/>
                        </a:ln>
                        <a:solidFill>
                          <a:srgbClr val="FFFFFF"/>
                        </a:solidFill>
                        <a:effectLst/>
                        <a:latin typeface="Arial" pitchFamily="34" charset="0"/>
                        <a:ea typeface="ＭＳ Ｐゴシック" pitchFamily="34" charset="-128"/>
                      </a:endParaRPr>
                    </a:p>
                  </a:txBody>
                  <a:tcPr marL="118428" marR="118428" marT="45680" marB="45680"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u="none" strike="noStrike" cap="none" normalizeH="0" baseline="0">
                          <a:ln>
                            <a:noFill/>
                          </a:ln>
                          <a:effectLst/>
                        </a:rPr>
                        <a:t>Students at risk (typically 15% to 20% of student population)</a:t>
                      </a:r>
                      <a:endParaRPr kumimoji="0" lang="en-US" sz="1800" b="0" i="0" u="none" strike="noStrike" cap="none" normalizeH="0" baseline="0">
                        <a:ln>
                          <a:noFill/>
                        </a:ln>
                        <a:solidFill>
                          <a:srgbClr val="000000"/>
                        </a:solidFill>
                        <a:effectLst/>
                        <a:latin typeface="Arial" pitchFamily="34" charset="0"/>
                        <a:ea typeface="ＭＳ Ｐゴシック" pitchFamily="34" charset="-128"/>
                      </a:endParaRPr>
                    </a:p>
                  </a:txBody>
                  <a:tcPr marL="118428" marR="118428" marT="45680" marB="45680"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u="none" strike="noStrike" cap="none" normalizeH="0" baseline="0">
                          <a:ln>
                            <a:noFill/>
                          </a:ln>
                          <a:effectLst/>
                        </a:rPr>
                        <a:t>Significant and persistent learning and/or behavior needs (typically 3% to 5% of student population)</a:t>
                      </a:r>
                      <a:endParaRPr kumimoji="0" lang="en-US" sz="1800" b="0" i="0" u="none" strike="noStrike" cap="none" normalizeH="0" baseline="0">
                        <a:ln>
                          <a:noFill/>
                        </a:ln>
                        <a:solidFill>
                          <a:srgbClr val="000000"/>
                        </a:solidFill>
                        <a:effectLst/>
                        <a:latin typeface="Arial" pitchFamily="34" charset="0"/>
                        <a:ea typeface="ＭＳ Ｐゴシック" pitchFamily="34" charset="-128"/>
                      </a:endParaRPr>
                    </a:p>
                  </a:txBody>
                  <a:tcPr marL="118428" marR="118428" marT="45680" marB="45680" horzOverflow="overflow"/>
                </a:tc>
                <a:extLst>
                  <a:ext uri="{0D108BD9-81ED-4DB2-BD59-A6C34878D82A}">
                    <a16:rowId xmlns:a16="http://schemas.microsoft.com/office/drawing/2014/main" val="10005"/>
                  </a:ext>
                </a:extLst>
              </a:tr>
            </a:tbl>
          </a:graphicData>
        </a:graphic>
      </p:graphicFrame>
      <p:sp>
        <p:nvSpPr>
          <p:cNvPr id="2" name="Text Placeholder 1">
            <a:extLst>
              <a:ext uri="{FF2B5EF4-FFF2-40B4-BE49-F238E27FC236}">
                <a16:creationId xmlns:a16="http://schemas.microsoft.com/office/drawing/2014/main" id="{3B986E16-F177-45FB-B4C2-3B3E238232CF}"/>
              </a:ext>
            </a:extLst>
          </p:cNvPr>
          <p:cNvSpPr>
            <a:spLocks noGrp="1"/>
          </p:cNvSpPr>
          <p:nvPr>
            <p:ph type="body" sz="quarter" idx="13"/>
          </p:nvPr>
        </p:nvSpPr>
        <p:spPr/>
        <p:txBody>
          <a:bodyPr/>
          <a:lstStyle/>
          <a:p>
            <a:endParaRPr lang="en-US"/>
          </a:p>
        </p:txBody>
      </p:sp>
      <p:sp>
        <p:nvSpPr>
          <p:cNvPr id="71713" name="Slide Number Placeholder 4"/>
          <p:cNvSpPr>
            <a:spLocks noGrp="1"/>
          </p:cNvSpPr>
          <p:nvPr>
            <p:ph type="sldNum" sz="quarter" idx="14"/>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ts val="600"/>
              </a:spcBef>
              <a:buClr>
                <a:srgbClr val="A6A6A6"/>
              </a:buClr>
              <a:buFont typeface="Wingdings" panose="05000000000000000000" pitchFamily="2" charset="2"/>
              <a:buChar char="§"/>
              <a:defRPr sz="2400">
                <a:solidFill>
                  <a:srgbClr val="3B5978"/>
                </a:solidFill>
                <a:latin typeface="Arial" panose="020B0604020202020204" pitchFamily="34" charset="0"/>
                <a:cs typeface="Arial" panose="020B0604020202020204" pitchFamily="34" charset="0"/>
              </a:defRPr>
            </a:lvl1pPr>
            <a:lvl2pPr marL="742950" indent="-285750">
              <a:spcBef>
                <a:spcPts val="600"/>
              </a:spcBef>
              <a:buClr>
                <a:srgbClr val="A6A6A6"/>
              </a:buClr>
              <a:buFont typeface="Arial" panose="020B0604020202020204" pitchFamily="34" charset="0"/>
              <a:buChar char="•"/>
              <a:defRPr>
                <a:solidFill>
                  <a:srgbClr val="3B5978"/>
                </a:solidFill>
                <a:latin typeface="Arial" panose="020B0604020202020204" pitchFamily="34" charset="0"/>
                <a:cs typeface="Arial" panose="020B0604020202020204" pitchFamily="34" charset="0"/>
              </a:defRPr>
            </a:lvl2pPr>
            <a:lvl3pPr marL="1143000" indent="-228600">
              <a:spcBef>
                <a:spcPts val="600"/>
              </a:spcBef>
              <a:buClr>
                <a:srgbClr val="A6A6A6"/>
              </a:buClr>
              <a:buFont typeface="Franklin Gothic Book" panose="020B0503020102020204" pitchFamily="34" charset="0"/>
              <a:buChar char="–"/>
              <a:defRPr sz="1400">
                <a:solidFill>
                  <a:srgbClr val="3B5978"/>
                </a:solidFill>
                <a:latin typeface="Arial" panose="020B0604020202020204" pitchFamily="34" charset="0"/>
                <a:cs typeface="Arial" panose="020B0604020202020204" pitchFamily="34" charset="0"/>
              </a:defRPr>
            </a:lvl3pPr>
            <a:lvl4pPr marL="1600200" indent="-228600">
              <a:spcBef>
                <a:spcPts val="600"/>
              </a:spcBef>
              <a:buClr>
                <a:srgbClr val="A6A6A6"/>
              </a:buClr>
              <a:buSzPct val="75000"/>
              <a:buFont typeface="Courier New" panose="02070309020205020404" pitchFamily="49" charset="0"/>
              <a:buChar char="o"/>
              <a:defRPr sz="1400">
                <a:solidFill>
                  <a:srgbClr val="3B5978"/>
                </a:solidFill>
                <a:latin typeface="Arial" panose="020B0604020202020204" pitchFamily="34" charset="0"/>
                <a:cs typeface="Arial" panose="020B0604020202020204" pitchFamily="34" charset="0"/>
              </a:defRPr>
            </a:lvl4pPr>
            <a:lvl5pPr marL="2057400" indent="-228600">
              <a:spcBef>
                <a:spcPts val="600"/>
              </a:spcBef>
              <a:buClr>
                <a:srgbClr val="A6A6A6"/>
              </a:buClr>
              <a:buFont typeface="Arial" panose="020B0604020202020204" pitchFamily="34" charset="0"/>
              <a:buChar char="»"/>
              <a:defRPr sz="1400">
                <a:solidFill>
                  <a:srgbClr val="3B5978"/>
                </a:solidFill>
                <a:latin typeface="Arial" panose="020B0604020202020204" pitchFamily="34" charset="0"/>
                <a:cs typeface="Arial" panose="020B0604020202020204" pitchFamily="34" charset="0"/>
              </a:defRPr>
            </a:lvl5pPr>
            <a:lvl6pPr marL="2514600" indent="-228600" eaLnBrk="0" fontAlgn="base" hangingPunct="0">
              <a:spcBef>
                <a:spcPts val="600"/>
              </a:spcBef>
              <a:spcAft>
                <a:spcPct val="0"/>
              </a:spcAft>
              <a:buClr>
                <a:srgbClr val="A6A6A6"/>
              </a:buClr>
              <a:buFont typeface="Arial" panose="020B0604020202020204" pitchFamily="34" charset="0"/>
              <a:buChar char="»"/>
              <a:defRPr sz="1400">
                <a:solidFill>
                  <a:srgbClr val="3B5978"/>
                </a:solidFill>
                <a:latin typeface="Arial" panose="020B0604020202020204" pitchFamily="34" charset="0"/>
                <a:cs typeface="Arial" panose="020B0604020202020204" pitchFamily="34" charset="0"/>
              </a:defRPr>
            </a:lvl6pPr>
            <a:lvl7pPr marL="2971800" indent="-228600" eaLnBrk="0" fontAlgn="base" hangingPunct="0">
              <a:spcBef>
                <a:spcPts val="600"/>
              </a:spcBef>
              <a:spcAft>
                <a:spcPct val="0"/>
              </a:spcAft>
              <a:buClr>
                <a:srgbClr val="A6A6A6"/>
              </a:buClr>
              <a:buFont typeface="Arial" panose="020B0604020202020204" pitchFamily="34" charset="0"/>
              <a:buChar char="»"/>
              <a:defRPr sz="1400">
                <a:solidFill>
                  <a:srgbClr val="3B5978"/>
                </a:solidFill>
                <a:latin typeface="Arial" panose="020B0604020202020204" pitchFamily="34" charset="0"/>
                <a:cs typeface="Arial" panose="020B0604020202020204" pitchFamily="34" charset="0"/>
              </a:defRPr>
            </a:lvl7pPr>
            <a:lvl8pPr marL="3429000" indent="-228600" eaLnBrk="0" fontAlgn="base" hangingPunct="0">
              <a:spcBef>
                <a:spcPts val="600"/>
              </a:spcBef>
              <a:spcAft>
                <a:spcPct val="0"/>
              </a:spcAft>
              <a:buClr>
                <a:srgbClr val="A6A6A6"/>
              </a:buClr>
              <a:buFont typeface="Arial" panose="020B0604020202020204" pitchFamily="34" charset="0"/>
              <a:buChar char="»"/>
              <a:defRPr sz="1400">
                <a:solidFill>
                  <a:srgbClr val="3B5978"/>
                </a:solidFill>
                <a:latin typeface="Arial" panose="020B0604020202020204" pitchFamily="34" charset="0"/>
                <a:cs typeface="Arial" panose="020B0604020202020204" pitchFamily="34" charset="0"/>
              </a:defRPr>
            </a:lvl8pPr>
            <a:lvl9pPr marL="3886200" indent="-228600" eaLnBrk="0" fontAlgn="base" hangingPunct="0">
              <a:spcBef>
                <a:spcPts val="600"/>
              </a:spcBef>
              <a:spcAft>
                <a:spcPct val="0"/>
              </a:spcAft>
              <a:buClr>
                <a:srgbClr val="A6A6A6"/>
              </a:buClr>
              <a:buFont typeface="Arial" panose="020B0604020202020204" pitchFamily="34" charset="0"/>
              <a:buChar char="»"/>
              <a:defRPr sz="1400">
                <a:solidFill>
                  <a:srgbClr val="3B5978"/>
                </a:solidFill>
                <a:latin typeface="Arial" panose="020B0604020202020204" pitchFamily="34" charset="0"/>
                <a:cs typeface="Arial" panose="020B0604020202020204"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FCB65A33-A268-469F-9F47-DB3558FB02DA}" type="slidenum">
              <a:rPr kumimoji="0" lang="en-US" altLang="en-US" sz="1000" b="0" i="0" u="none" strike="noStrike" kern="1200" cap="none" spc="0" normalizeH="0" baseline="0" noProof="0">
                <a:ln>
                  <a:noFill/>
                </a:ln>
                <a:solidFill>
                  <a:srgbClr val="BFBFBF"/>
                </a:solidFill>
                <a:effectLst/>
                <a:uLnTx/>
                <a:uFillTx/>
                <a:latin typeface="Arial" panose="020B0604020202020204" pitchFamily="34" charset="0"/>
                <a:cs typeface="Arial" panose="020B0604020202020204" pitchFamily="34" charset="0"/>
              </a:rPr>
              <a:pPr marL="0" marR="0" lvl="0" indent="0" algn="r" defTabSz="914400" rtl="0" eaLnBrk="1" fontAlgn="auto" latinLnBrk="0" hangingPunct="1">
                <a:lnSpc>
                  <a:spcPct val="100000"/>
                </a:lnSpc>
                <a:spcBef>
                  <a:spcPct val="0"/>
                </a:spcBef>
                <a:spcAft>
                  <a:spcPts val="0"/>
                </a:spcAft>
                <a:buClrTx/>
                <a:buSzTx/>
                <a:buFontTx/>
                <a:buNone/>
                <a:tabLst/>
                <a:defRPr/>
              </a:pPr>
              <a:t>12</a:t>
            </a:fld>
            <a:endParaRPr kumimoji="0" lang="en-US" altLang="en-US" sz="1000" b="0" i="0" u="none" strike="noStrike" kern="1200" cap="none" spc="0" normalizeH="0" baseline="0" noProof="0">
              <a:ln>
                <a:noFill/>
              </a:ln>
              <a:solidFill>
                <a:srgbClr val="BFBFB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308502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C90A0-CD9D-41FF-B254-8915D0E48E1B}"/>
              </a:ext>
            </a:extLst>
          </p:cNvPr>
          <p:cNvSpPr>
            <a:spLocks noGrp="1"/>
          </p:cNvSpPr>
          <p:nvPr>
            <p:ph type="title"/>
          </p:nvPr>
        </p:nvSpPr>
        <p:spPr>
          <a:xfrm>
            <a:off x="457200" y="107330"/>
            <a:ext cx="11276076" cy="1280160"/>
          </a:xfrm>
        </p:spPr>
        <p:txBody>
          <a:bodyPr/>
          <a:lstStyle/>
          <a:p>
            <a:r>
              <a:rPr lang="en-US"/>
              <a:t>How does intensive intervention relate to special education? </a:t>
            </a:r>
          </a:p>
        </p:txBody>
      </p:sp>
      <p:sp>
        <p:nvSpPr>
          <p:cNvPr id="3" name="Content Placeholder 2">
            <a:extLst>
              <a:ext uri="{FF2B5EF4-FFF2-40B4-BE49-F238E27FC236}">
                <a16:creationId xmlns:a16="http://schemas.microsoft.com/office/drawing/2014/main" id="{6E4233E4-C665-4689-8C14-9C82011A56EE}"/>
              </a:ext>
            </a:extLst>
          </p:cNvPr>
          <p:cNvSpPr>
            <a:spLocks noGrp="1"/>
          </p:cNvSpPr>
          <p:nvPr>
            <p:ph sz="quarter" idx="15"/>
          </p:nvPr>
        </p:nvSpPr>
        <p:spPr>
          <a:xfrm>
            <a:off x="457200" y="1551214"/>
            <a:ext cx="11274552" cy="4163786"/>
          </a:xfrm>
        </p:spPr>
        <p:txBody>
          <a:bodyPr>
            <a:normAutofit fontScale="92500"/>
          </a:bodyPr>
          <a:lstStyle/>
          <a:p>
            <a:r>
              <a:rPr lang="en-US"/>
              <a:t>Students with disabilities must have </a:t>
            </a:r>
            <a:r>
              <a:rPr lang="en-US" b="1" i="1"/>
              <a:t>access</a:t>
            </a:r>
            <a:r>
              <a:rPr lang="en-US"/>
              <a:t> to intensive intervention. </a:t>
            </a:r>
          </a:p>
          <a:p>
            <a:r>
              <a:rPr lang="en-US"/>
              <a:t>Many students who require intensive intervention also are students with disabilities.</a:t>
            </a:r>
          </a:p>
          <a:p>
            <a:r>
              <a:rPr lang="en-US"/>
              <a:t>Intensive intervention can help educators design and deliver special education programming. </a:t>
            </a:r>
          </a:p>
          <a:p>
            <a:r>
              <a:rPr lang="en-US"/>
              <a:t>DBI should be part of the educational program for students with disabilities, not a separate process. </a:t>
            </a:r>
          </a:p>
          <a:p>
            <a:r>
              <a:rPr lang="en-US"/>
              <a:t>In schools implementing MTSS, students with disabilities may receive components of their intensive intervention across the levels of support. </a:t>
            </a:r>
          </a:p>
        </p:txBody>
      </p:sp>
      <p:sp>
        <p:nvSpPr>
          <p:cNvPr id="5" name="Slide Number Placeholder 4">
            <a:extLst>
              <a:ext uri="{FF2B5EF4-FFF2-40B4-BE49-F238E27FC236}">
                <a16:creationId xmlns:a16="http://schemas.microsoft.com/office/drawing/2014/main" id="{D962D698-A627-4CA0-876D-0AEA57054616}"/>
              </a:ext>
            </a:extLst>
          </p:cNvPr>
          <p:cNvSpPr>
            <a:spLocks noGrp="1"/>
          </p:cNvSpPr>
          <p:nvPr>
            <p:ph type="sldNum" sz="quarter" idx="14"/>
          </p:nvPr>
        </p:nvSpPr>
        <p:spPr/>
        <p:txBody>
          <a:bodyPr/>
          <a:lstStyle/>
          <a:p>
            <a:fld id="{99A20822-4A49-4D36-86E3-300BA48D3F00}" type="slidenum">
              <a:rPr lang="en-US" smtClean="0"/>
              <a:pPr/>
              <a:t>13</a:t>
            </a:fld>
            <a:endParaRPr lang="en-US"/>
          </a:p>
        </p:txBody>
      </p:sp>
    </p:spTree>
    <p:extLst>
      <p:ext uri="{BB962C8B-B14F-4D97-AF65-F5344CB8AC3E}">
        <p14:creationId xmlns:p14="http://schemas.microsoft.com/office/powerpoint/2010/main" val="27341060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2A4A5B9-2E26-406A-813F-5625ADEDDB65}"/>
              </a:ext>
            </a:extLst>
          </p:cNvPr>
          <p:cNvSpPr>
            <a:spLocks noGrp="1"/>
          </p:cNvSpPr>
          <p:nvPr>
            <p:ph type="title"/>
          </p:nvPr>
        </p:nvSpPr>
        <p:spPr/>
        <p:txBody>
          <a:bodyPr/>
          <a:lstStyle/>
          <a:p>
            <a:r>
              <a:rPr lang="en-US"/>
              <a:t>Overview of DBI</a:t>
            </a:r>
          </a:p>
        </p:txBody>
      </p:sp>
      <p:sp>
        <p:nvSpPr>
          <p:cNvPr id="6" name="Text Placeholder 5">
            <a:extLst>
              <a:ext uri="{FF2B5EF4-FFF2-40B4-BE49-F238E27FC236}">
                <a16:creationId xmlns:a16="http://schemas.microsoft.com/office/drawing/2014/main" id="{874F0DDE-65B2-4677-845E-5AC014DFA61E}"/>
              </a:ext>
            </a:extLst>
          </p:cNvPr>
          <p:cNvSpPr>
            <a:spLocks noGrp="1"/>
          </p:cNvSpPr>
          <p:nvPr>
            <p:ph type="body" sz="quarter" idx="13"/>
          </p:nvPr>
        </p:nvSpPr>
        <p:spPr/>
        <p:txBody>
          <a:bodyPr/>
          <a:lstStyle/>
          <a:p>
            <a:endParaRPr lang="en-US"/>
          </a:p>
        </p:txBody>
      </p:sp>
      <p:sp>
        <p:nvSpPr>
          <p:cNvPr id="4" name="Slide Number Placeholder 3">
            <a:extLst>
              <a:ext uri="{FF2B5EF4-FFF2-40B4-BE49-F238E27FC236}">
                <a16:creationId xmlns:a16="http://schemas.microsoft.com/office/drawing/2014/main" id="{8810429D-BDBC-4CC3-A8D4-204BADB2E41E}"/>
              </a:ext>
            </a:extLst>
          </p:cNvPr>
          <p:cNvSpPr>
            <a:spLocks noGrp="1"/>
          </p:cNvSpPr>
          <p:nvPr>
            <p:ph type="sldNum" sz="quarter" idx="15"/>
          </p:nvPr>
        </p:nvSpPr>
        <p:spPr/>
        <p:txBody>
          <a:bodyPr/>
          <a:lstStyle/>
          <a:p>
            <a:fld id="{99A20822-4A49-4D36-86E3-300BA48D3F00}" type="slidenum">
              <a:rPr lang="en-US" smtClean="0"/>
              <a:t>14</a:t>
            </a:fld>
            <a:endParaRPr lang="en-US"/>
          </a:p>
        </p:txBody>
      </p:sp>
    </p:spTree>
    <p:extLst>
      <p:ext uri="{BB962C8B-B14F-4D97-AF65-F5344CB8AC3E}">
        <p14:creationId xmlns:p14="http://schemas.microsoft.com/office/powerpoint/2010/main" val="25074645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18F3D0-2BCD-4BEC-B846-B4AA1A482213}"/>
              </a:ext>
            </a:extLst>
          </p:cNvPr>
          <p:cNvSpPr>
            <a:spLocks noGrp="1"/>
          </p:cNvSpPr>
          <p:nvPr>
            <p:ph type="title"/>
          </p:nvPr>
        </p:nvSpPr>
        <p:spPr>
          <a:xfrm>
            <a:off x="457202" y="0"/>
            <a:ext cx="8703423" cy="1280160"/>
          </a:xfrm>
        </p:spPr>
        <p:txBody>
          <a:bodyPr>
            <a:normAutofit/>
          </a:bodyPr>
          <a:lstStyle/>
          <a:p>
            <a:r>
              <a:rPr lang="en-US"/>
              <a:t>Activator Activity</a:t>
            </a:r>
          </a:p>
        </p:txBody>
      </p:sp>
      <p:pic>
        <p:nvPicPr>
          <p:cNvPr id="6" name="Picture 5" descr="A table with three empty columns that read: What does it help me KNOW? What more do I WANT to know? How will I LEARN more?">
            <a:extLst>
              <a:ext uri="{FF2B5EF4-FFF2-40B4-BE49-F238E27FC236}">
                <a16:creationId xmlns:a16="http://schemas.microsoft.com/office/drawing/2014/main" id="{F9D0C898-BFBB-44DE-A9EE-D29A8FF2F1DF}"/>
              </a:ext>
              <a:ext uri="{C183D7F6-B498-43B3-948B-1728B52AA6E4}">
                <adec:decorative xmlns:adec="http://schemas.microsoft.com/office/drawing/2017/decorative" val="0"/>
              </a:ext>
            </a:extLst>
          </p:cNvPr>
          <p:cNvPicPr>
            <a:picLocks noChangeAspect="1"/>
          </p:cNvPicPr>
          <p:nvPr/>
        </p:nvPicPr>
        <p:blipFill rotWithShape="1">
          <a:blip r:embed="rId3"/>
          <a:srcRect t="7063"/>
          <a:stretch/>
        </p:blipFill>
        <p:spPr>
          <a:xfrm>
            <a:off x="914401" y="1497568"/>
            <a:ext cx="7115175" cy="4036599"/>
          </a:xfrm>
          <a:prstGeom prst="rect">
            <a:avLst/>
          </a:prstGeom>
        </p:spPr>
      </p:pic>
      <p:sp>
        <p:nvSpPr>
          <p:cNvPr id="9" name="Rectangle 8">
            <a:extLst>
              <a:ext uri="{FF2B5EF4-FFF2-40B4-BE49-F238E27FC236}">
                <a16:creationId xmlns:a16="http://schemas.microsoft.com/office/drawing/2014/main" id="{C17456A5-0391-42F3-88F0-483E906AC55D}"/>
              </a:ext>
              <a:ext uri="{C183D7F6-B498-43B3-948B-1728B52AA6E4}">
                <adec:decorative xmlns:adec="http://schemas.microsoft.com/office/drawing/2017/decorative" val="1"/>
              </a:ext>
            </a:extLst>
          </p:cNvPr>
          <p:cNvSpPr/>
          <p:nvPr/>
        </p:nvSpPr>
        <p:spPr>
          <a:xfrm>
            <a:off x="833884" y="1448534"/>
            <a:ext cx="4887310" cy="403659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diagram of steps breaking down the DBI process. The diagram is too small to read, but the resource is available on the NCII website. . ">
            <a:extLst>
              <a:ext uri="{FF2B5EF4-FFF2-40B4-BE49-F238E27FC236}">
                <a16:creationId xmlns:a16="http://schemas.microsoft.com/office/drawing/2014/main" id="{C08E62A8-5E5C-4826-8F77-841E2C341652}"/>
              </a:ext>
              <a:ext uri="{C183D7F6-B498-43B3-948B-1728B52AA6E4}">
                <adec:decorative xmlns:adec="http://schemas.microsoft.com/office/drawing/2017/decorative" val="0"/>
              </a:ext>
            </a:extLst>
          </p:cNvPr>
          <p:cNvPicPr>
            <a:picLocks noChangeAspect="1"/>
          </p:cNvPicPr>
          <p:nvPr/>
        </p:nvPicPr>
        <p:blipFill>
          <a:blip r:embed="rId4"/>
          <a:stretch>
            <a:fillRect/>
          </a:stretch>
        </p:blipFill>
        <p:spPr>
          <a:xfrm>
            <a:off x="8346746" y="522520"/>
            <a:ext cx="3388052" cy="5249094"/>
          </a:xfrm>
          <a:prstGeom prst="rect">
            <a:avLst/>
          </a:prstGeom>
        </p:spPr>
      </p:pic>
      <p:sp>
        <p:nvSpPr>
          <p:cNvPr id="4" name="Slide Number Placeholder 3">
            <a:extLst>
              <a:ext uri="{FF2B5EF4-FFF2-40B4-BE49-F238E27FC236}">
                <a16:creationId xmlns:a16="http://schemas.microsoft.com/office/drawing/2014/main" id="{F5D14DC2-6892-4401-BF54-AEC818C6EFFF}"/>
              </a:ext>
            </a:extLst>
          </p:cNvPr>
          <p:cNvSpPr>
            <a:spLocks noGrp="1"/>
          </p:cNvSpPr>
          <p:nvPr>
            <p:ph type="sldNum" sz="quarter" idx="14"/>
          </p:nvPr>
        </p:nvSpPr>
        <p:spPr/>
        <p:txBody>
          <a:bodyPr/>
          <a:lstStyle/>
          <a:p>
            <a:fld id="{99A20822-4A49-4D36-86E3-300BA48D3F00}" type="slidenum">
              <a:rPr lang="en-US" smtClean="0"/>
              <a:t>15</a:t>
            </a:fld>
            <a:endParaRPr lang="en-US"/>
          </a:p>
        </p:txBody>
      </p:sp>
    </p:spTree>
    <p:extLst>
      <p:ext uri="{BB962C8B-B14F-4D97-AF65-F5344CB8AC3E}">
        <p14:creationId xmlns:p14="http://schemas.microsoft.com/office/powerpoint/2010/main" val="18710954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a:t>What is data-based individualization (DBI)?</a:t>
            </a:r>
            <a:endParaRPr lang="en-US" b="0"/>
          </a:p>
        </p:txBody>
      </p:sp>
      <p:sp>
        <p:nvSpPr>
          <p:cNvPr id="3" name="Content Placeholder 2"/>
          <p:cNvSpPr>
            <a:spLocks noGrp="1"/>
          </p:cNvSpPr>
          <p:nvPr>
            <p:ph sz="quarter" idx="15"/>
          </p:nvPr>
        </p:nvSpPr>
        <p:spPr>
          <a:xfrm>
            <a:off x="457200" y="1371600"/>
            <a:ext cx="7363962" cy="4343400"/>
          </a:xfrm>
        </p:spPr>
        <p:txBody>
          <a:bodyPr>
            <a:normAutofit/>
          </a:bodyPr>
          <a:lstStyle/>
          <a:p>
            <a:r>
              <a:rPr lang="en-US"/>
              <a:t>Data-based individualization (DBI) is a</a:t>
            </a:r>
            <a:r>
              <a:rPr lang="en-US" b="1"/>
              <a:t> research-based process </a:t>
            </a:r>
            <a:r>
              <a:rPr lang="en-US"/>
              <a:t>for individualizing and intensifying interventions </a:t>
            </a:r>
            <a:r>
              <a:rPr lang="en-US" b="1"/>
              <a:t>for students with severe and persistent learning and behavioral needs. </a:t>
            </a:r>
          </a:p>
          <a:p>
            <a:pPr>
              <a:spcBef>
                <a:spcPts val="0"/>
              </a:spcBef>
            </a:pPr>
            <a:endParaRPr lang="en-US"/>
          </a:p>
          <a:p>
            <a:pPr>
              <a:spcBef>
                <a:spcPts val="0"/>
              </a:spcBef>
            </a:pPr>
            <a:r>
              <a:rPr lang="en-US"/>
              <a:t>The </a:t>
            </a:r>
            <a:r>
              <a:rPr lang="en-US" i="1"/>
              <a:t>process</a:t>
            </a:r>
            <a:r>
              <a:rPr lang="en-US"/>
              <a:t> integrates </a:t>
            </a:r>
            <a:r>
              <a:rPr lang="en-US" b="1"/>
              <a:t>evidence-based intervention, assessment, and strategies.</a:t>
            </a:r>
          </a:p>
          <a:p>
            <a:endParaRPr lang="en-US" b="1"/>
          </a:p>
          <a:p>
            <a:pPr marL="285750" lvl="1" indent="-285750"/>
            <a:endParaRPr lang="en-US" sz="1400">
              <a:latin typeface="Arial" charset="0"/>
              <a:cs typeface="Arial" charset="0"/>
            </a:endParaRPr>
          </a:p>
        </p:txBody>
      </p:sp>
      <p:grpSp>
        <p:nvGrpSpPr>
          <p:cNvPr id="6" name="Group 5" descr="A flow chart that shows a quick overview of the data-based individualization (D B I) Process. A box on top states Validated Intervention Program, which points to an oval that states Progress Monitor (to determine response to intervention program). That breaks down to a non-responsive and responsive arrow. The responsive arrow points to progress monitoring, and the non-responsive arrow points to the diagnostic data. From diagnostic data there is an arrow pointing to intervention adaptation which is followed by progress monitoring. From progress monitoring there is two options responsive (pointing to continued progress monitoring) and non-responsive pointing to diagnostic data to illustrate the cyclical process. ">
            <a:extLst>
              <a:ext uri="{FF2B5EF4-FFF2-40B4-BE49-F238E27FC236}">
                <a16:creationId xmlns:a16="http://schemas.microsoft.com/office/drawing/2014/main" id="{8DAA1105-5521-4A38-A6A2-FDA41AFAF25D}"/>
              </a:ext>
            </a:extLst>
          </p:cNvPr>
          <p:cNvGrpSpPr/>
          <p:nvPr/>
        </p:nvGrpSpPr>
        <p:grpSpPr>
          <a:xfrm>
            <a:off x="7915183" y="1141693"/>
            <a:ext cx="4276817" cy="4667795"/>
            <a:chOff x="-449019" y="-837799"/>
            <a:chExt cx="4930894" cy="6442045"/>
          </a:xfrm>
        </p:grpSpPr>
        <p:pic>
          <p:nvPicPr>
            <p:cNvPr id="7" name="Picture 6" descr="A picture containing text&#10;&#10;Description generated with high confidence">
              <a:extLst>
                <a:ext uri="{FF2B5EF4-FFF2-40B4-BE49-F238E27FC236}">
                  <a16:creationId xmlns:a16="http://schemas.microsoft.com/office/drawing/2014/main" id="{F47E72A8-AE1E-4DD2-A741-1E4FD8846F0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131" y="-64051"/>
              <a:ext cx="3933969" cy="5668297"/>
            </a:xfrm>
            <a:prstGeom prst="rect">
              <a:avLst/>
            </a:prstGeom>
          </p:spPr>
        </p:pic>
        <p:sp>
          <p:nvSpPr>
            <p:cNvPr id="8" name="TextBox 7">
              <a:extLst>
                <a:ext uri="{FF2B5EF4-FFF2-40B4-BE49-F238E27FC236}">
                  <a16:creationId xmlns:a16="http://schemas.microsoft.com/office/drawing/2014/main" id="{AD81714A-1AEC-4FF3-B677-E7A4A4E45AB1}"/>
                </a:ext>
              </a:extLst>
            </p:cNvPr>
            <p:cNvSpPr txBox="1"/>
            <p:nvPr/>
          </p:nvSpPr>
          <p:spPr>
            <a:xfrm>
              <a:off x="-449019" y="-837799"/>
              <a:ext cx="4930893" cy="509717"/>
            </a:xfrm>
            <a:prstGeom prst="rect">
              <a:avLst/>
            </a:prstGeom>
            <a:noFill/>
          </p:spPr>
          <p:txBody>
            <a:bodyPr wrap="square" rtlCol="0">
              <a:spAutoFit/>
            </a:bodyPr>
            <a:lstStyle/>
            <a:p>
              <a:pPr algn="ctr"/>
              <a:r>
                <a:rPr lang="en-US" b="1"/>
                <a:t>DBI Process</a:t>
              </a:r>
            </a:p>
          </p:txBody>
        </p:sp>
      </p:grpSp>
      <p:sp>
        <p:nvSpPr>
          <p:cNvPr id="4" name="Text Placeholder 3">
            <a:extLst>
              <a:ext uri="{FF2B5EF4-FFF2-40B4-BE49-F238E27FC236}">
                <a16:creationId xmlns:a16="http://schemas.microsoft.com/office/drawing/2014/main" id="{BD93AF57-DB34-483E-9A56-D9C27155469F}"/>
              </a:ext>
            </a:extLst>
          </p:cNvPr>
          <p:cNvSpPr>
            <a:spLocks noGrp="1"/>
          </p:cNvSpPr>
          <p:nvPr>
            <p:ph type="body" sz="quarter" idx="13"/>
          </p:nvPr>
        </p:nvSpPr>
        <p:spPr/>
        <p:txBody>
          <a:bodyPr/>
          <a:lstStyle/>
          <a:p>
            <a:endParaRPr lang="en-US"/>
          </a:p>
        </p:txBody>
      </p:sp>
      <p:sp>
        <p:nvSpPr>
          <p:cNvPr id="5" name="Slide Number Placeholder 4"/>
          <p:cNvSpPr>
            <a:spLocks noGrp="1"/>
          </p:cNvSpPr>
          <p:nvPr>
            <p:ph type="sldNum" sz="quarter" idx="14"/>
          </p:nvPr>
        </p:nvSpPr>
        <p:spPr/>
        <p:txBody>
          <a:bodyPr/>
          <a:lstStyle/>
          <a:p>
            <a:pPr algn="r"/>
            <a:fld id="{F3477EC8-074D-41C4-94AE-E9EA7CEEA348}" type="slidenum">
              <a:rPr lang="en-US" smtClean="0"/>
              <a:pPr algn="r"/>
              <a:t>16</a:t>
            </a:fld>
            <a:endParaRPr lang="en-US"/>
          </a:p>
        </p:txBody>
      </p:sp>
    </p:spTree>
    <p:extLst>
      <p:ext uri="{BB962C8B-B14F-4D97-AF65-F5344CB8AC3E}">
        <p14:creationId xmlns:p14="http://schemas.microsoft.com/office/powerpoint/2010/main" val="5328459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Do I need a DBI team to implement DBI? </a:t>
            </a:r>
          </a:p>
        </p:txBody>
      </p:sp>
      <p:sp>
        <p:nvSpPr>
          <p:cNvPr id="5" name="TextBox 4"/>
          <p:cNvSpPr txBox="1"/>
          <p:nvPr/>
        </p:nvSpPr>
        <p:spPr>
          <a:xfrm>
            <a:off x="1066800" y="1659285"/>
            <a:ext cx="5203902" cy="3539430"/>
          </a:xfrm>
          <a:prstGeom prst="rect">
            <a:avLst/>
          </a:prstGeom>
          <a:noFill/>
        </p:spPr>
        <p:txBody>
          <a:bodyPr wrap="square" rtlCol="0">
            <a:spAutoFit/>
          </a:bodyPr>
          <a:lstStyle/>
          <a:p>
            <a:pPr marL="342900" indent="-342900">
              <a:buClr>
                <a:schemeClr val="accent1"/>
              </a:buClr>
              <a:buFont typeface="Wingdings" panose="05000000000000000000" pitchFamily="2" charset="2"/>
              <a:buChar char="§"/>
            </a:pPr>
            <a:r>
              <a:rPr lang="en-US" sz="2800"/>
              <a:t>No. Individual teachers can independently implement DBI. </a:t>
            </a:r>
          </a:p>
          <a:p>
            <a:pPr marL="342900" indent="-342900">
              <a:buClr>
                <a:schemeClr val="accent1"/>
              </a:buClr>
              <a:buFont typeface="Wingdings" panose="05000000000000000000" pitchFamily="2" charset="2"/>
              <a:buChar char="§"/>
            </a:pPr>
            <a:endParaRPr lang="en-US" sz="2800"/>
          </a:p>
          <a:p>
            <a:pPr marL="342900" indent="-342900">
              <a:buClr>
                <a:schemeClr val="accent1"/>
              </a:buClr>
              <a:buFont typeface="Wingdings" panose="05000000000000000000" pitchFamily="2" charset="2"/>
              <a:buChar char="§"/>
            </a:pPr>
            <a:r>
              <a:rPr lang="en-US" sz="2800"/>
              <a:t>But three (or more) heads are always better than one when engaging in problem solving!</a:t>
            </a:r>
          </a:p>
        </p:txBody>
      </p:sp>
      <p:pic>
        <p:nvPicPr>
          <p:cNvPr id="7170" name="Picture 2" descr="Image result for image of group of people"/>
          <p:cNvPicPr>
            <a:picLocks noGrp="1" noChangeAspect="1" noChangeArrowheads="1"/>
          </p:cNvPicPr>
          <p:nvPr>
            <p:ph sz="quarter" idx="15"/>
          </p:nvPr>
        </p:nvPicPr>
        <p:blipFill>
          <a:blip r:embed="rId3">
            <a:extLst>
              <a:ext uri="{28A0092B-C50C-407E-A947-70E740481C1C}">
                <a14:useLocalDpi xmlns:a14="http://schemas.microsoft.com/office/drawing/2010/main" val="0"/>
              </a:ext>
            </a:extLst>
          </a:blip>
          <a:stretch>
            <a:fillRect/>
          </a:stretch>
        </p:blipFill>
        <p:spPr bwMode="auto">
          <a:xfrm>
            <a:off x="6526212" y="1257300"/>
            <a:ext cx="4343400" cy="4343400"/>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a:extLst>
              <a:ext uri="{FF2B5EF4-FFF2-40B4-BE49-F238E27FC236}">
                <a16:creationId xmlns:a16="http://schemas.microsoft.com/office/drawing/2014/main" id="{4BDB1505-3310-457A-A876-F38B736FBFE9}"/>
              </a:ext>
            </a:extLst>
          </p:cNvPr>
          <p:cNvSpPr>
            <a:spLocks noGrp="1"/>
          </p:cNvSpPr>
          <p:nvPr>
            <p:ph type="body" sz="quarter" idx="13"/>
          </p:nvPr>
        </p:nvSpPr>
        <p:spPr/>
        <p:txBody>
          <a:bodyPr/>
          <a:lstStyle/>
          <a:p>
            <a:endParaRPr lang="en-US"/>
          </a:p>
        </p:txBody>
      </p:sp>
      <p:sp>
        <p:nvSpPr>
          <p:cNvPr id="4" name="Slide Number Placeholder 3"/>
          <p:cNvSpPr>
            <a:spLocks noGrp="1"/>
          </p:cNvSpPr>
          <p:nvPr>
            <p:ph type="sldNum" sz="quarter" idx="14"/>
          </p:nvPr>
        </p:nvSpPr>
        <p:spPr/>
        <p:txBody>
          <a:bodyPr/>
          <a:lstStyle/>
          <a:p>
            <a:fld id="{99A20822-4A49-4D36-86E3-300BA48D3F00}" type="slidenum">
              <a:rPr lang="en-US" smtClean="0"/>
              <a:t>17</a:t>
            </a:fld>
            <a:endParaRPr lang="en-US"/>
          </a:p>
        </p:txBody>
      </p:sp>
    </p:spTree>
    <p:extLst>
      <p:ext uri="{BB962C8B-B14F-4D97-AF65-F5344CB8AC3E}">
        <p14:creationId xmlns:p14="http://schemas.microsoft.com/office/powerpoint/2010/main" val="37970888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a:t>How does DBI support implementation of special education requirements?</a:t>
            </a:r>
          </a:p>
        </p:txBody>
      </p:sp>
      <p:sp>
        <p:nvSpPr>
          <p:cNvPr id="3" name="Content Placeholder 2"/>
          <p:cNvSpPr>
            <a:spLocks noGrp="1"/>
          </p:cNvSpPr>
          <p:nvPr>
            <p:ph sz="quarter" idx="15"/>
          </p:nvPr>
        </p:nvSpPr>
        <p:spPr/>
        <p:txBody>
          <a:bodyPr>
            <a:normAutofit/>
          </a:bodyPr>
          <a:lstStyle/>
          <a:p>
            <a:pPr marL="0" indent="0">
              <a:buNone/>
            </a:pPr>
            <a:r>
              <a:rPr lang="en-US"/>
              <a:t>DBI can help schools implement special education requirements within a comprehensive support system. </a:t>
            </a:r>
          </a:p>
        </p:txBody>
      </p:sp>
      <p:sp>
        <p:nvSpPr>
          <p:cNvPr id="4" name="Rectangle 3"/>
          <p:cNvSpPr/>
          <p:nvPr/>
        </p:nvSpPr>
        <p:spPr>
          <a:xfrm>
            <a:off x="903509" y="2608666"/>
            <a:ext cx="5192491" cy="3480619"/>
          </a:xfrm>
          <a:prstGeom prst="rect">
            <a:avLst/>
          </a:prstGeom>
          <a:solidFill>
            <a:schemeClr val="bg1"/>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solidFill>
                <a:schemeClr val="bg2">
                  <a:lumMod val="10000"/>
                </a:schemeClr>
              </a:solidFill>
            </a:endParaRPr>
          </a:p>
          <a:p>
            <a:pPr algn="ctr"/>
            <a:endParaRPr lang="en-US">
              <a:solidFill>
                <a:schemeClr val="bg2">
                  <a:lumMod val="10000"/>
                </a:schemeClr>
              </a:solidFill>
            </a:endParaRPr>
          </a:p>
          <a:p>
            <a:pPr algn="ctr"/>
            <a:r>
              <a:rPr lang="en-US" sz="2800">
                <a:solidFill>
                  <a:schemeClr val="bg2">
                    <a:lumMod val="10000"/>
                  </a:schemeClr>
                </a:solidFill>
              </a:rPr>
              <a:t>Referral and Eligibility  Requirements </a:t>
            </a:r>
          </a:p>
          <a:p>
            <a:pPr algn="ctr"/>
            <a:endParaRPr lang="en-US">
              <a:solidFill>
                <a:schemeClr val="bg2">
                  <a:lumMod val="10000"/>
                </a:schemeClr>
              </a:solidFill>
            </a:endParaRPr>
          </a:p>
          <a:p>
            <a:pPr marL="225425" indent="-179388">
              <a:buFont typeface="Arial" pitchFamily="34" charset="0"/>
              <a:buChar char="•"/>
            </a:pPr>
            <a:r>
              <a:rPr lang="en-US" sz="1900">
                <a:solidFill>
                  <a:schemeClr val="bg2">
                    <a:lumMod val="10000"/>
                  </a:schemeClr>
                </a:solidFill>
              </a:rPr>
              <a:t>Ensure provision of intensive interventions to rule out lack of instruction.</a:t>
            </a:r>
          </a:p>
          <a:p>
            <a:pPr marL="225425" indent="-179388">
              <a:buFont typeface="Arial" pitchFamily="34" charset="0"/>
              <a:buChar char="•"/>
            </a:pPr>
            <a:r>
              <a:rPr lang="en-US" sz="1900">
                <a:solidFill>
                  <a:schemeClr val="bg2">
                    <a:lumMod val="10000"/>
                  </a:schemeClr>
                </a:solidFill>
              </a:rPr>
              <a:t>Provide formal progress monitoring data that can be shared with parents. </a:t>
            </a:r>
          </a:p>
          <a:p>
            <a:pPr marL="225425" indent="-179388">
              <a:buFont typeface="Arial" pitchFamily="34" charset="0"/>
              <a:buChar char="•"/>
            </a:pPr>
            <a:r>
              <a:rPr lang="en-US" sz="1900">
                <a:solidFill>
                  <a:schemeClr val="bg2">
                    <a:lumMod val="10000"/>
                  </a:schemeClr>
                </a:solidFill>
              </a:rPr>
              <a:t>Compare student performance to performance of peers.  </a:t>
            </a:r>
          </a:p>
          <a:p>
            <a:pPr algn="ctr"/>
            <a:endParaRPr lang="en-US">
              <a:solidFill>
                <a:schemeClr val="bg2">
                  <a:lumMod val="10000"/>
                </a:schemeClr>
              </a:solidFill>
            </a:endParaRPr>
          </a:p>
          <a:p>
            <a:pPr algn="ctr"/>
            <a:endParaRPr lang="en-US">
              <a:solidFill>
                <a:schemeClr val="bg2">
                  <a:lumMod val="10000"/>
                </a:schemeClr>
              </a:solidFill>
            </a:endParaRPr>
          </a:p>
        </p:txBody>
      </p:sp>
      <p:sp>
        <p:nvSpPr>
          <p:cNvPr id="5" name="Rectangle 4"/>
          <p:cNvSpPr/>
          <p:nvPr/>
        </p:nvSpPr>
        <p:spPr>
          <a:xfrm>
            <a:off x="6400800" y="2608666"/>
            <a:ext cx="5491096" cy="3480619"/>
          </a:xfrm>
          <a:prstGeom prst="rect">
            <a:avLst/>
          </a:prstGeom>
          <a:solidFill>
            <a:schemeClr val="bg1"/>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800">
                <a:solidFill>
                  <a:schemeClr val="bg2">
                    <a:lumMod val="10000"/>
                  </a:schemeClr>
                </a:solidFill>
              </a:rPr>
              <a:t>IEP Development and Implementation </a:t>
            </a:r>
          </a:p>
          <a:p>
            <a:pPr algn="ctr"/>
            <a:endParaRPr lang="en-US">
              <a:solidFill>
                <a:schemeClr val="bg2">
                  <a:lumMod val="10000"/>
                </a:schemeClr>
              </a:solidFill>
            </a:endParaRPr>
          </a:p>
          <a:p>
            <a:pPr marL="225425" indent="-163195">
              <a:buFont typeface="Arial" pitchFamily="34" charset="0"/>
              <a:buChar char="•"/>
            </a:pPr>
            <a:r>
              <a:rPr lang="en-US" sz="1900">
                <a:solidFill>
                  <a:schemeClr val="bg2">
                    <a:lumMod val="10000"/>
                  </a:schemeClr>
                </a:solidFill>
              </a:rPr>
              <a:t>Provide data to develop present levels of academic achievement and functional performance statements.</a:t>
            </a:r>
            <a:endParaRPr lang="en-US" sz="1900">
              <a:solidFill>
                <a:schemeClr val="bg2">
                  <a:lumMod val="10000"/>
                </a:schemeClr>
              </a:solidFill>
              <a:cs typeface="Arial"/>
            </a:endParaRPr>
          </a:p>
          <a:p>
            <a:pPr marL="225425" indent="-163195">
              <a:buFont typeface="Arial" pitchFamily="34" charset="0"/>
              <a:buChar char="•"/>
            </a:pPr>
            <a:r>
              <a:rPr lang="en-US" sz="1900">
                <a:solidFill>
                  <a:schemeClr val="bg2">
                    <a:lumMod val="10000"/>
                  </a:schemeClr>
                </a:solidFill>
              </a:rPr>
              <a:t>Set ambitious, realistic IEP goals, and monitor progress toward those goals.</a:t>
            </a:r>
            <a:endParaRPr lang="en-US" sz="1900">
              <a:solidFill>
                <a:schemeClr val="bg2">
                  <a:lumMod val="10000"/>
                </a:schemeClr>
              </a:solidFill>
              <a:cs typeface="Arial"/>
            </a:endParaRPr>
          </a:p>
          <a:p>
            <a:pPr marL="225425" indent="-163195">
              <a:buFont typeface="Arial" pitchFamily="34" charset="0"/>
              <a:buChar char="•"/>
            </a:pPr>
            <a:r>
              <a:rPr lang="en-US" sz="1900">
                <a:solidFill>
                  <a:schemeClr val="bg2">
                    <a:lumMod val="10000"/>
                  </a:schemeClr>
                </a:solidFill>
              </a:rPr>
              <a:t>Develop specially designed instruction. </a:t>
            </a:r>
            <a:endParaRPr lang="en-US" sz="1900">
              <a:solidFill>
                <a:schemeClr val="bg2">
                  <a:lumMod val="10000"/>
                </a:schemeClr>
              </a:solidFill>
              <a:cs typeface="Arial"/>
            </a:endParaRPr>
          </a:p>
          <a:p>
            <a:pPr marL="225425" indent="-163195">
              <a:buFont typeface="Arial" pitchFamily="34" charset="0"/>
              <a:buChar char="•"/>
            </a:pPr>
            <a:r>
              <a:rPr lang="en-US" sz="1900">
                <a:solidFill>
                  <a:schemeClr val="bg2">
                    <a:lumMod val="10000"/>
                  </a:schemeClr>
                </a:solidFill>
              </a:rPr>
              <a:t>Provide estimates of level of service needed</a:t>
            </a:r>
            <a:r>
              <a:rPr lang="en-US" sz="2000">
                <a:solidFill>
                  <a:schemeClr val="bg2">
                    <a:lumMod val="10000"/>
                  </a:schemeClr>
                </a:solidFill>
              </a:rPr>
              <a:t>. </a:t>
            </a:r>
            <a:endParaRPr lang="en-US" sz="2000">
              <a:solidFill>
                <a:schemeClr val="bg2">
                  <a:lumMod val="10000"/>
                </a:schemeClr>
              </a:solidFill>
              <a:cs typeface="Arial"/>
            </a:endParaRPr>
          </a:p>
        </p:txBody>
      </p:sp>
      <p:cxnSp>
        <p:nvCxnSpPr>
          <p:cNvPr id="8" name="Straight Connector 7">
            <a:extLst>
              <a:ext uri="{C183D7F6-B498-43B3-948B-1728B52AA6E4}">
                <adec:decorative xmlns:adec="http://schemas.microsoft.com/office/drawing/2017/decorative" val="1"/>
              </a:ext>
            </a:extLst>
          </p:cNvPr>
          <p:cNvCxnSpPr/>
          <p:nvPr/>
        </p:nvCxnSpPr>
        <p:spPr>
          <a:xfrm>
            <a:off x="2762569" y="3968354"/>
            <a:ext cx="130469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a:extLst>
              <a:ext uri="{C183D7F6-B498-43B3-948B-1728B52AA6E4}">
                <adec:decorative xmlns:adec="http://schemas.microsoft.com/office/drawing/2017/decorative" val="1"/>
              </a:ext>
            </a:extLst>
          </p:cNvPr>
          <p:cNvCxnSpPr/>
          <p:nvPr/>
        </p:nvCxnSpPr>
        <p:spPr>
          <a:xfrm>
            <a:off x="8105216" y="3855146"/>
            <a:ext cx="1304693"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Slide Number Placeholder 5"/>
          <p:cNvSpPr>
            <a:spLocks noGrp="1"/>
          </p:cNvSpPr>
          <p:nvPr>
            <p:ph type="sldNum" sz="quarter" idx="14"/>
          </p:nvPr>
        </p:nvSpPr>
        <p:spPr/>
        <p:txBody>
          <a:bodyPr/>
          <a:lstStyle/>
          <a:p>
            <a:fld id="{B094D1B2-26D5-48CC-9B16-6583E954EFA6}" type="slidenum">
              <a:rPr lang="en-US" smtClean="0"/>
              <a:t>18</a:t>
            </a:fld>
            <a:endParaRPr lang="en-US"/>
          </a:p>
        </p:txBody>
      </p:sp>
    </p:spTree>
    <p:extLst>
      <p:ext uri="{BB962C8B-B14F-4D97-AF65-F5344CB8AC3E}">
        <p14:creationId xmlns:p14="http://schemas.microsoft.com/office/powerpoint/2010/main" val="31578592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DBI Process</a:t>
            </a:r>
          </a:p>
        </p:txBody>
      </p:sp>
      <p:sp>
        <p:nvSpPr>
          <p:cNvPr id="3" name="Content Placeholder 2"/>
          <p:cNvSpPr>
            <a:spLocks noGrp="1"/>
          </p:cNvSpPr>
          <p:nvPr>
            <p:ph sz="quarter" idx="15"/>
          </p:nvPr>
        </p:nvSpPr>
        <p:spPr>
          <a:xfrm>
            <a:off x="457200" y="1371600"/>
            <a:ext cx="7768398" cy="4343400"/>
          </a:xfrm>
        </p:spPr>
        <p:txBody>
          <a:bodyPr>
            <a:normAutofit/>
          </a:bodyPr>
          <a:lstStyle/>
          <a:p>
            <a:pPr marL="514350" indent="-514350">
              <a:lnSpc>
                <a:spcPct val="110000"/>
              </a:lnSpc>
              <a:buAutoNum type="arabicPeriod"/>
            </a:pPr>
            <a:r>
              <a:rPr lang="en-US">
                <a:solidFill>
                  <a:srgbClr val="000000"/>
                </a:solidFill>
              </a:rPr>
              <a:t>Validated intervention program, delivered </a:t>
            </a:r>
            <a:br>
              <a:rPr lang="en-US">
                <a:solidFill>
                  <a:srgbClr val="000000"/>
                </a:solidFill>
              </a:rPr>
            </a:br>
            <a:r>
              <a:rPr lang="en-US">
                <a:solidFill>
                  <a:srgbClr val="000000"/>
                </a:solidFill>
              </a:rPr>
              <a:t>with fidelity</a:t>
            </a:r>
          </a:p>
          <a:p>
            <a:pPr marL="514350" indent="-514350">
              <a:lnSpc>
                <a:spcPct val="110000"/>
              </a:lnSpc>
              <a:buAutoNum type="arabicPeriod"/>
            </a:pPr>
            <a:r>
              <a:rPr lang="en-US">
                <a:solidFill>
                  <a:srgbClr val="000000"/>
                </a:solidFill>
              </a:rPr>
              <a:t>Progress monitoring</a:t>
            </a:r>
          </a:p>
          <a:p>
            <a:pPr marL="514350" indent="-514350">
              <a:lnSpc>
                <a:spcPct val="110000"/>
              </a:lnSpc>
              <a:buAutoNum type="arabicPeriod"/>
            </a:pPr>
            <a:r>
              <a:rPr lang="en-US">
                <a:solidFill>
                  <a:srgbClr val="000000"/>
                </a:solidFill>
              </a:rPr>
              <a:t>Diagnostic data used to develop a hypothesis</a:t>
            </a:r>
          </a:p>
          <a:p>
            <a:pPr marL="514350" indent="-514350">
              <a:lnSpc>
                <a:spcPct val="110000"/>
              </a:lnSpc>
              <a:buAutoNum type="arabicPeriod"/>
            </a:pPr>
            <a:r>
              <a:rPr lang="en-US">
                <a:solidFill>
                  <a:srgbClr val="000000"/>
                </a:solidFill>
              </a:rPr>
              <a:t>Adaptation to validated intervention</a:t>
            </a:r>
          </a:p>
          <a:p>
            <a:pPr marL="514350" indent="-514350">
              <a:lnSpc>
                <a:spcPct val="110000"/>
              </a:lnSpc>
              <a:buAutoNum type="arabicPeriod"/>
            </a:pPr>
            <a:r>
              <a:rPr lang="en-US">
                <a:solidFill>
                  <a:srgbClr val="000000"/>
                </a:solidFill>
              </a:rPr>
              <a:t>Continued progress monitoring, with adaptations occurring whenever needed to ensure adequate progress</a:t>
            </a:r>
          </a:p>
        </p:txBody>
      </p:sp>
      <p:pic>
        <p:nvPicPr>
          <p:cNvPr id="8" name="Picture 7" descr="A picture containing text&#10;&#10;Description generated with high confidence">
            <a:extLst>
              <a:ext uri="{FF2B5EF4-FFF2-40B4-BE49-F238E27FC236}">
                <a16:creationId xmlns:a16="http://schemas.microsoft.com/office/drawing/2014/main" id="{F47E72A8-AE1E-4DD2-A741-1E4FD8846F0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03749" y="690291"/>
            <a:ext cx="4188147" cy="5041232"/>
          </a:xfrm>
          <a:prstGeom prst="rect">
            <a:avLst/>
          </a:prstGeom>
        </p:spPr>
      </p:pic>
      <p:sp>
        <p:nvSpPr>
          <p:cNvPr id="5" name="Slide Number Placeholder 5"/>
          <p:cNvSpPr>
            <a:spLocks noGrp="1"/>
          </p:cNvSpPr>
          <p:nvPr>
            <p:ph type="sldNum" sz="quarter" idx="14"/>
          </p:nvPr>
        </p:nvSpPr>
        <p:spPr/>
        <p:txBody>
          <a:bodyPr/>
          <a:lstStyle/>
          <a:p>
            <a:fld id="{B094D1B2-26D5-48CC-9B16-6583E954EFA6}" type="slidenum">
              <a:rPr lang="en-US" smtClean="0"/>
              <a:t>19</a:t>
            </a:fld>
            <a:endParaRPr lang="en-US"/>
          </a:p>
        </p:txBody>
      </p:sp>
    </p:spTree>
    <p:extLst>
      <p:ext uri="{BB962C8B-B14F-4D97-AF65-F5344CB8AC3E}">
        <p14:creationId xmlns:p14="http://schemas.microsoft.com/office/powerpoint/2010/main" val="8136805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815EBF-8ECA-5EB2-5691-C657EE9D7F5B}"/>
              </a:ext>
            </a:extLst>
          </p:cNvPr>
          <p:cNvSpPr>
            <a:spLocks noGrp="1"/>
          </p:cNvSpPr>
          <p:nvPr>
            <p:ph type="title"/>
          </p:nvPr>
        </p:nvSpPr>
        <p:spPr>
          <a:xfrm>
            <a:off x="457200" y="12526"/>
            <a:ext cx="11276076" cy="1280160"/>
          </a:xfrm>
        </p:spPr>
        <p:txBody>
          <a:bodyPr/>
          <a:lstStyle/>
          <a:p>
            <a:r>
              <a:rPr lang="en-US" dirty="0"/>
              <a:t>Introductions </a:t>
            </a:r>
          </a:p>
        </p:txBody>
      </p:sp>
      <p:pic>
        <p:nvPicPr>
          <p:cNvPr id="7" name="Picture Placeholder 2" descr="A photo of Sarah Benz: a white women with blonde hair">
            <a:extLst>
              <a:ext uri="{FF2B5EF4-FFF2-40B4-BE49-F238E27FC236}">
                <a16:creationId xmlns:a16="http://schemas.microsoft.com/office/drawing/2014/main" id="{1990154C-5080-894F-C771-4B181329663F}"/>
              </a:ext>
            </a:extLst>
          </p:cNvPr>
          <p:cNvPicPr>
            <a:picLocks noChangeAspect="1"/>
          </p:cNvPicPr>
          <p:nvPr/>
        </p:nvPicPr>
        <p:blipFill rotWithShape="1">
          <a:blip r:embed="rId3">
            <a:extLst>
              <a:ext uri="{28A0092B-C50C-407E-A947-70E740481C1C}">
                <a14:useLocalDpi xmlns:a14="http://schemas.microsoft.com/office/drawing/2010/main" val="0"/>
              </a:ext>
            </a:extLst>
          </a:blip>
          <a:srcRect l="286" t="8182" r="-286" b="23040"/>
          <a:stretch/>
        </p:blipFill>
        <p:spPr>
          <a:xfrm>
            <a:off x="2405076" y="1477344"/>
            <a:ext cx="2762533" cy="2762533"/>
          </a:xfrm>
          <a:prstGeom prst="ellipse">
            <a:avLst/>
          </a:prstGeom>
        </p:spPr>
      </p:pic>
      <p:sp>
        <p:nvSpPr>
          <p:cNvPr id="11" name="TextBox 10">
            <a:extLst>
              <a:ext uri="{FF2B5EF4-FFF2-40B4-BE49-F238E27FC236}">
                <a16:creationId xmlns:a16="http://schemas.microsoft.com/office/drawing/2014/main" id="{7DA74BA7-9D2A-3088-7CFD-BE9C7EC7BE85}"/>
              </a:ext>
            </a:extLst>
          </p:cNvPr>
          <p:cNvSpPr txBox="1"/>
          <p:nvPr/>
        </p:nvSpPr>
        <p:spPr>
          <a:xfrm>
            <a:off x="2057907" y="4413966"/>
            <a:ext cx="3425952" cy="923330"/>
          </a:xfrm>
          <a:prstGeom prst="rect">
            <a:avLst/>
          </a:prstGeom>
          <a:noFill/>
        </p:spPr>
        <p:txBody>
          <a:bodyPr wrap="square" rtlCol="0">
            <a:spAutoFit/>
          </a:bodyPr>
          <a:lstStyle/>
          <a:p>
            <a:pPr algn="ctr"/>
            <a:r>
              <a:rPr lang="en-US" dirty="0"/>
              <a:t>Sarah Benz, PhD</a:t>
            </a:r>
          </a:p>
          <a:p>
            <a:pPr algn="ctr"/>
            <a:r>
              <a:rPr lang="en-US" dirty="0"/>
              <a:t>Senior Researcher</a:t>
            </a:r>
          </a:p>
          <a:p>
            <a:pPr algn="ctr"/>
            <a:r>
              <a:rPr lang="en-US" dirty="0"/>
              <a:t>Intensive TA Coordinator, NCII</a:t>
            </a:r>
          </a:p>
        </p:txBody>
      </p:sp>
      <p:pic>
        <p:nvPicPr>
          <p:cNvPr id="10" name="Content Placeholder 9" descr="A photo of Sarah Arden: a white women with brown hair wearing a purple sweater">
            <a:extLst>
              <a:ext uri="{FF2B5EF4-FFF2-40B4-BE49-F238E27FC236}">
                <a16:creationId xmlns:a16="http://schemas.microsoft.com/office/drawing/2014/main" id="{E642E443-DC9A-F3C0-9903-0D757F31A528}"/>
              </a:ext>
            </a:extLst>
          </p:cNvPr>
          <p:cNvPicPr>
            <a:picLocks noGrp="1" noChangeAspect="1"/>
          </p:cNvPicPr>
          <p:nvPr>
            <p:ph sz="quarter" idx="15"/>
          </p:nvPr>
        </p:nvPicPr>
        <p:blipFill>
          <a:blip r:embed="rId4">
            <a:extLst>
              <a:ext uri="{28A0092B-C50C-407E-A947-70E740481C1C}">
                <a14:useLocalDpi xmlns:a14="http://schemas.microsoft.com/office/drawing/2010/main" val="0"/>
              </a:ext>
            </a:extLst>
          </a:blip>
          <a:stretch>
            <a:fillRect/>
          </a:stretch>
        </p:blipFill>
        <p:spPr>
          <a:xfrm>
            <a:off x="6916115" y="1376106"/>
            <a:ext cx="2870809" cy="2832014"/>
          </a:xfrm>
        </p:spPr>
      </p:pic>
      <p:sp>
        <p:nvSpPr>
          <p:cNvPr id="13" name="TextBox 12">
            <a:extLst>
              <a:ext uri="{FF2B5EF4-FFF2-40B4-BE49-F238E27FC236}">
                <a16:creationId xmlns:a16="http://schemas.microsoft.com/office/drawing/2014/main" id="{DE17E056-0609-5321-B861-9774398EC195}"/>
              </a:ext>
            </a:extLst>
          </p:cNvPr>
          <p:cNvSpPr txBox="1"/>
          <p:nvPr/>
        </p:nvSpPr>
        <p:spPr>
          <a:xfrm>
            <a:off x="5303520" y="4421006"/>
            <a:ext cx="6096000" cy="923330"/>
          </a:xfrm>
          <a:prstGeom prst="rect">
            <a:avLst/>
          </a:prstGeom>
          <a:noFill/>
        </p:spPr>
        <p:txBody>
          <a:bodyPr wrap="square">
            <a:spAutoFit/>
          </a:bodyPr>
          <a:lstStyle/>
          <a:p>
            <a:pPr algn="ctr"/>
            <a:r>
              <a:rPr lang="en-US" dirty="0"/>
              <a:t>Sarah Arden, PhD</a:t>
            </a:r>
          </a:p>
          <a:p>
            <a:pPr algn="ctr"/>
            <a:r>
              <a:rPr lang="en-US" dirty="0"/>
              <a:t>Principal Researcher</a:t>
            </a:r>
          </a:p>
          <a:p>
            <a:pPr algn="ctr"/>
            <a:r>
              <a:rPr lang="en-US" dirty="0"/>
              <a:t>Deputy Director, NCII</a:t>
            </a:r>
          </a:p>
        </p:txBody>
      </p:sp>
      <p:pic>
        <p:nvPicPr>
          <p:cNvPr id="9" name="Picture 8" descr="A yellow and purple sign that reads &quot;Howdy, Y'all&quot;">
            <a:extLst>
              <a:ext uri="{FF2B5EF4-FFF2-40B4-BE49-F238E27FC236}">
                <a16:creationId xmlns:a16="http://schemas.microsoft.com/office/drawing/2014/main" id="{BE7238D3-66E5-44F3-D15D-63E4247DE1A1}"/>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3910283" y="5380656"/>
            <a:ext cx="3962400" cy="1143000"/>
          </a:xfrm>
          <a:prstGeom prst="rect">
            <a:avLst/>
          </a:prstGeom>
        </p:spPr>
      </p:pic>
      <p:sp>
        <p:nvSpPr>
          <p:cNvPr id="6" name="Slide Number Placeholder 5">
            <a:extLst>
              <a:ext uri="{FF2B5EF4-FFF2-40B4-BE49-F238E27FC236}">
                <a16:creationId xmlns:a16="http://schemas.microsoft.com/office/drawing/2014/main" id="{11503FF7-10D3-1B15-7BA5-9C7D2BA3FF2C}"/>
              </a:ext>
            </a:extLst>
          </p:cNvPr>
          <p:cNvSpPr>
            <a:spLocks noGrp="1"/>
          </p:cNvSpPr>
          <p:nvPr>
            <p:ph type="sldNum" sz="quarter" idx="12"/>
          </p:nvPr>
        </p:nvSpPr>
        <p:spPr/>
        <p:txBody>
          <a:bodyPr/>
          <a:lstStyle/>
          <a:p>
            <a:fld id="{99A20822-4A49-4D36-86E3-300BA48D3F00}" type="slidenum">
              <a:rPr lang="en-US" smtClean="0"/>
              <a:t>2</a:t>
            </a:fld>
            <a:endParaRPr lang="en-US"/>
          </a:p>
        </p:txBody>
      </p:sp>
    </p:spTree>
    <p:extLst>
      <p:ext uri="{BB962C8B-B14F-4D97-AF65-F5344CB8AC3E}">
        <p14:creationId xmlns:p14="http://schemas.microsoft.com/office/powerpoint/2010/main" val="29138955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DBI Step 1: Lay the foundation for DBI.</a:t>
            </a:r>
          </a:p>
        </p:txBody>
      </p:sp>
      <p:sp>
        <p:nvSpPr>
          <p:cNvPr id="2" name="Content Placeholder 1"/>
          <p:cNvSpPr>
            <a:spLocks noGrp="1"/>
          </p:cNvSpPr>
          <p:nvPr>
            <p:ph sz="quarter" idx="15"/>
          </p:nvPr>
        </p:nvSpPr>
        <p:spPr>
          <a:xfrm>
            <a:off x="457200" y="1371600"/>
            <a:ext cx="6141720" cy="4343400"/>
          </a:xfrm>
        </p:spPr>
        <p:txBody>
          <a:bodyPr>
            <a:normAutofit/>
          </a:bodyPr>
          <a:lstStyle/>
          <a:p>
            <a:r>
              <a:rPr lang="en-US" sz="2800"/>
              <a:t>STEP 1: Start with a standardized, validated intervention program.</a:t>
            </a:r>
          </a:p>
          <a:p>
            <a:pPr lvl="1"/>
            <a:endParaRPr lang="en-US" sz="2800"/>
          </a:p>
        </p:txBody>
      </p:sp>
      <p:cxnSp>
        <p:nvCxnSpPr>
          <p:cNvPr id="8" name="Straight Arrow Connector 7" descr="Step 1 connects to a validated intervention program on the DBI graphic"/>
          <p:cNvCxnSpPr>
            <a:cxnSpLocks/>
          </p:cNvCxnSpPr>
          <p:nvPr/>
        </p:nvCxnSpPr>
        <p:spPr>
          <a:xfrm>
            <a:off x="6598920" y="1610259"/>
            <a:ext cx="1995941"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pic>
        <p:nvPicPr>
          <p:cNvPr id="9" name="Picture 8" descr="A picture containing text&#10;&#10;Description generated with high confidence">
            <a:extLst>
              <a:ext uri="{FF2B5EF4-FFF2-40B4-BE49-F238E27FC236}">
                <a16:creationId xmlns:a16="http://schemas.microsoft.com/office/drawing/2014/main" id="{684BB4C8-5AC2-4DAC-AD6D-414638C023B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53361" y="1280160"/>
            <a:ext cx="3904665" cy="4700007"/>
          </a:xfrm>
          <a:prstGeom prst="rect">
            <a:avLst/>
          </a:prstGeom>
        </p:spPr>
      </p:pic>
      <p:sp>
        <p:nvSpPr>
          <p:cNvPr id="4" name="Slide Number Placeholder 3"/>
          <p:cNvSpPr>
            <a:spLocks noGrp="1"/>
          </p:cNvSpPr>
          <p:nvPr>
            <p:ph type="sldNum" sz="quarter" idx="14"/>
          </p:nvPr>
        </p:nvSpPr>
        <p:spPr/>
        <p:txBody>
          <a:bodyPr/>
          <a:lstStyle/>
          <a:p>
            <a:pPr algn="r"/>
            <a:fld id="{F3477EC8-074D-41C4-94AE-E9EA7CEEA348}" type="slidenum">
              <a:rPr lang="en-US" smtClean="0"/>
              <a:pPr algn="r"/>
              <a:t>20</a:t>
            </a:fld>
            <a:endParaRPr lang="en-US"/>
          </a:p>
        </p:txBody>
      </p:sp>
    </p:spTree>
    <p:extLst>
      <p:ext uri="{BB962C8B-B14F-4D97-AF65-F5344CB8AC3E}">
        <p14:creationId xmlns:p14="http://schemas.microsoft.com/office/powerpoint/2010/main" val="31053779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1" name="Title 1"/>
          <p:cNvSpPr>
            <a:spLocks noGrp="1"/>
          </p:cNvSpPr>
          <p:nvPr>
            <p:ph type="title"/>
          </p:nvPr>
        </p:nvSpPr>
        <p:spPr/>
        <p:txBody>
          <a:bodyPr>
            <a:normAutofit/>
          </a:bodyPr>
          <a:lstStyle/>
          <a:p>
            <a:pPr eaLnBrk="1" hangingPunct="1"/>
            <a:r>
              <a:rPr altLang="en-US" sz="4000">
                <a:ea typeface="ＭＳ Ｐゴシック" panose="020B0600070205080204" pitchFamily="34" charset="-128"/>
              </a:rPr>
              <a:t>Why </a:t>
            </a:r>
            <a:r>
              <a:rPr lang="en-US" altLang="en-US" sz="4000">
                <a:ea typeface="ＭＳ Ｐゴシック" panose="020B0600070205080204" pitchFamily="34" charset="-128"/>
              </a:rPr>
              <a:t>use v</a:t>
            </a:r>
            <a:r>
              <a:rPr altLang="en-US" sz="4000">
                <a:ea typeface="ＭＳ Ｐゴシック" panose="020B0600070205080204" pitchFamily="34" charset="-128"/>
              </a:rPr>
              <a:t>alidated </a:t>
            </a:r>
            <a:r>
              <a:rPr lang="en-US" altLang="en-US" sz="4000">
                <a:ea typeface="ＭＳ Ｐゴシック" panose="020B0600070205080204" pitchFamily="34" charset="-128"/>
              </a:rPr>
              <a:t>e</a:t>
            </a:r>
            <a:r>
              <a:rPr altLang="en-US" sz="4000">
                <a:ea typeface="ＭＳ Ｐゴシック" panose="020B0600070205080204" pitchFamily="34" charset="-128"/>
              </a:rPr>
              <a:t>vidence-based </a:t>
            </a:r>
            <a:r>
              <a:rPr lang="en-US" altLang="en-US" sz="4000">
                <a:ea typeface="ＭＳ Ｐゴシック" panose="020B0600070205080204" pitchFamily="34" charset="-128"/>
              </a:rPr>
              <a:t>p</a:t>
            </a:r>
            <a:r>
              <a:rPr altLang="en-US" sz="4000">
                <a:ea typeface="ＭＳ Ｐゴシック" panose="020B0600070205080204" pitchFamily="34" charset="-128"/>
              </a:rPr>
              <a:t>ractices?</a:t>
            </a:r>
          </a:p>
        </p:txBody>
      </p:sp>
      <p:pic>
        <p:nvPicPr>
          <p:cNvPr id="2" name="Content Placeholder 1" descr="Image of Bryan Cook, PhD professor of special education at the university of Hawaii at Manoa">
            <a:hlinkClick r:id="rId3"/>
          </p:cNvPr>
          <p:cNvPicPr>
            <a:picLocks noGrp="1" noChangeAspect="1"/>
          </p:cNvPicPr>
          <p:nvPr>
            <p:ph idx="1"/>
          </p:nvPr>
        </p:nvPicPr>
        <p:blipFill rotWithShape="1">
          <a:blip r:embed="rId4"/>
          <a:srcRect b="51716"/>
          <a:stretch/>
        </p:blipFill>
        <p:spPr>
          <a:xfrm>
            <a:off x="380355" y="2158536"/>
            <a:ext cx="2921987" cy="1613363"/>
          </a:xfrm>
          <a:prstGeom prst="rect">
            <a:avLst/>
          </a:prstGeom>
        </p:spPr>
      </p:pic>
      <p:sp>
        <p:nvSpPr>
          <p:cNvPr id="4" name="Content Placeholder 3"/>
          <p:cNvSpPr>
            <a:spLocks noGrp="1"/>
          </p:cNvSpPr>
          <p:nvPr>
            <p:ph idx="10"/>
          </p:nvPr>
        </p:nvSpPr>
        <p:spPr>
          <a:xfrm>
            <a:off x="3545304" y="1399623"/>
            <a:ext cx="8266341" cy="4439703"/>
          </a:xfrm>
        </p:spPr>
        <p:txBody>
          <a:bodyPr>
            <a:normAutofit/>
          </a:bodyPr>
          <a:lstStyle/>
          <a:p>
            <a:pPr marL="0" indent="0">
              <a:buNone/>
            </a:pPr>
            <a:r>
              <a:rPr lang="en-US" sz="2800"/>
              <a:t>“I think it’s our professional duty as educators to use what is most likely to bring about improved student outcomes. And if you believe, as I do and most educators do, that multiple high-quality experimental research studies are the best way, the most reliable way, to determine whether something works, then evidence-based practices just give you the best bet that a practice will work.”</a:t>
            </a:r>
          </a:p>
          <a:p>
            <a:endParaRPr lang="en-US"/>
          </a:p>
        </p:txBody>
      </p:sp>
      <p:sp>
        <p:nvSpPr>
          <p:cNvPr id="73732" name="Slide Number Placeholder 6"/>
          <p:cNvSpPr>
            <a:spLocks noGrp="1"/>
          </p:cNvSpPr>
          <p:nvPr>
            <p:ph type="sldNum" sz="quarter" idx="11"/>
          </p:nvPr>
        </p:nvSpPr>
        <p:spPr>
          <a:xfrm>
            <a:off x="11740325" y="6507316"/>
            <a:ext cx="142642" cy="153888"/>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ts val="600"/>
              </a:spcBef>
              <a:buClr>
                <a:srgbClr val="A6A6A6"/>
              </a:buClr>
              <a:buFont typeface="Wingdings" panose="05000000000000000000" pitchFamily="2" charset="2"/>
              <a:buChar char="§"/>
              <a:defRPr sz="2400">
                <a:solidFill>
                  <a:srgbClr val="3B5978"/>
                </a:solidFill>
                <a:latin typeface="Arial" panose="020B0604020202020204" pitchFamily="34" charset="0"/>
                <a:cs typeface="Arial" panose="020B0604020202020204" pitchFamily="34" charset="0"/>
              </a:defRPr>
            </a:lvl1pPr>
            <a:lvl2pPr marL="742950" indent="-285750">
              <a:spcBef>
                <a:spcPts val="600"/>
              </a:spcBef>
              <a:buClr>
                <a:srgbClr val="A6A6A6"/>
              </a:buClr>
              <a:buFont typeface="Arial" panose="020B0604020202020204" pitchFamily="34" charset="0"/>
              <a:buChar char="•"/>
              <a:defRPr>
                <a:solidFill>
                  <a:srgbClr val="3B5978"/>
                </a:solidFill>
                <a:latin typeface="Arial" panose="020B0604020202020204" pitchFamily="34" charset="0"/>
                <a:cs typeface="Arial" panose="020B0604020202020204" pitchFamily="34" charset="0"/>
              </a:defRPr>
            </a:lvl2pPr>
            <a:lvl3pPr marL="1143000" indent="-228600">
              <a:spcBef>
                <a:spcPts val="600"/>
              </a:spcBef>
              <a:buClr>
                <a:srgbClr val="A6A6A6"/>
              </a:buClr>
              <a:buFont typeface="Franklin Gothic Book" panose="020B0503020102020204" pitchFamily="34" charset="0"/>
              <a:buChar char="–"/>
              <a:defRPr sz="1400">
                <a:solidFill>
                  <a:srgbClr val="3B5978"/>
                </a:solidFill>
                <a:latin typeface="Arial" panose="020B0604020202020204" pitchFamily="34" charset="0"/>
                <a:cs typeface="Arial" panose="020B0604020202020204" pitchFamily="34" charset="0"/>
              </a:defRPr>
            </a:lvl3pPr>
            <a:lvl4pPr marL="1600200" indent="-228600">
              <a:spcBef>
                <a:spcPts val="600"/>
              </a:spcBef>
              <a:buClr>
                <a:srgbClr val="A6A6A6"/>
              </a:buClr>
              <a:buSzPct val="75000"/>
              <a:buFont typeface="Courier New" panose="02070309020205020404" pitchFamily="49" charset="0"/>
              <a:buChar char="o"/>
              <a:defRPr sz="1400">
                <a:solidFill>
                  <a:srgbClr val="3B5978"/>
                </a:solidFill>
                <a:latin typeface="Arial" panose="020B0604020202020204" pitchFamily="34" charset="0"/>
                <a:cs typeface="Arial" panose="020B0604020202020204" pitchFamily="34" charset="0"/>
              </a:defRPr>
            </a:lvl4pPr>
            <a:lvl5pPr marL="2057400" indent="-228600">
              <a:spcBef>
                <a:spcPts val="600"/>
              </a:spcBef>
              <a:buClr>
                <a:srgbClr val="A6A6A6"/>
              </a:buClr>
              <a:buFont typeface="Arial" panose="020B0604020202020204" pitchFamily="34" charset="0"/>
              <a:buChar char="»"/>
              <a:defRPr sz="1400">
                <a:solidFill>
                  <a:srgbClr val="3B5978"/>
                </a:solidFill>
                <a:latin typeface="Arial" panose="020B0604020202020204" pitchFamily="34" charset="0"/>
                <a:cs typeface="Arial" panose="020B0604020202020204" pitchFamily="34" charset="0"/>
              </a:defRPr>
            </a:lvl5pPr>
            <a:lvl6pPr marL="2514600" indent="-228600" eaLnBrk="0" fontAlgn="base" hangingPunct="0">
              <a:spcBef>
                <a:spcPts val="600"/>
              </a:spcBef>
              <a:spcAft>
                <a:spcPct val="0"/>
              </a:spcAft>
              <a:buClr>
                <a:srgbClr val="A6A6A6"/>
              </a:buClr>
              <a:buFont typeface="Arial" panose="020B0604020202020204" pitchFamily="34" charset="0"/>
              <a:buChar char="»"/>
              <a:defRPr sz="1400">
                <a:solidFill>
                  <a:srgbClr val="3B5978"/>
                </a:solidFill>
                <a:latin typeface="Arial" panose="020B0604020202020204" pitchFamily="34" charset="0"/>
                <a:cs typeface="Arial" panose="020B0604020202020204" pitchFamily="34" charset="0"/>
              </a:defRPr>
            </a:lvl6pPr>
            <a:lvl7pPr marL="2971800" indent="-228600" eaLnBrk="0" fontAlgn="base" hangingPunct="0">
              <a:spcBef>
                <a:spcPts val="600"/>
              </a:spcBef>
              <a:spcAft>
                <a:spcPct val="0"/>
              </a:spcAft>
              <a:buClr>
                <a:srgbClr val="A6A6A6"/>
              </a:buClr>
              <a:buFont typeface="Arial" panose="020B0604020202020204" pitchFamily="34" charset="0"/>
              <a:buChar char="»"/>
              <a:defRPr sz="1400">
                <a:solidFill>
                  <a:srgbClr val="3B5978"/>
                </a:solidFill>
                <a:latin typeface="Arial" panose="020B0604020202020204" pitchFamily="34" charset="0"/>
                <a:cs typeface="Arial" panose="020B0604020202020204" pitchFamily="34" charset="0"/>
              </a:defRPr>
            </a:lvl7pPr>
            <a:lvl8pPr marL="3429000" indent="-228600" eaLnBrk="0" fontAlgn="base" hangingPunct="0">
              <a:spcBef>
                <a:spcPts val="600"/>
              </a:spcBef>
              <a:spcAft>
                <a:spcPct val="0"/>
              </a:spcAft>
              <a:buClr>
                <a:srgbClr val="A6A6A6"/>
              </a:buClr>
              <a:buFont typeface="Arial" panose="020B0604020202020204" pitchFamily="34" charset="0"/>
              <a:buChar char="»"/>
              <a:defRPr sz="1400">
                <a:solidFill>
                  <a:srgbClr val="3B5978"/>
                </a:solidFill>
                <a:latin typeface="Arial" panose="020B0604020202020204" pitchFamily="34" charset="0"/>
                <a:cs typeface="Arial" panose="020B0604020202020204" pitchFamily="34" charset="0"/>
              </a:defRPr>
            </a:lvl8pPr>
            <a:lvl9pPr marL="3886200" indent="-228600" eaLnBrk="0" fontAlgn="base" hangingPunct="0">
              <a:spcBef>
                <a:spcPts val="600"/>
              </a:spcBef>
              <a:spcAft>
                <a:spcPct val="0"/>
              </a:spcAft>
              <a:buClr>
                <a:srgbClr val="A6A6A6"/>
              </a:buClr>
              <a:buFont typeface="Arial" panose="020B0604020202020204" pitchFamily="34" charset="0"/>
              <a:buChar char="»"/>
              <a:defRPr sz="1400">
                <a:solidFill>
                  <a:srgbClr val="3B5978"/>
                </a:solidFill>
                <a:latin typeface="Arial" panose="020B0604020202020204" pitchFamily="34" charset="0"/>
                <a:cs typeface="Arial" panose="020B0604020202020204" pitchFamily="34" charset="0"/>
              </a:defRPr>
            </a:lvl9pPr>
          </a:lstStyle>
          <a:p>
            <a:pPr>
              <a:spcBef>
                <a:spcPct val="0"/>
              </a:spcBef>
              <a:buClrTx/>
              <a:buFontTx/>
              <a:buNone/>
            </a:pPr>
            <a:fld id="{5C7A30CE-936C-48C1-9F99-9805572D1E76}" type="slidenum">
              <a:rPr lang="en-US" altLang="en-US" sz="1000">
                <a:solidFill>
                  <a:srgbClr val="BFBFBF"/>
                </a:solidFill>
              </a:rPr>
              <a:pPr>
                <a:spcBef>
                  <a:spcPct val="0"/>
                </a:spcBef>
                <a:buClrTx/>
                <a:buFontTx/>
                <a:buNone/>
              </a:pPr>
              <a:t>21</a:t>
            </a:fld>
            <a:endParaRPr lang="en-US" altLang="en-US" sz="1000">
              <a:solidFill>
                <a:srgbClr val="BFBFBF"/>
              </a:solidFill>
            </a:endParaRPr>
          </a:p>
        </p:txBody>
      </p:sp>
    </p:spTree>
    <p:extLst>
      <p:ext uri="{BB962C8B-B14F-4D97-AF65-F5344CB8AC3E}">
        <p14:creationId xmlns:p14="http://schemas.microsoft.com/office/powerpoint/2010/main" val="10070230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sz="3150"/>
              <a:t>Can I still implement DBI if I don’t have a standardized, evidence-based program (EBP)?</a:t>
            </a:r>
          </a:p>
        </p:txBody>
      </p:sp>
      <p:pic>
        <p:nvPicPr>
          <p:cNvPr id="5" name="Picture 4" descr="Picture of a man in a classroom"/>
          <p:cNvPicPr>
            <a:picLocks noChangeAspect="1"/>
          </p:cNvPicPr>
          <p:nvPr/>
        </p:nvPicPr>
        <p:blipFill rotWithShape="1">
          <a:blip r:embed="rId3" cstate="print">
            <a:extLst>
              <a:ext uri="{28A0092B-C50C-407E-A947-70E740481C1C}">
                <a14:useLocalDpi xmlns:a14="http://schemas.microsoft.com/office/drawing/2010/main" val="0"/>
              </a:ext>
            </a:extLst>
          </a:blip>
          <a:srcRect l="13989"/>
          <a:stretch/>
        </p:blipFill>
        <p:spPr>
          <a:xfrm>
            <a:off x="1677724" y="1277490"/>
            <a:ext cx="5450610" cy="4752787"/>
          </a:xfrm>
          <a:prstGeom prst="rect">
            <a:avLst/>
          </a:prstGeom>
        </p:spPr>
      </p:pic>
      <p:sp>
        <p:nvSpPr>
          <p:cNvPr id="6" name="Rectangular Callout 5"/>
          <p:cNvSpPr/>
          <p:nvPr/>
        </p:nvSpPr>
        <p:spPr>
          <a:xfrm>
            <a:off x="7262804" y="2063957"/>
            <a:ext cx="3539667" cy="2296607"/>
          </a:xfrm>
          <a:prstGeom prst="wedgeRectCallout">
            <a:avLst>
              <a:gd name="adj1" fmla="val -93021"/>
              <a:gd name="adj2" fmla="val -2458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t>I can tell you’re struggling with fractions, Tony, but there aren’t any EBPs for kids in your grade. Maybe check back in a few years?</a:t>
            </a:r>
          </a:p>
        </p:txBody>
      </p:sp>
      <p:sp>
        <p:nvSpPr>
          <p:cNvPr id="4" name="Slide Number Placeholder 3"/>
          <p:cNvSpPr>
            <a:spLocks noGrp="1"/>
          </p:cNvSpPr>
          <p:nvPr>
            <p:ph type="sldNum" sz="quarter" idx="14"/>
          </p:nvPr>
        </p:nvSpPr>
        <p:spPr/>
        <p:txBody>
          <a:bodyPr/>
          <a:lstStyle/>
          <a:p>
            <a:pPr algn="r"/>
            <a:fld id="{F3477EC8-074D-41C4-94AE-E9EA7CEEA348}" type="slidenum">
              <a:rPr lang="en-US" smtClean="0"/>
              <a:pPr algn="r"/>
              <a:t>22</a:t>
            </a:fld>
            <a:endParaRPr lang="en-US"/>
          </a:p>
        </p:txBody>
      </p:sp>
    </p:spTree>
    <p:extLst>
      <p:ext uri="{BB962C8B-B14F-4D97-AF65-F5344CB8AC3E}">
        <p14:creationId xmlns:p14="http://schemas.microsoft.com/office/powerpoint/2010/main" val="42243328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E43400-3469-011E-4EA0-B53D4F44EF2D}"/>
              </a:ext>
            </a:extLst>
          </p:cNvPr>
          <p:cNvSpPr>
            <a:spLocks noGrp="1"/>
          </p:cNvSpPr>
          <p:nvPr>
            <p:ph type="title"/>
          </p:nvPr>
        </p:nvSpPr>
        <p:spPr/>
        <p:txBody>
          <a:bodyPr/>
          <a:lstStyle/>
          <a:p>
            <a:r>
              <a:rPr lang="en-US" dirty="0"/>
              <a:t>Five Elements of Fidelity</a:t>
            </a:r>
          </a:p>
        </p:txBody>
      </p:sp>
      <p:pic>
        <p:nvPicPr>
          <p:cNvPr id="7" name="Content Placeholder 6" descr="The Five Elements of Fidelity Graphic featuring:&#10;Student engagement, adherence, program specificity, quality of delivery, and exposure/duration">
            <a:extLst>
              <a:ext uri="{FF2B5EF4-FFF2-40B4-BE49-F238E27FC236}">
                <a16:creationId xmlns:a16="http://schemas.microsoft.com/office/drawing/2014/main" id="{49A07C6F-1E0C-4EC5-7C69-82DFD0467EDA}"/>
              </a:ext>
            </a:extLst>
          </p:cNvPr>
          <p:cNvPicPr>
            <a:picLocks noGrp="1" noChangeAspect="1"/>
          </p:cNvPicPr>
          <p:nvPr>
            <p:ph sz="quarter" idx="15"/>
          </p:nvPr>
        </p:nvPicPr>
        <p:blipFill>
          <a:blip r:embed="rId2"/>
          <a:stretch>
            <a:fillRect/>
          </a:stretch>
        </p:blipFill>
        <p:spPr>
          <a:xfrm>
            <a:off x="3281522" y="1118733"/>
            <a:ext cx="5625907" cy="4824867"/>
          </a:xfrm>
        </p:spPr>
      </p:pic>
      <p:sp>
        <p:nvSpPr>
          <p:cNvPr id="4" name="Text Placeholder 3">
            <a:extLst>
              <a:ext uri="{FF2B5EF4-FFF2-40B4-BE49-F238E27FC236}">
                <a16:creationId xmlns:a16="http://schemas.microsoft.com/office/drawing/2014/main" id="{D680D215-9010-7451-F0F3-5AB0BD0C1474}"/>
              </a:ext>
            </a:extLst>
          </p:cNvPr>
          <p:cNvSpPr>
            <a:spLocks noGrp="1"/>
          </p:cNvSpPr>
          <p:nvPr>
            <p:ph type="body" sz="quarter" idx="13"/>
          </p:nvPr>
        </p:nvSpPr>
        <p:spPr>
          <a:xfrm>
            <a:off x="457199" y="5838940"/>
            <a:ext cx="2616507" cy="269142"/>
          </a:xfrm>
        </p:spPr>
        <p:txBody>
          <a:bodyPr/>
          <a:lstStyle/>
          <a:p>
            <a:r>
              <a:rPr kumimoji="0" lang="en-US" altLang="en-US" sz="1000" b="0" i="0" u="none" strike="noStrike" kern="1200" cap="none" spc="0" normalizeH="0" baseline="0" noProof="0" dirty="0">
                <a:ln>
                  <a:noFill/>
                </a:ln>
                <a:solidFill>
                  <a:srgbClr val="262626"/>
                </a:solidFill>
                <a:effectLst/>
                <a:uLnTx/>
                <a:uFillTx/>
                <a:latin typeface="Arial" panose="020B0604020202020204" pitchFamily="34" charset="0"/>
                <a:ea typeface="+mn-ea"/>
                <a:cs typeface="Arial" panose="020B0604020202020204" pitchFamily="34" charset="0"/>
              </a:rPr>
              <a:t>(Dane &amp; Schneider, 1998; Gresham et al., 1993; O’Donnell, 2008)</a:t>
            </a:r>
            <a:endParaRPr lang="en-US" dirty="0"/>
          </a:p>
        </p:txBody>
      </p:sp>
      <p:sp>
        <p:nvSpPr>
          <p:cNvPr id="5" name="Slide Number Placeholder 4">
            <a:extLst>
              <a:ext uri="{FF2B5EF4-FFF2-40B4-BE49-F238E27FC236}">
                <a16:creationId xmlns:a16="http://schemas.microsoft.com/office/drawing/2014/main" id="{1B421588-1FB4-76D9-DD95-A3B5110E96FA}"/>
              </a:ext>
            </a:extLst>
          </p:cNvPr>
          <p:cNvSpPr>
            <a:spLocks noGrp="1"/>
          </p:cNvSpPr>
          <p:nvPr>
            <p:ph type="sldNum" sz="quarter" idx="14"/>
          </p:nvPr>
        </p:nvSpPr>
        <p:spPr/>
        <p:txBody>
          <a:bodyPr/>
          <a:lstStyle/>
          <a:p>
            <a:fld id="{99A20822-4A49-4D36-86E3-300BA48D3F00}" type="slidenum">
              <a:rPr lang="en-US" smtClean="0"/>
              <a:pPr/>
              <a:t>23</a:t>
            </a:fld>
            <a:endParaRPr lang="en-US"/>
          </a:p>
        </p:txBody>
      </p:sp>
    </p:spTree>
    <p:extLst>
      <p:ext uri="{BB962C8B-B14F-4D97-AF65-F5344CB8AC3E}">
        <p14:creationId xmlns:p14="http://schemas.microsoft.com/office/powerpoint/2010/main" val="26503596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883FC6-349E-4FD8-ADA3-C9A57D3D0792}"/>
              </a:ext>
            </a:extLst>
          </p:cNvPr>
          <p:cNvSpPr>
            <a:spLocks noGrp="1"/>
          </p:cNvSpPr>
          <p:nvPr>
            <p:ph type="title"/>
          </p:nvPr>
        </p:nvSpPr>
        <p:spPr>
          <a:xfrm>
            <a:off x="467315" y="107562"/>
            <a:ext cx="11239608" cy="1033272"/>
          </a:xfrm>
        </p:spPr>
        <p:txBody>
          <a:bodyPr anchor="ctr">
            <a:noAutofit/>
          </a:bodyPr>
          <a:lstStyle/>
          <a:p>
            <a:pPr>
              <a:lnSpc>
                <a:spcPct val="90000"/>
              </a:lnSpc>
            </a:pPr>
            <a:r>
              <a:rPr lang="en-US" sz="4400"/>
              <a:t>T</a:t>
            </a:r>
            <a:r>
              <a:rPr lang="en-US"/>
              <a:t>ools to Support Monitoring Implementation Fidelity</a:t>
            </a:r>
          </a:p>
        </p:txBody>
      </p:sp>
      <p:sp>
        <p:nvSpPr>
          <p:cNvPr id="3" name="Slide Number Placeholder 2">
            <a:extLst>
              <a:ext uri="{FF2B5EF4-FFF2-40B4-BE49-F238E27FC236}">
                <a16:creationId xmlns:a16="http://schemas.microsoft.com/office/drawing/2014/main" id="{B96B50E9-5057-43AB-BCFE-13ADB8616C6C}"/>
              </a:ext>
            </a:extLst>
          </p:cNvPr>
          <p:cNvSpPr>
            <a:spLocks noGrp="1"/>
          </p:cNvSpPr>
          <p:nvPr>
            <p:ph type="sldNum" sz="quarter" idx="10"/>
          </p:nvPr>
        </p:nvSpPr>
        <p:spPr>
          <a:xfrm>
            <a:off x="11734802" y="6704112"/>
            <a:ext cx="157094" cy="153888"/>
          </a:xfrm>
        </p:spPr>
        <p:txBody>
          <a:bodyPr wrap="none" anchor="b">
            <a:normAutofit/>
          </a:bodyPr>
          <a:lstStyle/>
          <a:p>
            <a:pPr>
              <a:spcAft>
                <a:spcPts val="600"/>
              </a:spcAft>
            </a:pPr>
            <a:fld id="{B094D1B2-26D5-48CC-9B16-6583E954EFA6}" type="slidenum">
              <a:rPr lang="en-US" smtClean="0"/>
              <a:pPr>
                <a:spcAft>
                  <a:spcPts val="600"/>
                </a:spcAft>
              </a:pPr>
              <a:t>24</a:t>
            </a:fld>
            <a:endParaRPr lang="en-US"/>
          </a:p>
        </p:txBody>
      </p:sp>
      <p:pic>
        <p:nvPicPr>
          <p:cNvPr id="9" name="Picture 8">
            <a:extLst>
              <a:ext uri="{FF2B5EF4-FFF2-40B4-BE49-F238E27FC236}">
                <a16:creationId xmlns:a16="http://schemas.microsoft.com/office/drawing/2014/main" id="{DC3C5DF7-063F-4F45-A992-8DEAA4641526}"/>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28430" y="1312512"/>
            <a:ext cx="4608815" cy="5115987"/>
          </a:xfrm>
          <a:prstGeom prst="rect">
            <a:avLst/>
          </a:prstGeom>
          <a:ln>
            <a:solidFill>
              <a:schemeClr val="tx1"/>
            </a:solidFill>
          </a:ln>
        </p:spPr>
      </p:pic>
    </p:spTree>
    <p:extLst>
      <p:ext uri="{BB962C8B-B14F-4D97-AF65-F5344CB8AC3E}">
        <p14:creationId xmlns:p14="http://schemas.microsoft.com/office/powerpoint/2010/main" val="10256158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2E8311-92CA-441E-AFE4-B790654E05E8}"/>
              </a:ext>
            </a:extLst>
          </p:cNvPr>
          <p:cNvSpPr>
            <a:spLocks noGrp="1"/>
          </p:cNvSpPr>
          <p:nvPr>
            <p:ph type="title"/>
          </p:nvPr>
        </p:nvSpPr>
        <p:spPr>
          <a:xfrm>
            <a:off x="455676" y="191793"/>
            <a:ext cx="11276076" cy="1280160"/>
          </a:xfrm>
        </p:spPr>
        <p:txBody>
          <a:bodyPr/>
          <a:lstStyle/>
          <a:p>
            <a:r>
              <a:rPr lang="en-US"/>
              <a:t>Chat Time: Validated Intervention Programs</a:t>
            </a:r>
          </a:p>
        </p:txBody>
      </p:sp>
      <p:sp>
        <p:nvSpPr>
          <p:cNvPr id="3" name="Content Placeholder 2">
            <a:extLst>
              <a:ext uri="{FF2B5EF4-FFF2-40B4-BE49-F238E27FC236}">
                <a16:creationId xmlns:a16="http://schemas.microsoft.com/office/drawing/2014/main" id="{C9B458DE-C62B-4B14-BE19-5E00C893CEE0}"/>
              </a:ext>
            </a:extLst>
          </p:cNvPr>
          <p:cNvSpPr>
            <a:spLocks noGrp="1"/>
          </p:cNvSpPr>
          <p:nvPr>
            <p:ph sz="quarter" idx="15"/>
          </p:nvPr>
        </p:nvSpPr>
        <p:spPr>
          <a:xfrm>
            <a:off x="457200" y="1526818"/>
            <a:ext cx="11274552" cy="4188182"/>
          </a:xfrm>
        </p:spPr>
        <p:txBody>
          <a:bodyPr vert="horz" lIns="0" tIns="0" rIns="0" bIns="0" rtlCol="0" anchor="t">
            <a:normAutofit/>
          </a:bodyPr>
          <a:lstStyle/>
          <a:p>
            <a:r>
              <a:rPr lang="en-US" b="1"/>
              <a:t>Reflect: </a:t>
            </a:r>
            <a:r>
              <a:rPr lang="en-US"/>
              <a:t>To what extent do students in your school have access to validated interventions in reading, mathematics, and/or behavior delivered with fidelity? </a:t>
            </a:r>
          </a:p>
          <a:p>
            <a:pPr marL="319405" indent="-319405"/>
            <a:r>
              <a:rPr lang="en-US" b="1"/>
              <a:t>Review</a:t>
            </a:r>
            <a:r>
              <a:rPr lang="en-US"/>
              <a:t> the tools introduced in the previous three slides. How can these tools help support your implementation of validated intervention programs? </a:t>
            </a:r>
          </a:p>
          <a:p>
            <a:r>
              <a:rPr lang="en-US" b="1"/>
              <a:t>Consider: </a:t>
            </a:r>
            <a:r>
              <a:rPr lang="en-US"/>
              <a:t>What additional information or support might we need?</a:t>
            </a:r>
          </a:p>
          <a:p>
            <a:endParaRPr lang="en-US"/>
          </a:p>
          <a:p>
            <a:endParaRPr lang="en-US"/>
          </a:p>
          <a:p>
            <a:pPr marL="0" indent="0">
              <a:buNone/>
            </a:pPr>
            <a:endParaRPr lang="en-US"/>
          </a:p>
          <a:p>
            <a:endParaRPr lang="en-US"/>
          </a:p>
          <a:p>
            <a:endParaRPr lang="en-US"/>
          </a:p>
        </p:txBody>
      </p:sp>
      <p:sp>
        <p:nvSpPr>
          <p:cNvPr id="5" name="Slide Number Placeholder 4">
            <a:extLst>
              <a:ext uri="{FF2B5EF4-FFF2-40B4-BE49-F238E27FC236}">
                <a16:creationId xmlns:a16="http://schemas.microsoft.com/office/drawing/2014/main" id="{EB235D32-283F-483F-A177-047FE46C3E1E}"/>
              </a:ext>
            </a:extLst>
          </p:cNvPr>
          <p:cNvSpPr>
            <a:spLocks noGrp="1"/>
          </p:cNvSpPr>
          <p:nvPr>
            <p:ph type="sldNum" sz="quarter" idx="14"/>
          </p:nvPr>
        </p:nvSpPr>
        <p:spPr/>
        <p:txBody>
          <a:bodyPr/>
          <a:lstStyle/>
          <a:p>
            <a:fld id="{99A20822-4A49-4D36-86E3-300BA48D3F00}" type="slidenum">
              <a:rPr lang="en-US" smtClean="0"/>
              <a:pPr/>
              <a:t>25</a:t>
            </a:fld>
            <a:endParaRPr lang="en-US"/>
          </a:p>
        </p:txBody>
      </p:sp>
    </p:spTree>
    <p:extLst>
      <p:ext uri="{BB962C8B-B14F-4D97-AF65-F5344CB8AC3E}">
        <p14:creationId xmlns:p14="http://schemas.microsoft.com/office/powerpoint/2010/main" val="29803363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DBI Step 2: Did the intervention work? </a:t>
            </a:r>
          </a:p>
        </p:txBody>
      </p:sp>
      <p:sp>
        <p:nvSpPr>
          <p:cNvPr id="2" name="Content Placeholder 1"/>
          <p:cNvSpPr>
            <a:spLocks noGrp="1"/>
          </p:cNvSpPr>
          <p:nvPr>
            <p:ph sz="quarter" idx="15"/>
          </p:nvPr>
        </p:nvSpPr>
        <p:spPr>
          <a:xfrm>
            <a:off x="457200" y="1371600"/>
            <a:ext cx="5638800" cy="4343400"/>
          </a:xfrm>
        </p:spPr>
        <p:txBody>
          <a:bodyPr>
            <a:normAutofit/>
          </a:bodyPr>
          <a:lstStyle/>
          <a:p>
            <a:r>
              <a:rPr lang="en-US" sz="2800"/>
              <a:t>STEP 2: Develop a progress monitoring plan that includes an ambitious goal.  </a:t>
            </a:r>
          </a:p>
        </p:txBody>
      </p:sp>
      <p:pic>
        <p:nvPicPr>
          <p:cNvPr id="9" name="Picture 8" descr="A diagram of Data-Based Individualization process&#10;Step 1: Validated Intervention Program &#10;Step 2: Progress Monitor&#10;Step 3: Diagnostic Data&#10;Step 4: Intervention Adaptation&#10;Step 5: Progress Monitor&#10;Open configuration options">
            <a:extLst>
              <a:ext uri="{FF2B5EF4-FFF2-40B4-BE49-F238E27FC236}">
                <a16:creationId xmlns:a16="http://schemas.microsoft.com/office/drawing/2014/main" id="{2E19CBA1-0822-48E8-8C92-B420999C386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47974" y="1032936"/>
            <a:ext cx="4079670" cy="4910659"/>
          </a:xfrm>
          <a:prstGeom prst="rect">
            <a:avLst/>
          </a:prstGeom>
        </p:spPr>
      </p:pic>
      <p:cxnSp>
        <p:nvCxnSpPr>
          <p:cNvPr id="8" name="Straight Arrow Connector 7" descr="Step 2 corresponds to progress monitoring in the DBI graphic"/>
          <p:cNvCxnSpPr>
            <a:cxnSpLocks/>
          </p:cNvCxnSpPr>
          <p:nvPr/>
        </p:nvCxnSpPr>
        <p:spPr>
          <a:xfrm>
            <a:off x="6096000" y="2302591"/>
            <a:ext cx="1995941"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4" name="Slide Number Placeholder 3"/>
          <p:cNvSpPr>
            <a:spLocks noGrp="1"/>
          </p:cNvSpPr>
          <p:nvPr>
            <p:ph type="sldNum" sz="quarter" idx="14"/>
          </p:nvPr>
        </p:nvSpPr>
        <p:spPr/>
        <p:txBody>
          <a:bodyPr/>
          <a:lstStyle/>
          <a:p>
            <a:pPr algn="r"/>
            <a:fld id="{F3477EC8-074D-41C4-94AE-E9EA7CEEA348}" type="slidenum">
              <a:rPr lang="en-US" smtClean="0"/>
              <a:pPr algn="r"/>
              <a:t>26</a:t>
            </a:fld>
            <a:endParaRPr lang="en-US"/>
          </a:p>
        </p:txBody>
      </p:sp>
    </p:spTree>
    <p:extLst>
      <p:ext uri="{BB962C8B-B14F-4D97-AF65-F5344CB8AC3E}">
        <p14:creationId xmlns:p14="http://schemas.microsoft.com/office/powerpoint/2010/main" val="12015413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78199B-0C54-4F3E-87B0-5409CC54AA12}"/>
              </a:ext>
            </a:extLst>
          </p:cNvPr>
          <p:cNvSpPr>
            <a:spLocks noGrp="1"/>
          </p:cNvSpPr>
          <p:nvPr>
            <p:ph type="title"/>
          </p:nvPr>
        </p:nvSpPr>
        <p:spPr>
          <a:xfrm>
            <a:off x="457962" y="148590"/>
            <a:ext cx="11276076" cy="1280160"/>
          </a:xfrm>
        </p:spPr>
        <p:txBody>
          <a:bodyPr/>
          <a:lstStyle/>
          <a:p>
            <a:r>
              <a:rPr lang="en-US"/>
              <a:t>Tools to Support Collecting Valid Reliable Data for Progress Monitoring</a:t>
            </a:r>
          </a:p>
        </p:txBody>
      </p:sp>
      <p:pic>
        <p:nvPicPr>
          <p:cNvPr id="5" name="Picture 5">
            <a:extLst>
              <a:ext uri="{FF2B5EF4-FFF2-40B4-BE49-F238E27FC236}">
                <a16:creationId xmlns:a16="http://schemas.microsoft.com/office/drawing/2014/main" id="{FD2FE6C1-7980-4FC2-8127-2DFEF4CFB2F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67421" y="1576983"/>
            <a:ext cx="5834328" cy="3128940"/>
          </a:xfrm>
          <a:prstGeom prst="rect">
            <a:avLst/>
          </a:prstGeom>
          <a:ln>
            <a:solidFill>
              <a:schemeClr val="tx1"/>
            </a:solidFill>
          </a:ln>
        </p:spPr>
      </p:pic>
      <p:sp>
        <p:nvSpPr>
          <p:cNvPr id="7" name="Rectangle 6">
            <a:extLst>
              <a:ext uri="{FF2B5EF4-FFF2-40B4-BE49-F238E27FC236}">
                <a16:creationId xmlns:a16="http://schemas.microsoft.com/office/drawing/2014/main" id="{0187A6D8-0EB3-46E1-B4A9-5386BEEE6B03}"/>
              </a:ext>
            </a:extLst>
          </p:cNvPr>
          <p:cNvSpPr/>
          <p:nvPr/>
        </p:nvSpPr>
        <p:spPr>
          <a:xfrm>
            <a:off x="596240" y="4923721"/>
            <a:ext cx="5637252" cy="626636"/>
          </a:xfrm>
          <a:prstGeom prst="rect">
            <a:avLst/>
          </a:prstGeom>
          <a:solidFill>
            <a:schemeClr val="bg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sz="1400">
                <a:solidFill>
                  <a:schemeClr val="tx1"/>
                </a:solidFill>
                <a:hlinkClick r:id="rId4"/>
              </a:rPr>
              <a:t>Academic Progress Monitoring Tools Chart</a:t>
            </a:r>
            <a:endParaRPr lang="en-US" sz="1400">
              <a:solidFill>
                <a:schemeClr val="tx1"/>
              </a:solidFill>
            </a:endParaRPr>
          </a:p>
          <a:p>
            <a:pPr marL="285750" indent="-285750">
              <a:buFont typeface="Arial" panose="020B0604020202020204" pitchFamily="34" charset="0"/>
              <a:buChar char="•"/>
            </a:pPr>
            <a:r>
              <a:rPr lang="en-US" sz="1400">
                <a:solidFill>
                  <a:schemeClr val="tx1"/>
                </a:solidFill>
                <a:hlinkClick r:id="rId5"/>
              </a:rPr>
              <a:t>Behavior Progress Monitoring Tools Chart </a:t>
            </a:r>
            <a:endParaRPr lang="en-US" sz="1400">
              <a:solidFill>
                <a:schemeClr val="tx1"/>
              </a:solidFill>
            </a:endParaRPr>
          </a:p>
        </p:txBody>
      </p:sp>
      <p:pic>
        <p:nvPicPr>
          <p:cNvPr id="8" name="Picture 7">
            <a:hlinkClick r:id="rId6"/>
            <a:extLst>
              <a:ext uri="{FF2B5EF4-FFF2-40B4-BE49-F238E27FC236}">
                <a16:creationId xmlns:a16="http://schemas.microsoft.com/office/drawing/2014/main" id="{8191808B-5701-4750-95B2-1F6044984AEA}"/>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rot="21188781">
            <a:off x="7032360" y="1839878"/>
            <a:ext cx="2494025" cy="2939450"/>
          </a:xfrm>
          <a:prstGeom prst="rect">
            <a:avLst/>
          </a:prstGeom>
          <a:ln>
            <a:solidFill>
              <a:schemeClr val="tx1"/>
            </a:solidFill>
          </a:ln>
        </p:spPr>
      </p:pic>
      <p:pic>
        <p:nvPicPr>
          <p:cNvPr id="11" name="Picture 10">
            <a:extLst>
              <a:ext uri="{FF2B5EF4-FFF2-40B4-BE49-F238E27FC236}">
                <a16:creationId xmlns:a16="http://schemas.microsoft.com/office/drawing/2014/main" id="{3B5ED496-86F4-473A-92CF-26EBFCE6FD3E}"/>
              </a:ex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930019">
            <a:off x="9323402" y="1957422"/>
            <a:ext cx="2267593" cy="2927157"/>
          </a:xfrm>
          <a:prstGeom prst="rect">
            <a:avLst/>
          </a:prstGeom>
        </p:spPr>
      </p:pic>
      <p:sp>
        <p:nvSpPr>
          <p:cNvPr id="12" name="TextBox 11">
            <a:extLst>
              <a:ext uri="{FF2B5EF4-FFF2-40B4-BE49-F238E27FC236}">
                <a16:creationId xmlns:a16="http://schemas.microsoft.com/office/drawing/2014/main" id="{4F74BDC9-A4FD-426B-9F48-FE35BE76C9C5}"/>
              </a:ext>
            </a:extLst>
          </p:cNvPr>
          <p:cNvSpPr txBox="1"/>
          <p:nvPr/>
        </p:nvSpPr>
        <p:spPr>
          <a:xfrm>
            <a:off x="7065904" y="4956361"/>
            <a:ext cx="4817063" cy="1259730"/>
          </a:xfrm>
          <a:prstGeom prst="rect">
            <a:avLst/>
          </a:prstGeom>
          <a:solidFill>
            <a:schemeClr val="bg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algn="ctr">
              <a:defRPr sz="1400"/>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285750" indent="-285750" algn="l">
              <a:buFont typeface="Arial" panose="020B0604020202020204" pitchFamily="34" charset="0"/>
              <a:buChar char="•"/>
            </a:pPr>
            <a:r>
              <a:rPr lang="en-US">
                <a:hlinkClick r:id="rId9"/>
              </a:rPr>
              <a:t>Strategies for Setting High-Quality Academic Individualized Education Program Goals</a:t>
            </a:r>
            <a:endParaRPr lang="en-US"/>
          </a:p>
          <a:p>
            <a:pPr marL="285750" indent="-285750" algn="l">
              <a:buFont typeface="Arial" panose="020B0604020202020204" pitchFamily="34" charset="0"/>
              <a:buChar char="•"/>
            </a:pPr>
            <a:endParaRPr lang="en-US"/>
          </a:p>
          <a:p>
            <a:pPr marL="285750" indent="-285750" algn="l">
              <a:buFont typeface="Arial" panose="020B0604020202020204" pitchFamily="34" charset="0"/>
              <a:buChar char="•"/>
            </a:pPr>
            <a:r>
              <a:rPr lang="en-US" u="sng">
                <a:solidFill>
                  <a:schemeClr val="accent4"/>
                </a:solidFill>
                <a:hlinkClick r:id="rId6"/>
              </a:rPr>
              <a:t>Strategies for Setting Data-Driven Behavioral Individualized Education Program Guide </a:t>
            </a:r>
            <a:endParaRPr lang="en-US" u="sng">
              <a:solidFill>
                <a:schemeClr val="accent4"/>
              </a:solidFill>
            </a:endParaRPr>
          </a:p>
        </p:txBody>
      </p:sp>
      <p:sp>
        <p:nvSpPr>
          <p:cNvPr id="3" name="Slide Number Placeholder 2">
            <a:extLst>
              <a:ext uri="{FF2B5EF4-FFF2-40B4-BE49-F238E27FC236}">
                <a16:creationId xmlns:a16="http://schemas.microsoft.com/office/drawing/2014/main" id="{3B180688-8B7F-482F-B655-0B018B91360E}"/>
              </a:ext>
            </a:extLst>
          </p:cNvPr>
          <p:cNvSpPr>
            <a:spLocks noGrp="1"/>
          </p:cNvSpPr>
          <p:nvPr>
            <p:ph type="sldNum" sz="quarter" idx="10"/>
          </p:nvPr>
        </p:nvSpPr>
        <p:spPr/>
        <p:txBody>
          <a:bodyPr/>
          <a:lstStyle/>
          <a:p>
            <a:fld id="{B094D1B2-26D5-48CC-9B16-6583E954EFA6}" type="slidenum">
              <a:rPr lang="en-US" smtClean="0"/>
              <a:t>27</a:t>
            </a:fld>
            <a:endParaRPr lang="en-US"/>
          </a:p>
        </p:txBody>
      </p:sp>
    </p:spTree>
    <p:extLst>
      <p:ext uri="{BB962C8B-B14F-4D97-AF65-F5344CB8AC3E}">
        <p14:creationId xmlns:p14="http://schemas.microsoft.com/office/powerpoint/2010/main" val="3024542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8593" y="91498"/>
            <a:ext cx="11554374" cy="1024131"/>
          </a:xfrm>
        </p:spPr>
        <p:txBody>
          <a:bodyPr>
            <a:normAutofit/>
          </a:bodyPr>
          <a:lstStyle/>
          <a:p>
            <a:r>
              <a:rPr lang="en-US" sz="4000"/>
              <a:t>Analyzing Data: Academics</a:t>
            </a:r>
          </a:p>
        </p:txBody>
      </p:sp>
      <p:graphicFrame>
        <p:nvGraphicFramePr>
          <p:cNvPr id="8" name="Content Placeholder 7" descr="Example progress monitoring graph that shows a student meeting their goal line after intervention."/>
          <p:cNvGraphicFramePr>
            <a:graphicFrameLocks noGrp="1"/>
          </p:cNvGraphicFramePr>
          <p:nvPr>
            <p:ph idx="4294967295"/>
          </p:nvPr>
        </p:nvGraphicFramePr>
        <p:xfrm>
          <a:off x="2082339" y="1115629"/>
          <a:ext cx="8578850" cy="4205288"/>
        </p:xfrm>
        <a:graphic>
          <a:graphicData uri="http://schemas.openxmlformats.org/drawingml/2006/chart">
            <c:chart xmlns:c="http://schemas.openxmlformats.org/drawingml/2006/chart" xmlns:r="http://schemas.openxmlformats.org/officeDocument/2006/relationships" r:id="rId3"/>
          </a:graphicData>
        </a:graphic>
      </p:graphicFrame>
      <p:sp>
        <p:nvSpPr>
          <p:cNvPr id="9" name="5-Point Star 8">
            <a:extLst>
              <a:ext uri="{C183D7F6-B498-43B3-948B-1728B52AA6E4}">
                <adec:decorative xmlns:adec="http://schemas.microsoft.com/office/drawing/2017/decorative" val="1"/>
              </a:ext>
            </a:extLst>
          </p:cNvPr>
          <p:cNvSpPr/>
          <p:nvPr/>
        </p:nvSpPr>
        <p:spPr>
          <a:xfrm>
            <a:off x="9730526" y="2937439"/>
            <a:ext cx="296811" cy="280834"/>
          </a:xfrm>
          <a:prstGeom prst="star5">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cxnSp>
        <p:nvCxnSpPr>
          <p:cNvPr id="11" name="Straight Connector 10">
            <a:extLst>
              <a:ext uri="{C183D7F6-B498-43B3-948B-1728B52AA6E4}">
                <adec:decorative xmlns:adec="http://schemas.microsoft.com/office/drawing/2017/decorative" val="1"/>
              </a:ext>
            </a:extLst>
          </p:cNvPr>
          <p:cNvCxnSpPr>
            <a:cxnSpLocks/>
            <a:stCxn id="10" idx="1"/>
            <a:endCxn id="9" idx="4"/>
          </p:cNvCxnSpPr>
          <p:nvPr/>
        </p:nvCxnSpPr>
        <p:spPr>
          <a:xfrm flipV="1">
            <a:off x="2811658" y="3044708"/>
            <a:ext cx="7215679" cy="1199911"/>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5-Point Star 9">
            <a:extLst>
              <a:ext uri="{C183D7F6-B498-43B3-948B-1728B52AA6E4}">
                <adec:decorative xmlns:adec="http://schemas.microsoft.com/office/drawing/2017/decorative" val="1"/>
              </a:ext>
            </a:extLst>
          </p:cNvPr>
          <p:cNvSpPr/>
          <p:nvPr/>
        </p:nvSpPr>
        <p:spPr>
          <a:xfrm>
            <a:off x="2811658" y="4137350"/>
            <a:ext cx="296811" cy="280834"/>
          </a:xfrm>
          <a:prstGeom prst="star5">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cxnSp>
        <p:nvCxnSpPr>
          <p:cNvPr id="6" name="Straight Connector 5">
            <a:extLst>
              <a:ext uri="{C183D7F6-B498-43B3-948B-1728B52AA6E4}">
                <adec:decorative xmlns:adec="http://schemas.microsoft.com/office/drawing/2017/decorative" val="1"/>
              </a:ext>
            </a:extLst>
          </p:cNvPr>
          <p:cNvCxnSpPr>
            <a:cxnSpLocks/>
          </p:cNvCxnSpPr>
          <p:nvPr/>
        </p:nvCxnSpPr>
        <p:spPr>
          <a:xfrm>
            <a:off x="3108468" y="2653052"/>
            <a:ext cx="0" cy="2370732"/>
          </a:xfrm>
          <a:prstGeom prst="line">
            <a:avLst/>
          </a:prstGeom>
        </p:spPr>
        <p:style>
          <a:lnRef idx="1">
            <a:schemeClr val="accent1"/>
          </a:lnRef>
          <a:fillRef idx="0">
            <a:schemeClr val="accent1"/>
          </a:fillRef>
          <a:effectRef idx="0">
            <a:schemeClr val="accent1"/>
          </a:effectRef>
          <a:fontRef idx="minor">
            <a:schemeClr val="tx1"/>
          </a:fontRef>
        </p:style>
      </p:cxnSp>
      <p:sp>
        <p:nvSpPr>
          <p:cNvPr id="13" name="Oval 12">
            <a:extLst>
              <a:ext uri="{C183D7F6-B498-43B3-948B-1728B52AA6E4}">
                <adec:decorative xmlns:adec="http://schemas.microsoft.com/office/drawing/2017/decorative" val="1"/>
              </a:ext>
            </a:extLst>
          </p:cNvPr>
          <p:cNvSpPr/>
          <p:nvPr/>
        </p:nvSpPr>
        <p:spPr>
          <a:xfrm>
            <a:off x="3142775" y="4199538"/>
            <a:ext cx="91440" cy="75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C183D7F6-B498-43B3-948B-1728B52AA6E4}">
                <adec:decorative xmlns:adec="http://schemas.microsoft.com/office/drawing/2017/decorative" val="1"/>
              </a:ext>
            </a:extLst>
          </p:cNvPr>
          <p:cNvSpPr/>
          <p:nvPr/>
        </p:nvSpPr>
        <p:spPr>
          <a:xfrm>
            <a:off x="3276600" y="4045829"/>
            <a:ext cx="91440" cy="75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C183D7F6-B498-43B3-948B-1728B52AA6E4}">
                <adec:decorative xmlns:adec="http://schemas.microsoft.com/office/drawing/2017/decorative" val="1"/>
              </a:ext>
            </a:extLst>
          </p:cNvPr>
          <p:cNvSpPr/>
          <p:nvPr/>
        </p:nvSpPr>
        <p:spPr>
          <a:xfrm>
            <a:off x="3504372" y="4053449"/>
            <a:ext cx="91440" cy="75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C183D7F6-B498-43B3-948B-1728B52AA6E4}">
                <adec:decorative xmlns:adec="http://schemas.microsoft.com/office/drawing/2017/decorative" val="1"/>
              </a:ext>
            </a:extLst>
          </p:cNvPr>
          <p:cNvSpPr/>
          <p:nvPr/>
        </p:nvSpPr>
        <p:spPr>
          <a:xfrm>
            <a:off x="3701186" y="3977863"/>
            <a:ext cx="91440" cy="75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C183D7F6-B498-43B3-948B-1728B52AA6E4}">
                <adec:decorative xmlns:adec="http://schemas.microsoft.com/office/drawing/2017/decorative" val="1"/>
              </a:ext>
            </a:extLst>
          </p:cNvPr>
          <p:cNvSpPr/>
          <p:nvPr/>
        </p:nvSpPr>
        <p:spPr>
          <a:xfrm>
            <a:off x="3945995" y="3983815"/>
            <a:ext cx="91440" cy="75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a:extLst>
              <a:ext uri="{C183D7F6-B498-43B3-948B-1728B52AA6E4}">
                <adec:decorative xmlns:adec="http://schemas.microsoft.com/office/drawing/2017/decorative" val="1"/>
              </a:ext>
            </a:extLst>
          </p:cNvPr>
          <p:cNvCxnSpPr>
            <a:cxnSpLocks/>
          </p:cNvCxnSpPr>
          <p:nvPr/>
        </p:nvCxnSpPr>
        <p:spPr>
          <a:xfrm flipV="1">
            <a:off x="2960063" y="3913052"/>
            <a:ext cx="1413817" cy="362073"/>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2837014" y="2260864"/>
            <a:ext cx="1426155" cy="338554"/>
          </a:xfrm>
          <a:prstGeom prst="rect">
            <a:avLst/>
          </a:prstGeom>
          <a:noFill/>
        </p:spPr>
        <p:txBody>
          <a:bodyPr wrap="square" rtlCol="0">
            <a:spAutoFit/>
          </a:bodyPr>
          <a:lstStyle/>
          <a:p>
            <a:r>
              <a:rPr lang="en-US" sz="1600" b="1"/>
              <a:t>Intervention</a:t>
            </a:r>
          </a:p>
        </p:txBody>
      </p:sp>
      <p:pic>
        <p:nvPicPr>
          <p:cNvPr id="19" name="Picture 18" descr="Question asking: Do data indicate that the intervention is working? If no, move to step 3. If yes, move back to step 1 and continue to provide the validated intervention and monitor progress. ">
            <a:extLst>
              <a:ext uri="{FF2B5EF4-FFF2-40B4-BE49-F238E27FC236}">
                <a16:creationId xmlns:a16="http://schemas.microsoft.com/office/drawing/2014/main" id="{C09579A4-8C3B-4503-8074-553D812D7DEA}"/>
              </a:ext>
            </a:extLst>
          </p:cNvPr>
          <p:cNvPicPr>
            <a:picLocks noChangeAspect="1"/>
          </p:cNvPicPr>
          <p:nvPr/>
        </p:nvPicPr>
        <p:blipFill rotWithShape="1">
          <a:blip r:embed="rId4"/>
          <a:srcRect t="69300"/>
          <a:stretch/>
        </p:blipFill>
        <p:spPr>
          <a:xfrm>
            <a:off x="394026" y="5304159"/>
            <a:ext cx="10994822" cy="1312651"/>
          </a:xfrm>
          <a:prstGeom prst="rect">
            <a:avLst/>
          </a:prstGeom>
        </p:spPr>
      </p:pic>
      <p:sp>
        <p:nvSpPr>
          <p:cNvPr id="4" name="Slide Number Placeholder 3"/>
          <p:cNvSpPr>
            <a:spLocks noGrp="1"/>
          </p:cNvSpPr>
          <p:nvPr>
            <p:ph type="sldNum" sz="quarter" idx="10"/>
          </p:nvPr>
        </p:nvSpPr>
        <p:spPr/>
        <p:txBody>
          <a:bodyPr/>
          <a:lstStyle/>
          <a:p>
            <a:pPr algn="r"/>
            <a:fld id="{F3477EC8-074D-41C4-94AE-E9EA7CEEA348}" type="slidenum">
              <a:rPr lang="en-US" smtClean="0">
                <a:solidFill>
                  <a:srgbClr val="FFFFFF">
                    <a:lumMod val="75000"/>
                  </a:srgbClr>
                </a:solidFill>
              </a:rPr>
              <a:pPr algn="r"/>
              <a:t>28</a:t>
            </a:fld>
            <a:endParaRPr lang="en-US">
              <a:solidFill>
                <a:srgbClr val="FFFFFF">
                  <a:lumMod val="75000"/>
                </a:srgbClr>
              </a:solidFill>
            </a:endParaRPr>
          </a:p>
        </p:txBody>
      </p:sp>
    </p:spTree>
    <p:extLst>
      <p:ext uri="{BB962C8B-B14F-4D97-AF65-F5344CB8AC3E}">
        <p14:creationId xmlns:p14="http://schemas.microsoft.com/office/powerpoint/2010/main" val="15544352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36712" y="0"/>
            <a:ext cx="11196565" cy="1178019"/>
          </a:xfrm>
        </p:spPr>
        <p:txBody>
          <a:bodyPr>
            <a:normAutofit/>
          </a:bodyPr>
          <a:lstStyle/>
          <a:p>
            <a:r>
              <a:rPr lang="en-US" sz="4000" dirty="0"/>
              <a:t>Analyzing Data: Academics (part 2)</a:t>
            </a:r>
          </a:p>
        </p:txBody>
      </p:sp>
      <p:graphicFrame>
        <p:nvGraphicFramePr>
          <p:cNvPr id="8" name="Content Placeholder 7" descr="Example progress monitoring graph that shows a student's data points below their goal line after the intervention."/>
          <p:cNvGraphicFramePr>
            <a:graphicFrameLocks noGrp="1"/>
          </p:cNvGraphicFramePr>
          <p:nvPr>
            <p:ph idx="4294967295"/>
          </p:nvPr>
        </p:nvGraphicFramePr>
        <p:xfrm>
          <a:off x="2022704" y="957858"/>
          <a:ext cx="8578850" cy="4205288"/>
        </p:xfrm>
        <a:graphic>
          <a:graphicData uri="http://schemas.openxmlformats.org/drawingml/2006/chart">
            <c:chart xmlns:c="http://schemas.openxmlformats.org/drawingml/2006/chart" xmlns:r="http://schemas.openxmlformats.org/officeDocument/2006/relationships" r:id="rId3"/>
          </a:graphicData>
        </a:graphic>
      </p:graphicFrame>
      <p:sp>
        <p:nvSpPr>
          <p:cNvPr id="9" name="5-Point Star 8">
            <a:extLst>
              <a:ext uri="{C183D7F6-B498-43B3-948B-1728B52AA6E4}">
                <adec:decorative xmlns:adec="http://schemas.microsoft.com/office/drawing/2017/decorative" val="1"/>
              </a:ext>
            </a:extLst>
          </p:cNvPr>
          <p:cNvSpPr/>
          <p:nvPr/>
        </p:nvSpPr>
        <p:spPr>
          <a:xfrm>
            <a:off x="9670891" y="2779668"/>
            <a:ext cx="296811" cy="280834"/>
          </a:xfrm>
          <a:prstGeom prst="star5">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cxnSp>
        <p:nvCxnSpPr>
          <p:cNvPr id="11" name="Straight Connector 10">
            <a:extLst>
              <a:ext uri="{C183D7F6-B498-43B3-948B-1728B52AA6E4}">
                <adec:decorative xmlns:adec="http://schemas.microsoft.com/office/drawing/2017/decorative" val="1"/>
              </a:ext>
            </a:extLst>
          </p:cNvPr>
          <p:cNvCxnSpPr>
            <a:cxnSpLocks/>
            <a:stCxn id="10" idx="1"/>
            <a:endCxn id="9" idx="4"/>
          </p:cNvCxnSpPr>
          <p:nvPr/>
        </p:nvCxnSpPr>
        <p:spPr>
          <a:xfrm flipV="1">
            <a:off x="2752023" y="2886937"/>
            <a:ext cx="7215679" cy="1199911"/>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5-Point Star 9">
            <a:extLst>
              <a:ext uri="{C183D7F6-B498-43B3-948B-1728B52AA6E4}">
                <adec:decorative xmlns:adec="http://schemas.microsoft.com/office/drawing/2017/decorative" val="1"/>
              </a:ext>
            </a:extLst>
          </p:cNvPr>
          <p:cNvSpPr/>
          <p:nvPr/>
        </p:nvSpPr>
        <p:spPr>
          <a:xfrm>
            <a:off x="2752023" y="3979579"/>
            <a:ext cx="296811" cy="280834"/>
          </a:xfrm>
          <a:prstGeom prst="star5">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cxnSp>
        <p:nvCxnSpPr>
          <p:cNvPr id="6" name="Straight Connector 5">
            <a:extLst>
              <a:ext uri="{C183D7F6-B498-43B3-948B-1728B52AA6E4}">
                <adec:decorative xmlns:adec="http://schemas.microsoft.com/office/drawing/2017/decorative" val="1"/>
              </a:ext>
            </a:extLst>
          </p:cNvPr>
          <p:cNvCxnSpPr>
            <a:cxnSpLocks/>
          </p:cNvCxnSpPr>
          <p:nvPr/>
        </p:nvCxnSpPr>
        <p:spPr>
          <a:xfrm>
            <a:off x="3048833" y="2525261"/>
            <a:ext cx="0" cy="2370732"/>
          </a:xfrm>
          <a:prstGeom prst="line">
            <a:avLst/>
          </a:prstGeom>
        </p:spPr>
        <p:style>
          <a:lnRef idx="1">
            <a:schemeClr val="accent1"/>
          </a:lnRef>
          <a:fillRef idx="0">
            <a:schemeClr val="accent1"/>
          </a:fillRef>
          <a:effectRef idx="0">
            <a:schemeClr val="accent1"/>
          </a:effectRef>
          <a:fontRef idx="minor">
            <a:schemeClr val="tx1"/>
          </a:fontRef>
        </p:style>
      </p:cxnSp>
      <p:sp>
        <p:nvSpPr>
          <p:cNvPr id="13" name="Oval 12">
            <a:extLst>
              <a:ext uri="{C183D7F6-B498-43B3-948B-1728B52AA6E4}">
                <adec:decorative xmlns:adec="http://schemas.microsoft.com/office/drawing/2017/decorative" val="1"/>
              </a:ext>
            </a:extLst>
          </p:cNvPr>
          <p:cNvSpPr/>
          <p:nvPr/>
        </p:nvSpPr>
        <p:spPr>
          <a:xfrm>
            <a:off x="3083140" y="4041767"/>
            <a:ext cx="91440" cy="75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C183D7F6-B498-43B3-948B-1728B52AA6E4}">
                <adec:decorative xmlns:adec="http://schemas.microsoft.com/office/drawing/2017/decorative" val="1"/>
              </a:ext>
            </a:extLst>
          </p:cNvPr>
          <p:cNvSpPr/>
          <p:nvPr/>
        </p:nvSpPr>
        <p:spPr>
          <a:xfrm>
            <a:off x="3216965" y="4131979"/>
            <a:ext cx="91440" cy="75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C183D7F6-B498-43B3-948B-1728B52AA6E4}">
                <adec:decorative xmlns:adec="http://schemas.microsoft.com/office/drawing/2017/decorative" val="1"/>
              </a:ext>
            </a:extLst>
          </p:cNvPr>
          <p:cNvSpPr/>
          <p:nvPr/>
        </p:nvSpPr>
        <p:spPr>
          <a:xfrm>
            <a:off x="3476536" y="4071019"/>
            <a:ext cx="91440" cy="75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C183D7F6-B498-43B3-948B-1728B52AA6E4}">
                <adec:decorative xmlns:adec="http://schemas.microsoft.com/office/drawing/2017/decorative" val="1"/>
              </a:ext>
            </a:extLst>
          </p:cNvPr>
          <p:cNvSpPr/>
          <p:nvPr/>
        </p:nvSpPr>
        <p:spPr>
          <a:xfrm>
            <a:off x="3700650" y="4076826"/>
            <a:ext cx="91440" cy="75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C183D7F6-B498-43B3-948B-1728B52AA6E4}">
                <adec:decorative xmlns:adec="http://schemas.microsoft.com/office/drawing/2017/decorative" val="1"/>
              </a:ext>
            </a:extLst>
          </p:cNvPr>
          <p:cNvSpPr/>
          <p:nvPr/>
        </p:nvSpPr>
        <p:spPr>
          <a:xfrm>
            <a:off x="3963388" y="4085981"/>
            <a:ext cx="91440" cy="75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a:extLst>
              <a:ext uri="{C183D7F6-B498-43B3-948B-1728B52AA6E4}">
                <adec:decorative xmlns:adec="http://schemas.microsoft.com/office/drawing/2017/decorative" val="1"/>
              </a:ext>
            </a:extLst>
          </p:cNvPr>
          <p:cNvCxnSpPr/>
          <p:nvPr/>
        </p:nvCxnSpPr>
        <p:spPr>
          <a:xfrm>
            <a:off x="3048833" y="4092823"/>
            <a:ext cx="1101582" cy="53782"/>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2537233" y="2072899"/>
            <a:ext cx="1426155" cy="338554"/>
          </a:xfrm>
          <a:prstGeom prst="rect">
            <a:avLst/>
          </a:prstGeom>
          <a:noFill/>
        </p:spPr>
        <p:txBody>
          <a:bodyPr wrap="square" rtlCol="0">
            <a:spAutoFit/>
          </a:bodyPr>
          <a:lstStyle/>
          <a:p>
            <a:r>
              <a:rPr lang="en-US" sz="1600" b="1"/>
              <a:t>Intervention</a:t>
            </a:r>
          </a:p>
        </p:txBody>
      </p:sp>
      <p:pic>
        <p:nvPicPr>
          <p:cNvPr id="19" name="Picture 18" descr="Question asking: Do data indicate that the intervention is working? If no, move to step 3. If yes, move back to step 1 and continue to provide the validated intervention and monitor progress. ">
            <a:extLst>
              <a:ext uri="{FF2B5EF4-FFF2-40B4-BE49-F238E27FC236}">
                <a16:creationId xmlns:a16="http://schemas.microsoft.com/office/drawing/2014/main" id="{728CDEEB-F533-42E6-9C13-C86A38EAB35D}"/>
              </a:ext>
            </a:extLst>
          </p:cNvPr>
          <p:cNvPicPr>
            <a:picLocks noChangeAspect="1"/>
          </p:cNvPicPr>
          <p:nvPr/>
        </p:nvPicPr>
        <p:blipFill rotWithShape="1">
          <a:blip r:embed="rId4"/>
          <a:srcRect t="69300"/>
          <a:stretch/>
        </p:blipFill>
        <p:spPr>
          <a:xfrm>
            <a:off x="394026" y="5304159"/>
            <a:ext cx="10994822" cy="1312651"/>
          </a:xfrm>
          <a:prstGeom prst="rect">
            <a:avLst/>
          </a:prstGeom>
        </p:spPr>
      </p:pic>
      <p:sp>
        <p:nvSpPr>
          <p:cNvPr id="4" name="Slide Number Placeholder 3"/>
          <p:cNvSpPr>
            <a:spLocks noGrp="1"/>
          </p:cNvSpPr>
          <p:nvPr>
            <p:ph type="sldNum" sz="quarter" idx="10"/>
          </p:nvPr>
        </p:nvSpPr>
        <p:spPr/>
        <p:txBody>
          <a:bodyPr/>
          <a:lstStyle/>
          <a:p>
            <a:pPr algn="r"/>
            <a:fld id="{F3477EC8-074D-41C4-94AE-E9EA7CEEA348}" type="slidenum">
              <a:rPr lang="en-US" smtClean="0">
                <a:solidFill>
                  <a:srgbClr val="FFFFFF">
                    <a:lumMod val="75000"/>
                  </a:srgbClr>
                </a:solidFill>
              </a:rPr>
              <a:pPr algn="r"/>
              <a:t>29</a:t>
            </a:fld>
            <a:endParaRPr lang="en-US">
              <a:solidFill>
                <a:srgbClr val="FFFFFF">
                  <a:lumMod val="75000"/>
                </a:srgbClr>
              </a:solidFill>
            </a:endParaRPr>
          </a:p>
        </p:txBody>
      </p:sp>
    </p:spTree>
    <p:extLst>
      <p:ext uri="{BB962C8B-B14F-4D97-AF65-F5344CB8AC3E}">
        <p14:creationId xmlns:p14="http://schemas.microsoft.com/office/powerpoint/2010/main" val="24523561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913BEB0-237E-1A2D-241A-5A23F0D5CCEE}"/>
              </a:ext>
            </a:extLst>
          </p:cNvPr>
          <p:cNvSpPr>
            <a:spLocks noGrp="1"/>
          </p:cNvSpPr>
          <p:nvPr>
            <p:ph type="title"/>
          </p:nvPr>
        </p:nvSpPr>
        <p:spPr/>
        <p:txBody>
          <a:bodyPr/>
          <a:lstStyle/>
          <a:p>
            <a:r>
              <a:rPr lang="en-US" dirty="0"/>
              <a:t>Logistics</a:t>
            </a:r>
          </a:p>
        </p:txBody>
      </p:sp>
      <p:sp>
        <p:nvSpPr>
          <p:cNvPr id="8" name="Content Placeholder 7">
            <a:extLst>
              <a:ext uri="{FF2B5EF4-FFF2-40B4-BE49-F238E27FC236}">
                <a16:creationId xmlns:a16="http://schemas.microsoft.com/office/drawing/2014/main" id="{885D773E-F36F-EB6E-1B11-E07993874448}"/>
              </a:ext>
            </a:extLst>
          </p:cNvPr>
          <p:cNvSpPr>
            <a:spLocks noGrp="1"/>
          </p:cNvSpPr>
          <p:nvPr>
            <p:ph sz="half" idx="1"/>
          </p:nvPr>
        </p:nvSpPr>
        <p:spPr/>
        <p:txBody>
          <a:bodyPr/>
          <a:lstStyle/>
          <a:p>
            <a:r>
              <a:rPr lang="en-US" dirty="0"/>
              <a:t>Materials</a:t>
            </a:r>
          </a:p>
          <a:p>
            <a:pPr lvl="1"/>
            <a:r>
              <a:rPr lang="en-US" dirty="0"/>
              <a:t>Participant handouts with notetaking space</a:t>
            </a:r>
          </a:p>
          <a:p>
            <a:pPr lvl="1"/>
            <a:r>
              <a:rPr lang="en-US" dirty="0"/>
              <a:t>PowerPoint slides available through QR code</a:t>
            </a:r>
          </a:p>
          <a:p>
            <a:r>
              <a:rPr lang="en-US" dirty="0"/>
              <a:t>Share lessons learned and reflections on Twitter/X: @TheNCII</a:t>
            </a:r>
          </a:p>
        </p:txBody>
      </p:sp>
      <p:pic>
        <p:nvPicPr>
          <p:cNvPr id="11" name="Content Placeholder 10" descr="A statue of a person riding a bull">
            <a:extLst>
              <a:ext uri="{FF2B5EF4-FFF2-40B4-BE49-F238E27FC236}">
                <a16:creationId xmlns:a16="http://schemas.microsoft.com/office/drawing/2014/main" id="{976082C9-3C24-E775-B42E-4EFEB4FB4830}"/>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162675" y="1681182"/>
            <a:ext cx="5568950" cy="3724235"/>
          </a:xfrm>
          <a:prstGeom prst="rect">
            <a:avLst/>
          </a:prstGeom>
        </p:spPr>
      </p:pic>
      <p:sp>
        <p:nvSpPr>
          <p:cNvPr id="10" name="Text Placeholder 9">
            <a:extLst>
              <a:ext uri="{FF2B5EF4-FFF2-40B4-BE49-F238E27FC236}">
                <a16:creationId xmlns:a16="http://schemas.microsoft.com/office/drawing/2014/main" id="{B84C6C1D-92B4-8E51-CBC9-7AB36453936F}"/>
              </a:ext>
            </a:extLst>
          </p:cNvPr>
          <p:cNvSpPr>
            <a:spLocks noGrp="1"/>
          </p:cNvSpPr>
          <p:nvPr>
            <p:ph type="body" sz="quarter" idx="13"/>
          </p:nvPr>
        </p:nvSpPr>
        <p:spPr/>
        <p:txBody>
          <a:bodyPr/>
          <a:lstStyle/>
          <a:p>
            <a:endParaRPr lang="en-US"/>
          </a:p>
        </p:txBody>
      </p:sp>
      <p:sp>
        <p:nvSpPr>
          <p:cNvPr id="6" name="Slide Number Placeholder 5">
            <a:extLst>
              <a:ext uri="{FF2B5EF4-FFF2-40B4-BE49-F238E27FC236}">
                <a16:creationId xmlns:a16="http://schemas.microsoft.com/office/drawing/2014/main" id="{1ED9F51D-5365-A979-9BEC-255CABDE4FD5}"/>
              </a:ext>
            </a:extLst>
          </p:cNvPr>
          <p:cNvSpPr>
            <a:spLocks noGrp="1"/>
          </p:cNvSpPr>
          <p:nvPr>
            <p:ph type="sldNum" sz="quarter" idx="12"/>
          </p:nvPr>
        </p:nvSpPr>
        <p:spPr/>
        <p:txBody>
          <a:bodyPr/>
          <a:lstStyle/>
          <a:p>
            <a:fld id="{99A20822-4A49-4D36-86E3-300BA48D3F00}" type="slidenum">
              <a:rPr lang="en-US" smtClean="0"/>
              <a:t>3</a:t>
            </a:fld>
            <a:endParaRPr lang="en-US"/>
          </a:p>
        </p:txBody>
      </p:sp>
    </p:spTree>
    <p:extLst>
      <p:ext uri="{BB962C8B-B14F-4D97-AF65-F5344CB8AC3E}">
        <p14:creationId xmlns:p14="http://schemas.microsoft.com/office/powerpoint/2010/main" val="32497184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6A87B7-87B7-47A8-919A-92C2AA7A18FB}"/>
              </a:ext>
            </a:extLst>
          </p:cNvPr>
          <p:cNvSpPr>
            <a:spLocks noGrp="1"/>
          </p:cNvSpPr>
          <p:nvPr>
            <p:ph type="title"/>
          </p:nvPr>
        </p:nvSpPr>
        <p:spPr/>
        <p:txBody>
          <a:bodyPr/>
          <a:lstStyle/>
          <a:p>
            <a:r>
              <a:rPr lang="en-US"/>
              <a:t>Analyzing Data: Behavior</a:t>
            </a:r>
          </a:p>
        </p:txBody>
      </p:sp>
      <p:grpSp>
        <p:nvGrpSpPr>
          <p:cNvPr id="7" name="Group 6" descr="Image of a student's progress monitoring graph that show them far below the goal line before intervention. After the intervention, the student has made some improvements and their data points are much closer to the goal line, with one data point being over the goal line.">
            <a:extLst>
              <a:ext uri="{FF2B5EF4-FFF2-40B4-BE49-F238E27FC236}">
                <a16:creationId xmlns:a16="http://schemas.microsoft.com/office/drawing/2014/main" id="{EFCD08B5-28BE-4FD9-9685-FD76A90D8249}"/>
              </a:ext>
            </a:extLst>
          </p:cNvPr>
          <p:cNvGrpSpPr>
            <a:grpSpLocks/>
          </p:cNvGrpSpPr>
          <p:nvPr/>
        </p:nvGrpSpPr>
        <p:grpSpPr bwMode="auto">
          <a:xfrm>
            <a:off x="2135187" y="1041151"/>
            <a:ext cx="7920106" cy="4361274"/>
            <a:chOff x="0" y="0"/>
            <a:chExt cx="5320" cy="3220"/>
          </a:xfrm>
        </p:grpSpPr>
        <p:pic>
          <p:nvPicPr>
            <p:cNvPr id="8" name="Picture 7">
              <a:extLst>
                <a:ext uri="{FF2B5EF4-FFF2-40B4-BE49-F238E27FC236}">
                  <a16:creationId xmlns:a16="http://schemas.microsoft.com/office/drawing/2014/main" id="{8085CDCB-E29C-4F69-9C80-6812712F23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320" cy="322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9" name="Freeform 6">
              <a:extLst>
                <a:ext uri="{FF2B5EF4-FFF2-40B4-BE49-F238E27FC236}">
                  <a16:creationId xmlns:a16="http://schemas.microsoft.com/office/drawing/2014/main" id="{F4EDEB31-BF7C-4562-A9F4-A9DED620D110}"/>
                </a:ext>
              </a:extLst>
            </p:cNvPr>
            <p:cNvSpPr>
              <a:spLocks/>
            </p:cNvSpPr>
            <p:nvPr/>
          </p:nvSpPr>
          <p:spPr bwMode="auto">
            <a:xfrm>
              <a:off x="543" y="702"/>
              <a:ext cx="4758" cy="20"/>
            </a:xfrm>
            <a:custGeom>
              <a:avLst/>
              <a:gdLst>
                <a:gd name="T0" fmla="*/ 0 w 4758"/>
                <a:gd name="T1" fmla="*/ 0 h 20"/>
                <a:gd name="T2" fmla="*/ 4757 w 4758"/>
                <a:gd name="T3" fmla="*/ 0 h 20"/>
              </a:gdLst>
              <a:ahLst/>
              <a:cxnLst>
                <a:cxn ang="0">
                  <a:pos x="T0" y="T1"/>
                </a:cxn>
                <a:cxn ang="0">
                  <a:pos x="T2" y="T3"/>
                </a:cxn>
              </a:cxnLst>
              <a:rect l="0" t="0" r="r" b="b"/>
              <a:pathLst>
                <a:path w="4758" h="20">
                  <a:moveTo>
                    <a:pt x="0" y="0"/>
                  </a:moveTo>
                  <a:lnTo>
                    <a:pt x="4757" y="0"/>
                  </a:lnTo>
                </a:path>
              </a:pathLst>
            </a:custGeom>
            <a:noFill/>
            <a:ln w="6350">
              <a:solidFill>
                <a:schemeClr val="tx1"/>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sp>
          <p:nvSpPr>
            <p:cNvPr id="10" name="Freeform 7">
              <a:extLst>
                <a:ext uri="{FF2B5EF4-FFF2-40B4-BE49-F238E27FC236}">
                  <a16:creationId xmlns:a16="http://schemas.microsoft.com/office/drawing/2014/main" id="{6CCC09E5-B8A9-4D47-99F9-6BC36C8C2D2E}"/>
                </a:ext>
              </a:extLst>
            </p:cNvPr>
            <p:cNvSpPr>
              <a:spLocks/>
            </p:cNvSpPr>
            <p:nvPr/>
          </p:nvSpPr>
          <p:spPr bwMode="auto">
            <a:xfrm>
              <a:off x="4158" y="911"/>
              <a:ext cx="20" cy="436"/>
            </a:xfrm>
            <a:custGeom>
              <a:avLst/>
              <a:gdLst>
                <a:gd name="T0" fmla="*/ 6 w 20"/>
                <a:gd name="T1" fmla="*/ 0 h 436"/>
                <a:gd name="T2" fmla="*/ 0 w 20"/>
                <a:gd name="T3" fmla="*/ 435 h 436"/>
              </a:gdLst>
              <a:ahLst/>
              <a:cxnLst>
                <a:cxn ang="0">
                  <a:pos x="T0" y="T1"/>
                </a:cxn>
                <a:cxn ang="0">
                  <a:pos x="T2" y="T3"/>
                </a:cxn>
              </a:cxnLst>
              <a:rect l="0" t="0" r="r" b="b"/>
              <a:pathLst>
                <a:path w="20" h="436">
                  <a:moveTo>
                    <a:pt x="6" y="0"/>
                  </a:moveTo>
                  <a:lnTo>
                    <a:pt x="0" y="435"/>
                  </a:lnTo>
                </a:path>
              </a:pathLst>
            </a:cu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sp>
          <p:nvSpPr>
            <p:cNvPr id="11" name="Freeform 8">
              <a:extLst>
                <a:ext uri="{FF2B5EF4-FFF2-40B4-BE49-F238E27FC236}">
                  <a16:creationId xmlns:a16="http://schemas.microsoft.com/office/drawing/2014/main" id="{585DA798-EEFC-4A7F-9D20-5B91D3A92A90}"/>
                </a:ext>
              </a:extLst>
            </p:cNvPr>
            <p:cNvSpPr>
              <a:spLocks/>
            </p:cNvSpPr>
            <p:nvPr/>
          </p:nvSpPr>
          <p:spPr bwMode="auto">
            <a:xfrm>
              <a:off x="4113" y="801"/>
              <a:ext cx="103" cy="141"/>
            </a:xfrm>
            <a:custGeom>
              <a:avLst/>
              <a:gdLst>
                <a:gd name="T0" fmla="*/ 53 w 103"/>
                <a:gd name="T1" fmla="*/ 0 h 141"/>
                <a:gd name="T2" fmla="*/ 0 w 103"/>
                <a:gd name="T3" fmla="*/ 139 h 141"/>
                <a:gd name="T4" fmla="*/ 102 w 103"/>
                <a:gd name="T5" fmla="*/ 140 h 141"/>
                <a:gd name="T6" fmla="*/ 53 w 103"/>
                <a:gd name="T7" fmla="*/ 0 h 141"/>
              </a:gdLst>
              <a:ahLst/>
              <a:cxnLst>
                <a:cxn ang="0">
                  <a:pos x="T0" y="T1"/>
                </a:cxn>
                <a:cxn ang="0">
                  <a:pos x="T2" y="T3"/>
                </a:cxn>
                <a:cxn ang="0">
                  <a:pos x="T4" y="T5"/>
                </a:cxn>
                <a:cxn ang="0">
                  <a:pos x="T6" y="T7"/>
                </a:cxn>
              </a:cxnLst>
              <a:rect l="0" t="0" r="r" b="b"/>
              <a:pathLst>
                <a:path w="103" h="141">
                  <a:moveTo>
                    <a:pt x="53" y="0"/>
                  </a:moveTo>
                  <a:lnTo>
                    <a:pt x="0" y="139"/>
                  </a:lnTo>
                  <a:lnTo>
                    <a:pt x="102" y="140"/>
                  </a:lnTo>
                  <a:lnTo>
                    <a:pt x="53" y="0"/>
                  </a:lnTo>
                  <a:close/>
                </a:path>
              </a:pathLst>
            </a:custGeom>
            <a:solidFill>
              <a:srgbClr val="231F20"/>
            </a:solidFill>
            <a:ln w="9525">
              <a:solidFill>
                <a:srgbClr val="000000"/>
              </a:solidFill>
              <a:round/>
              <a:headEnd/>
              <a:tailEnd/>
            </a:ln>
          </p:spPr>
          <p:txBody>
            <a:bodyPr rot="0" vert="horz" wrap="square" lIns="91440" tIns="45720" rIns="91440" bIns="45720" anchor="t" anchorCtr="0" upright="1">
              <a:noAutofit/>
            </a:bodyPr>
            <a:lstStyle/>
            <a:p>
              <a:endParaRPr lang="en-US"/>
            </a:p>
          </p:txBody>
        </p:sp>
        <p:sp>
          <p:nvSpPr>
            <p:cNvPr id="12" name="Text Box 9">
              <a:extLst>
                <a:ext uri="{FF2B5EF4-FFF2-40B4-BE49-F238E27FC236}">
                  <a16:creationId xmlns:a16="http://schemas.microsoft.com/office/drawing/2014/main" id="{44732A40-78BB-432B-AC97-FA0CB2D5AE2E}"/>
                </a:ext>
              </a:extLst>
            </p:cNvPr>
            <p:cNvSpPr txBox="1">
              <a:spLocks noChangeArrowheads="1"/>
            </p:cNvSpPr>
            <p:nvPr/>
          </p:nvSpPr>
          <p:spPr bwMode="auto">
            <a:xfrm>
              <a:off x="3692" y="1465"/>
              <a:ext cx="902" cy="24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rot="0" vert="horz" wrap="square" lIns="0" tIns="0" rIns="0" bIns="0" anchor="t" anchorCtr="0" upright="1">
              <a:noAutofit/>
            </a:bodyPr>
            <a:lstStyle/>
            <a:p>
              <a:pPr marL="0" marR="0" algn="ctr" eaLnBrk="0" hangingPunct="0">
                <a:lnSpc>
                  <a:spcPts val="1200"/>
                </a:lnSpc>
                <a:spcBef>
                  <a:spcPts val="0"/>
                </a:spcBef>
                <a:spcAft>
                  <a:spcPts val="0"/>
                </a:spcAft>
              </a:pPr>
              <a:r>
                <a:rPr lang="en-US" sz="1600" b="1">
                  <a:solidFill>
                    <a:srgbClr val="231F20"/>
                  </a:solidFill>
                  <a:effectLst/>
                  <a:latin typeface="Calibri" panose="020F0502020204030204" pitchFamily="34" charset="0"/>
                  <a:ea typeface="Calibri" panose="020F0502020204030204" pitchFamily="34" charset="0"/>
                </a:rPr>
                <a:t>Goal line</a:t>
              </a:r>
              <a:endParaRPr lang="en-US" b="1">
                <a:effectLst/>
                <a:latin typeface="Calibri" panose="020F0502020204030204" pitchFamily="34" charset="0"/>
                <a:ea typeface="Calibri" panose="020F0502020204030204" pitchFamily="34" charset="0"/>
              </a:endParaRPr>
            </a:p>
          </p:txBody>
        </p:sp>
      </p:grpSp>
      <p:pic>
        <p:nvPicPr>
          <p:cNvPr id="13" name="Picture 12" descr="Question asking: Do data indicate that the intervention is working? If no, move to step 3. If yes, move back to step 1 and continue to provide the validated intervention and monitor progress. ">
            <a:extLst>
              <a:ext uri="{FF2B5EF4-FFF2-40B4-BE49-F238E27FC236}">
                <a16:creationId xmlns:a16="http://schemas.microsoft.com/office/drawing/2014/main" id="{F0B9BC48-6EF4-4D49-BF47-1814E2534ADC}"/>
              </a:ext>
            </a:extLst>
          </p:cNvPr>
          <p:cNvPicPr>
            <a:picLocks noChangeAspect="1"/>
          </p:cNvPicPr>
          <p:nvPr/>
        </p:nvPicPr>
        <p:blipFill rotWithShape="1">
          <a:blip r:embed="rId4"/>
          <a:srcRect t="69300"/>
          <a:stretch/>
        </p:blipFill>
        <p:spPr>
          <a:xfrm>
            <a:off x="394026" y="5304159"/>
            <a:ext cx="10994822" cy="1312651"/>
          </a:xfrm>
          <a:prstGeom prst="rect">
            <a:avLst/>
          </a:prstGeom>
        </p:spPr>
      </p:pic>
      <p:sp>
        <p:nvSpPr>
          <p:cNvPr id="3" name="Slide Number Placeholder 2">
            <a:extLst>
              <a:ext uri="{FF2B5EF4-FFF2-40B4-BE49-F238E27FC236}">
                <a16:creationId xmlns:a16="http://schemas.microsoft.com/office/drawing/2014/main" id="{57327E9C-23B3-4B5E-B937-F085D5901058}"/>
              </a:ext>
            </a:extLst>
          </p:cNvPr>
          <p:cNvSpPr>
            <a:spLocks noGrp="1"/>
          </p:cNvSpPr>
          <p:nvPr>
            <p:ph type="sldNum" sz="quarter" idx="10"/>
          </p:nvPr>
        </p:nvSpPr>
        <p:spPr/>
        <p:txBody>
          <a:bodyPr/>
          <a:lstStyle/>
          <a:p>
            <a:fld id="{B094D1B2-26D5-48CC-9B16-6583E954EFA6}" type="slidenum">
              <a:rPr lang="en-US" smtClean="0"/>
              <a:t>30</a:t>
            </a:fld>
            <a:endParaRPr lang="en-US"/>
          </a:p>
        </p:txBody>
      </p:sp>
    </p:spTree>
    <p:extLst>
      <p:ext uri="{BB962C8B-B14F-4D97-AF65-F5344CB8AC3E}">
        <p14:creationId xmlns:p14="http://schemas.microsoft.com/office/powerpoint/2010/main" val="19871291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2E8311-92CA-441E-AFE4-B790654E05E8}"/>
              </a:ext>
            </a:extLst>
          </p:cNvPr>
          <p:cNvSpPr>
            <a:spLocks noGrp="1"/>
          </p:cNvSpPr>
          <p:nvPr>
            <p:ph type="title"/>
          </p:nvPr>
        </p:nvSpPr>
        <p:spPr/>
        <p:txBody>
          <a:bodyPr/>
          <a:lstStyle/>
          <a:p>
            <a:r>
              <a:rPr lang="en-US"/>
              <a:t>Chat Time: Progress Monitoring</a:t>
            </a:r>
          </a:p>
        </p:txBody>
      </p:sp>
      <p:sp>
        <p:nvSpPr>
          <p:cNvPr id="3" name="Content Placeholder 2">
            <a:extLst>
              <a:ext uri="{FF2B5EF4-FFF2-40B4-BE49-F238E27FC236}">
                <a16:creationId xmlns:a16="http://schemas.microsoft.com/office/drawing/2014/main" id="{C9B458DE-C62B-4B14-BE19-5E00C893CEE0}"/>
              </a:ext>
            </a:extLst>
          </p:cNvPr>
          <p:cNvSpPr>
            <a:spLocks noGrp="1"/>
          </p:cNvSpPr>
          <p:nvPr>
            <p:ph sz="quarter" idx="15"/>
          </p:nvPr>
        </p:nvSpPr>
        <p:spPr/>
        <p:txBody>
          <a:bodyPr/>
          <a:lstStyle/>
          <a:p>
            <a:r>
              <a:rPr lang="en-US" b="1"/>
              <a:t>Reflect: </a:t>
            </a:r>
          </a:p>
          <a:p>
            <a:pPr lvl="1"/>
            <a:r>
              <a:rPr lang="en-US"/>
              <a:t>How do we know whether a student is responding to an intervention? </a:t>
            </a:r>
          </a:p>
          <a:p>
            <a:pPr lvl="1"/>
            <a:r>
              <a:rPr lang="en-US"/>
              <a:t>How do we currently collect and use progress monitoring data? </a:t>
            </a:r>
          </a:p>
          <a:p>
            <a:r>
              <a:rPr lang="en-US" b="1"/>
              <a:t>Consider:</a:t>
            </a:r>
          </a:p>
          <a:p>
            <a:pPr lvl="1"/>
            <a:r>
              <a:rPr lang="en-US"/>
              <a:t>What additional information or support might we need?</a:t>
            </a:r>
          </a:p>
        </p:txBody>
      </p:sp>
      <p:sp>
        <p:nvSpPr>
          <p:cNvPr id="5" name="Slide Number Placeholder 4">
            <a:extLst>
              <a:ext uri="{FF2B5EF4-FFF2-40B4-BE49-F238E27FC236}">
                <a16:creationId xmlns:a16="http://schemas.microsoft.com/office/drawing/2014/main" id="{EB235D32-283F-483F-A177-047FE46C3E1E}"/>
              </a:ext>
            </a:extLst>
          </p:cNvPr>
          <p:cNvSpPr>
            <a:spLocks noGrp="1"/>
          </p:cNvSpPr>
          <p:nvPr>
            <p:ph type="sldNum" sz="quarter" idx="14"/>
          </p:nvPr>
        </p:nvSpPr>
        <p:spPr/>
        <p:txBody>
          <a:bodyPr/>
          <a:lstStyle/>
          <a:p>
            <a:fld id="{99A20822-4A49-4D36-86E3-300BA48D3F00}" type="slidenum">
              <a:rPr lang="en-US" smtClean="0"/>
              <a:pPr/>
              <a:t>31</a:t>
            </a:fld>
            <a:endParaRPr lang="en-US"/>
          </a:p>
        </p:txBody>
      </p:sp>
    </p:spTree>
    <p:extLst>
      <p:ext uri="{BB962C8B-B14F-4D97-AF65-F5344CB8AC3E}">
        <p14:creationId xmlns:p14="http://schemas.microsoft.com/office/powerpoint/2010/main" val="24017864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2" y="0"/>
            <a:ext cx="11276076" cy="1280160"/>
          </a:xfrm>
        </p:spPr>
        <p:txBody>
          <a:bodyPr>
            <a:normAutofit/>
          </a:bodyPr>
          <a:lstStyle/>
          <a:p>
            <a:r>
              <a:rPr lang="en-US" sz="4000"/>
              <a:t>DBI Step 3: Why didn’t the intervention work? </a:t>
            </a:r>
          </a:p>
        </p:txBody>
      </p:sp>
      <p:sp>
        <p:nvSpPr>
          <p:cNvPr id="2" name="Content Placeholder 1"/>
          <p:cNvSpPr>
            <a:spLocks noGrp="1"/>
          </p:cNvSpPr>
          <p:nvPr>
            <p:ph idx="4294967295"/>
          </p:nvPr>
        </p:nvSpPr>
        <p:spPr>
          <a:xfrm>
            <a:off x="512961" y="3076742"/>
            <a:ext cx="6002090" cy="2747963"/>
          </a:xfrm>
        </p:spPr>
        <p:txBody>
          <a:bodyPr>
            <a:normAutofit/>
          </a:bodyPr>
          <a:lstStyle/>
          <a:p>
            <a:pPr marL="0" indent="0">
              <a:buNone/>
            </a:pPr>
            <a:r>
              <a:rPr lang="en-US" sz="2800"/>
              <a:t>STEP 3: Use informal diagnostic data to develop a </a:t>
            </a:r>
            <a:r>
              <a:rPr lang="en-US" sz="2800" b="1"/>
              <a:t>hypothesis</a:t>
            </a:r>
            <a:r>
              <a:rPr lang="en-US" sz="2800"/>
              <a:t> about WHY the student is not responding. </a:t>
            </a:r>
          </a:p>
        </p:txBody>
      </p:sp>
      <p:cxnSp>
        <p:nvCxnSpPr>
          <p:cNvPr id="8" name="Straight Arrow Connector 7" descr="Arrow connecting step 3 to the diagnostic data stage of the DBI graphic"/>
          <p:cNvCxnSpPr>
            <a:cxnSpLocks/>
          </p:cNvCxnSpPr>
          <p:nvPr/>
        </p:nvCxnSpPr>
        <p:spPr>
          <a:xfrm>
            <a:off x="6592412" y="3958284"/>
            <a:ext cx="726141"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pic>
        <p:nvPicPr>
          <p:cNvPr id="19" name="Picture 18" descr="A diagram of Data-Based Individualization process&#10;Step 1: Validated Intervention Program &#10;Step 2: Progress Monitor&#10;Step 3: Diagnostic Data&#10;Step 4: Intervention Adaptation&#10;Step 5: Progress Monitor&#10;Open configuration options">
            <a:extLst>
              <a:ext uri="{FF2B5EF4-FFF2-40B4-BE49-F238E27FC236}">
                <a16:creationId xmlns:a16="http://schemas.microsoft.com/office/drawing/2014/main" id="{478514BA-D66C-4A85-866C-2DBCA38C629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47134" y="1006421"/>
            <a:ext cx="4633949" cy="5577839"/>
          </a:xfrm>
          <a:prstGeom prst="rect">
            <a:avLst/>
          </a:prstGeom>
        </p:spPr>
      </p:pic>
      <p:sp>
        <p:nvSpPr>
          <p:cNvPr id="4" name="Slide Number Placeholder 3"/>
          <p:cNvSpPr>
            <a:spLocks noGrp="1"/>
          </p:cNvSpPr>
          <p:nvPr>
            <p:ph type="sldNum" sz="quarter" idx="10"/>
          </p:nvPr>
        </p:nvSpPr>
        <p:spPr/>
        <p:txBody>
          <a:bodyPr/>
          <a:lstStyle/>
          <a:p>
            <a:pPr algn="r"/>
            <a:fld id="{F3477EC8-074D-41C4-94AE-E9EA7CEEA348}" type="slidenum">
              <a:rPr lang="en-US" smtClean="0"/>
              <a:pPr algn="r"/>
              <a:t>32</a:t>
            </a:fld>
            <a:endParaRPr lang="en-US"/>
          </a:p>
        </p:txBody>
      </p:sp>
    </p:spTree>
    <p:extLst>
      <p:ext uri="{BB962C8B-B14F-4D97-AF65-F5344CB8AC3E}">
        <p14:creationId xmlns:p14="http://schemas.microsoft.com/office/powerpoint/2010/main" val="36496057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070011" y="-39094"/>
            <a:ext cx="8224837" cy="1486894"/>
          </a:xfrm>
        </p:spPr>
        <p:txBody>
          <a:bodyPr/>
          <a:lstStyle/>
          <a:p>
            <a:r>
              <a:rPr lang="en-US"/>
              <a:t>Integration of Academics and Behavior </a:t>
            </a:r>
          </a:p>
        </p:txBody>
      </p:sp>
      <p:graphicFrame>
        <p:nvGraphicFramePr>
          <p:cNvPr id="5" name="Diagram 4" descr="Cycle indicating the interconnected relationship between skill deficit, avoidance behavior, removal from task and back to skill deficit. " title="Integrated Academic and Behavioral Challenges Cycle"/>
          <p:cNvGraphicFramePr/>
          <p:nvPr/>
        </p:nvGraphicFramePr>
        <p:xfrm>
          <a:off x="3515429" y="1981200"/>
          <a:ext cx="5334000" cy="3733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p:cNvSpPr>
            <a:spLocks noGrp="1"/>
          </p:cNvSpPr>
          <p:nvPr>
            <p:ph type="sldNum" sz="quarter" idx="11"/>
          </p:nvPr>
        </p:nvSpPr>
        <p:spPr>
          <a:xfrm>
            <a:off x="11741903" y="6507316"/>
            <a:ext cx="141064" cy="153888"/>
          </a:xfrm>
        </p:spPr>
        <p:txBody>
          <a:bodyPr/>
          <a:lstStyle/>
          <a:p>
            <a:pPr algn="r"/>
            <a:fld id="{F3477EC8-074D-41C4-94AE-E9EA7CEEA348}" type="slidenum">
              <a:rPr>
                <a:solidFill>
                  <a:srgbClr val="FFFFFF">
                    <a:lumMod val="75000"/>
                  </a:srgbClr>
                </a:solidFill>
              </a:rPr>
              <a:pPr algn="r"/>
              <a:t>33</a:t>
            </a:fld>
            <a:endParaRPr>
              <a:solidFill>
                <a:srgbClr val="FFFFFF">
                  <a:lumMod val="75000"/>
                </a:srgbClr>
              </a:solidFill>
            </a:endParaRPr>
          </a:p>
        </p:txBody>
      </p:sp>
    </p:spTree>
    <p:extLst>
      <p:ext uri="{BB962C8B-B14F-4D97-AF65-F5344CB8AC3E}">
        <p14:creationId xmlns:p14="http://schemas.microsoft.com/office/powerpoint/2010/main" val="27666434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Key Questions To Guide Hypothesis Development and Intensification</a:t>
            </a:r>
          </a:p>
        </p:txBody>
      </p:sp>
      <p:sp>
        <p:nvSpPr>
          <p:cNvPr id="3" name="Content Placeholder 2"/>
          <p:cNvSpPr>
            <a:spLocks noGrp="1"/>
          </p:cNvSpPr>
          <p:nvPr>
            <p:ph sz="quarter" idx="15"/>
          </p:nvPr>
        </p:nvSpPr>
        <p:spPr/>
        <p:txBody>
          <a:bodyPr vert="horz" lIns="0" tIns="0" rIns="0" bIns="0" rtlCol="0" anchor="t">
            <a:noAutofit/>
          </a:bodyPr>
          <a:lstStyle/>
          <a:p>
            <a:pPr marL="349250" indent="-349250" fontAlgn="t">
              <a:lnSpc>
                <a:spcPct val="120000"/>
              </a:lnSpc>
              <a:spcBef>
                <a:spcPts val="300"/>
              </a:spcBef>
              <a:buFont typeface="Wingdings" panose="05000000000000000000" pitchFamily="2" charset="2"/>
              <a:buChar char="ü"/>
            </a:pPr>
            <a:r>
              <a:rPr lang="en-US" sz="2000" dirty="0"/>
              <a:t>Does evidence suggest that the intervention is expected to lead to improved outcomes (</a:t>
            </a:r>
            <a:r>
              <a:rPr lang="en-US" sz="2000" i="1" dirty="0"/>
              <a:t>strength</a:t>
            </a:r>
            <a:r>
              <a:rPr lang="en-US" sz="2000" dirty="0"/>
              <a:t>)? </a:t>
            </a:r>
          </a:p>
          <a:p>
            <a:pPr marL="349250" indent="-349250" fontAlgn="t">
              <a:lnSpc>
                <a:spcPct val="120000"/>
              </a:lnSpc>
              <a:spcBef>
                <a:spcPts val="300"/>
              </a:spcBef>
              <a:buFont typeface="Wingdings" panose="05000000000000000000" pitchFamily="2" charset="2"/>
              <a:buChar char="ü"/>
            </a:pPr>
            <a:r>
              <a:rPr lang="en-US" sz="2000" dirty="0"/>
              <a:t>Will the group size, duration, and frequency provide sufficient opportunities to respond (</a:t>
            </a:r>
            <a:r>
              <a:rPr lang="en-US" sz="2000" i="1" dirty="0"/>
              <a:t>dosage</a:t>
            </a:r>
            <a:r>
              <a:rPr lang="en-US" sz="2000" dirty="0"/>
              <a:t>)?</a:t>
            </a:r>
          </a:p>
          <a:p>
            <a:pPr marL="349250" indent="-349250" fontAlgn="t">
              <a:lnSpc>
                <a:spcPct val="120000"/>
              </a:lnSpc>
              <a:spcBef>
                <a:spcPts val="300"/>
              </a:spcBef>
              <a:buFont typeface="Wingdings" panose="05000000000000000000" pitchFamily="2" charset="2"/>
              <a:buChar char="ü"/>
            </a:pPr>
            <a:r>
              <a:rPr lang="en-US" sz="2000" dirty="0"/>
              <a:t>Does the intervention match to the student’s identified needs (</a:t>
            </a:r>
            <a:r>
              <a:rPr lang="en-US" sz="2000" i="1" dirty="0"/>
              <a:t>alignment</a:t>
            </a:r>
            <a:r>
              <a:rPr lang="en-US" sz="2000" dirty="0"/>
              <a:t>)?</a:t>
            </a:r>
          </a:p>
          <a:p>
            <a:pPr marL="349250" indent="-349250" fontAlgn="t">
              <a:lnSpc>
                <a:spcPct val="120000"/>
              </a:lnSpc>
              <a:spcBef>
                <a:spcPts val="300"/>
              </a:spcBef>
              <a:buFont typeface="Wingdings" panose="05000000000000000000" pitchFamily="2" charset="2"/>
              <a:buChar char="ü"/>
            </a:pPr>
            <a:r>
              <a:rPr lang="en-US" sz="2000" dirty="0"/>
              <a:t>Does it assist the student in generalizing the learned skills to general education or other tasks (</a:t>
            </a:r>
            <a:r>
              <a:rPr lang="en-US" sz="2000" i="1" dirty="0"/>
              <a:t>attention to transfer</a:t>
            </a:r>
            <a:r>
              <a:rPr lang="en-US" sz="2000" dirty="0"/>
              <a:t>)?</a:t>
            </a:r>
          </a:p>
          <a:p>
            <a:pPr marL="349250" indent="-349250" fontAlgn="t">
              <a:lnSpc>
                <a:spcPct val="120000"/>
              </a:lnSpc>
              <a:spcBef>
                <a:spcPts val="300"/>
              </a:spcBef>
              <a:buFont typeface="Wingdings" panose="05000000000000000000" pitchFamily="2" charset="2"/>
              <a:buChar char="ü"/>
            </a:pPr>
            <a:r>
              <a:rPr lang="en-US" sz="2000" dirty="0"/>
              <a:t>Does the intervention include elements of explicit instruction (</a:t>
            </a:r>
            <a:r>
              <a:rPr lang="en-US" sz="2000" i="1" dirty="0"/>
              <a:t>comprehensiveness</a:t>
            </a:r>
            <a:r>
              <a:rPr lang="en-US" sz="2000" dirty="0"/>
              <a:t>)?</a:t>
            </a:r>
          </a:p>
          <a:p>
            <a:pPr marL="349250" indent="-349250" fontAlgn="t">
              <a:lnSpc>
                <a:spcPct val="120000"/>
              </a:lnSpc>
              <a:spcBef>
                <a:spcPts val="300"/>
              </a:spcBef>
              <a:buFont typeface="Wingdings" panose="05000000000000000000" pitchFamily="2" charset="2"/>
              <a:buChar char="ü"/>
            </a:pPr>
            <a:r>
              <a:rPr lang="en-US" sz="2000" dirty="0"/>
              <a:t>Does the student have opportunities to develop the behavior skills needed to be successful (</a:t>
            </a:r>
            <a:r>
              <a:rPr lang="en-US" sz="2000" i="1" dirty="0"/>
              <a:t>behavioral support</a:t>
            </a:r>
            <a:r>
              <a:rPr lang="en-US" sz="2000" dirty="0"/>
              <a:t>)? </a:t>
            </a:r>
          </a:p>
          <a:p>
            <a:pPr marL="349250" indent="-349250" fontAlgn="t">
              <a:lnSpc>
                <a:spcPct val="120000"/>
              </a:lnSpc>
              <a:spcBef>
                <a:spcPts val="300"/>
              </a:spcBef>
              <a:buFont typeface="Wingdings" panose="05000000000000000000" pitchFamily="2" charset="2"/>
              <a:buChar char="ü"/>
            </a:pPr>
            <a:r>
              <a:rPr lang="en-US" sz="2000" dirty="0">
                <a:ea typeface="+mn-lt"/>
                <a:cs typeface="+mn-lt"/>
              </a:rPr>
              <a:t>Can the intervention be easily integrated into academic instruction </a:t>
            </a:r>
            <a:r>
              <a:rPr lang="en-US" sz="2000" dirty="0">
                <a:ea typeface="+mn-lt"/>
              </a:rPr>
              <a:t>(</a:t>
            </a:r>
            <a:r>
              <a:rPr lang="en-US" sz="2000" i="1" dirty="0">
                <a:ea typeface="+mn-lt"/>
              </a:rPr>
              <a:t>academic support</a:t>
            </a:r>
            <a:r>
              <a:rPr lang="en-US" sz="2000" dirty="0">
                <a:ea typeface="+mn-lt"/>
              </a:rPr>
              <a:t>)?</a:t>
            </a:r>
            <a:endParaRPr lang="en-US" sz="2000" dirty="0"/>
          </a:p>
          <a:p>
            <a:pPr marL="349250" indent="-349250" fontAlgn="t">
              <a:lnSpc>
                <a:spcPct val="120000"/>
              </a:lnSpc>
              <a:spcBef>
                <a:spcPts val="300"/>
              </a:spcBef>
              <a:buFont typeface="Wingdings" panose="05000000000000000000" pitchFamily="2" charset="2"/>
              <a:buChar char="ü"/>
            </a:pPr>
            <a:r>
              <a:rPr lang="en-US" sz="2000" dirty="0"/>
              <a:t>Can the intervention be individualized with a data-based process to meet student needs (</a:t>
            </a:r>
            <a:r>
              <a:rPr lang="en-US" sz="2000" i="1" dirty="0"/>
              <a:t>individualization</a:t>
            </a:r>
            <a:r>
              <a:rPr lang="en-US" sz="2000" dirty="0"/>
              <a:t>)? </a:t>
            </a:r>
          </a:p>
        </p:txBody>
      </p:sp>
      <p:sp>
        <p:nvSpPr>
          <p:cNvPr id="5" name="Slide Number Placeholder 4"/>
          <p:cNvSpPr>
            <a:spLocks noGrp="1"/>
          </p:cNvSpPr>
          <p:nvPr>
            <p:ph type="sldNum" sz="quarter" idx="14"/>
          </p:nvPr>
        </p:nvSpPr>
        <p:spPr/>
        <p:txBody>
          <a:bodyPr/>
          <a:lstStyle/>
          <a:p>
            <a:pPr algn="r"/>
            <a:fld id="{F3477EC8-074D-41C4-94AE-E9EA7CEEA348}" type="slidenum">
              <a:rPr lang="en-US" smtClean="0"/>
              <a:pPr algn="r"/>
              <a:t>34</a:t>
            </a:fld>
            <a:endParaRPr lang="en-US"/>
          </a:p>
        </p:txBody>
      </p:sp>
    </p:spTree>
    <p:extLst>
      <p:ext uri="{BB962C8B-B14F-4D97-AF65-F5344CB8AC3E}">
        <p14:creationId xmlns:p14="http://schemas.microsoft.com/office/powerpoint/2010/main" val="7929638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A8E1953-6CD6-454C-83ED-B503A0E3C3A8}"/>
              </a:ext>
            </a:extLst>
          </p:cNvPr>
          <p:cNvSpPr>
            <a:spLocks noGrp="1"/>
          </p:cNvSpPr>
          <p:nvPr>
            <p:ph type="title"/>
          </p:nvPr>
        </p:nvSpPr>
        <p:spPr/>
        <p:txBody>
          <a:bodyPr>
            <a:normAutofit/>
          </a:bodyPr>
          <a:lstStyle/>
          <a:p>
            <a:r>
              <a:rPr lang="en-US" sz="3900"/>
              <a:t>Using Diagnostic Data to Develop a Hypothesis</a:t>
            </a:r>
          </a:p>
        </p:txBody>
      </p:sp>
      <p:sp>
        <p:nvSpPr>
          <p:cNvPr id="7" name="Content Placeholder 6">
            <a:extLst>
              <a:ext uri="{FF2B5EF4-FFF2-40B4-BE49-F238E27FC236}">
                <a16:creationId xmlns:a16="http://schemas.microsoft.com/office/drawing/2014/main" id="{972C6D68-869F-4618-858E-A720490962B4}"/>
              </a:ext>
            </a:extLst>
          </p:cNvPr>
          <p:cNvSpPr>
            <a:spLocks noGrp="1"/>
          </p:cNvSpPr>
          <p:nvPr>
            <p:ph sz="quarter" idx="15"/>
          </p:nvPr>
        </p:nvSpPr>
        <p:spPr>
          <a:xfrm>
            <a:off x="457200" y="1371600"/>
            <a:ext cx="8141677" cy="4343400"/>
          </a:xfrm>
        </p:spPr>
        <p:txBody>
          <a:bodyPr>
            <a:normAutofit fontScale="92500" lnSpcReduction="10000"/>
          </a:bodyPr>
          <a:lstStyle/>
          <a:p>
            <a:r>
              <a:rPr lang="en-US"/>
              <a:t>Teacher reviews classroom assessment data and conducts observations of the student’s learning behavior. Behavior observations suggest that the student struggles to master skills as quickly as the student’s same-age peers and needs more practice than the peers.</a:t>
            </a:r>
          </a:p>
          <a:p>
            <a:pPr>
              <a:spcBef>
                <a:spcPts val="0"/>
              </a:spcBef>
            </a:pPr>
            <a:endParaRPr lang="en-US"/>
          </a:p>
          <a:p>
            <a:pPr>
              <a:spcBef>
                <a:spcPts val="0"/>
              </a:spcBef>
            </a:pPr>
            <a:r>
              <a:rPr lang="en-US" i="1"/>
              <a:t>Hypothesis:</a:t>
            </a:r>
            <a:r>
              <a:rPr lang="en-US" b="1" i="1"/>
              <a:t> </a:t>
            </a:r>
            <a:r>
              <a:rPr lang="en-US" b="1"/>
              <a:t>If </a:t>
            </a:r>
            <a:r>
              <a:rPr lang="en-US"/>
              <a:t>the student is provided additional opportunities of direct instruction, feedback, and practice on target skills, </a:t>
            </a:r>
            <a:r>
              <a:rPr lang="en-US" b="1"/>
              <a:t>then</a:t>
            </a:r>
            <a:r>
              <a:rPr lang="en-US"/>
              <a:t> the student would move to mastery of these skills more quickly.      </a:t>
            </a:r>
          </a:p>
        </p:txBody>
      </p:sp>
      <p:pic>
        <p:nvPicPr>
          <p:cNvPr id="8" name="Picture 7" descr="list of the 6 dimensions of the taxonomy">
            <a:extLst>
              <a:ext uri="{FF2B5EF4-FFF2-40B4-BE49-F238E27FC236}">
                <a16:creationId xmlns:a16="http://schemas.microsoft.com/office/drawing/2014/main" id="{FD31ACD6-CCAE-4DFB-88A2-EC7136CE12A5}"/>
              </a:ext>
            </a:extLst>
          </p:cNvPr>
          <p:cNvPicPr>
            <a:picLocks noChangeAspect="1"/>
          </p:cNvPicPr>
          <p:nvPr/>
        </p:nvPicPr>
        <p:blipFill>
          <a:blip r:embed="rId3"/>
          <a:stretch>
            <a:fillRect/>
          </a:stretch>
        </p:blipFill>
        <p:spPr>
          <a:xfrm>
            <a:off x="8755482" y="1225787"/>
            <a:ext cx="1473969" cy="4552731"/>
          </a:xfrm>
          <a:prstGeom prst="rect">
            <a:avLst/>
          </a:prstGeom>
        </p:spPr>
      </p:pic>
      <p:sp>
        <p:nvSpPr>
          <p:cNvPr id="9" name="Rectangle 8" descr="rectangle highlighting dosage">
            <a:extLst>
              <a:ext uri="{FF2B5EF4-FFF2-40B4-BE49-F238E27FC236}">
                <a16:creationId xmlns:a16="http://schemas.microsoft.com/office/drawing/2014/main" id="{AB6738F6-25AD-4232-9620-8F488BA4086F}"/>
              </a:ext>
            </a:extLst>
          </p:cNvPr>
          <p:cNvSpPr/>
          <p:nvPr/>
        </p:nvSpPr>
        <p:spPr>
          <a:xfrm>
            <a:off x="8755482" y="2321924"/>
            <a:ext cx="1473969" cy="399898"/>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0" name="Rectangle 9" descr="lighter rectangle highlighting alignment">
            <a:extLst>
              <a:ext uri="{FF2B5EF4-FFF2-40B4-BE49-F238E27FC236}">
                <a16:creationId xmlns:a16="http://schemas.microsoft.com/office/drawing/2014/main" id="{54064B14-F851-4038-92C9-72D10B592261}"/>
              </a:ext>
            </a:extLst>
          </p:cNvPr>
          <p:cNvSpPr/>
          <p:nvPr/>
        </p:nvSpPr>
        <p:spPr>
          <a:xfrm>
            <a:off x="8755482" y="2721820"/>
            <a:ext cx="1473969" cy="658369"/>
          </a:xfrm>
          <a:prstGeom prst="rect">
            <a:avLst/>
          </a:prstGeom>
          <a:noFill/>
          <a:ln w="762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1" name="Rectangle 10" descr="lighter rectangle highlighting comprehensiveness">
            <a:extLst>
              <a:ext uri="{FF2B5EF4-FFF2-40B4-BE49-F238E27FC236}">
                <a16:creationId xmlns:a16="http://schemas.microsoft.com/office/drawing/2014/main" id="{F2167BD9-72C8-43B4-9FAF-45598370E68E}"/>
              </a:ext>
            </a:extLst>
          </p:cNvPr>
          <p:cNvSpPr/>
          <p:nvPr/>
        </p:nvSpPr>
        <p:spPr>
          <a:xfrm>
            <a:off x="8755482" y="3840760"/>
            <a:ext cx="1473969" cy="914120"/>
          </a:xfrm>
          <a:prstGeom prst="rect">
            <a:avLst/>
          </a:prstGeom>
          <a:noFill/>
          <a:ln w="762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3" name="Slide Number Placeholder 2">
            <a:extLst>
              <a:ext uri="{FF2B5EF4-FFF2-40B4-BE49-F238E27FC236}">
                <a16:creationId xmlns:a16="http://schemas.microsoft.com/office/drawing/2014/main" id="{3CDA1D6E-7678-4AA1-8D12-17F99609529C}"/>
              </a:ext>
            </a:extLst>
          </p:cNvPr>
          <p:cNvSpPr>
            <a:spLocks noGrp="1"/>
          </p:cNvSpPr>
          <p:nvPr>
            <p:ph type="sldNum" sz="quarter" idx="14"/>
          </p:nvPr>
        </p:nvSpPr>
        <p:spPr/>
        <p:txBody>
          <a:bodyPr/>
          <a:lstStyle/>
          <a:p>
            <a:fld id="{B094D1B2-26D5-48CC-9B16-6583E954EFA6}" type="slidenum">
              <a:rPr lang="en-US" smtClean="0"/>
              <a:t>35</a:t>
            </a:fld>
            <a:endParaRPr lang="en-US"/>
          </a:p>
        </p:txBody>
      </p:sp>
    </p:spTree>
    <p:extLst>
      <p:ext uri="{BB962C8B-B14F-4D97-AF65-F5344CB8AC3E}">
        <p14:creationId xmlns:p14="http://schemas.microsoft.com/office/powerpoint/2010/main" val="41636112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65BCD-AD12-489E-9004-8304D557D46C}"/>
              </a:ext>
            </a:extLst>
          </p:cNvPr>
          <p:cNvSpPr>
            <a:spLocks noGrp="1"/>
          </p:cNvSpPr>
          <p:nvPr>
            <p:ph type="title"/>
          </p:nvPr>
        </p:nvSpPr>
        <p:spPr>
          <a:xfrm>
            <a:off x="348936" y="25013"/>
            <a:ext cx="11494127" cy="1280160"/>
          </a:xfrm>
        </p:spPr>
        <p:txBody>
          <a:bodyPr/>
          <a:lstStyle/>
          <a:p>
            <a:r>
              <a:rPr lang="en-US"/>
              <a:t>Tools for Analyzing Informal Diagnostic Data</a:t>
            </a:r>
          </a:p>
        </p:txBody>
      </p:sp>
      <p:sp>
        <p:nvSpPr>
          <p:cNvPr id="4" name="Slide Number Placeholder 3">
            <a:extLst>
              <a:ext uri="{FF2B5EF4-FFF2-40B4-BE49-F238E27FC236}">
                <a16:creationId xmlns:a16="http://schemas.microsoft.com/office/drawing/2014/main" id="{3368F47C-B807-44CC-AB93-7A088AB8F6DD}"/>
              </a:ext>
            </a:extLst>
          </p:cNvPr>
          <p:cNvSpPr>
            <a:spLocks noGrp="1"/>
          </p:cNvSpPr>
          <p:nvPr>
            <p:ph type="sldNum" sz="quarter" idx="10"/>
          </p:nvPr>
        </p:nvSpPr>
        <p:spPr/>
        <p:txBody>
          <a:bodyPr/>
          <a:lstStyle/>
          <a:p>
            <a:fld id="{99A20822-4A49-4D36-86E3-300BA48D3F00}" type="slidenum">
              <a:rPr lang="en-US" smtClean="0"/>
              <a:t>36</a:t>
            </a:fld>
            <a:endParaRPr lang="en-US"/>
          </a:p>
        </p:txBody>
      </p:sp>
      <p:cxnSp>
        <p:nvCxnSpPr>
          <p:cNvPr id="7" name="Straight Arrow Connector 6">
            <a:extLst>
              <a:ext uri="{FF2B5EF4-FFF2-40B4-BE49-F238E27FC236}">
                <a16:creationId xmlns:a16="http://schemas.microsoft.com/office/drawing/2014/main" id="{C5EF9876-04C2-4F67-A08B-BE20B996DE31}"/>
              </a:ext>
              <a:ext uri="{C183D7F6-B498-43B3-948B-1728B52AA6E4}">
                <adec:decorative xmlns:adec="http://schemas.microsoft.com/office/drawing/2017/decorative" val="1"/>
              </a:ext>
            </a:extLst>
          </p:cNvPr>
          <p:cNvCxnSpPr>
            <a:cxnSpLocks/>
          </p:cNvCxnSpPr>
          <p:nvPr/>
        </p:nvCxnSpPr>
        <p:spPr>
          <a:xfrm>
            <a:off x="7365072" y="3894643"/>
            <a:ext cx="1061683"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8B4FBCD2-1199-49F1-8C51-C17D183529B8}"/>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397000" y="1526695"/>
            <a:ext cx="1557952" cy="4236969"/>
          </a:xfrm>
          <a:prstGeom prst="rect">
            <a:avLst/>
          </a:prstGeom>
        </p:spPr>
      </p:pic>
      <p:pic>
        <p:nvPicPr>
          <p:cNvPr id="10" name="Picture 9" descr="A picture containing text&#10;&#10;Description generated with high confidence">
            <a:extLst>
              <a:ext uri="{FF2B5EF4-FFF2-40B4-BE49-F238E27FC236}">
                <a16:creationId xmlns:a16="http://schemas.microsoft.com/office/drawing/2014/main" id="{16F9C0E2-86E1-438D-99A1-650C75B0942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24750" y="1280160"/>
            <a:ext cx="4079670" cy="4910659"/>
          </a:xfrm>
          <a:prstGeom prst="rect">
            <a:avLst/>
          </a:prstGeom>
        </p:spPr>
      </p:pic>
      <p:pic>
        <p:nvPicPr>
          <p:cNvPr id="5" name="Picture 4">
            <a:extLst>
              <a:ext uri="{FF2B5EF4-FFF2-40B4-BE49-F238E27FC236}">
                <a16:creationId xmlns:a16="http://schemas.microsoft.com/office/drawing/2014/main" id="{9B01D7C6-B538-466F-96EF-9DEE31258B74}"/>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09130" y="1313768"/>
            <a:ext cx="4079670" cy="4877051"/>
          </a:xfrm>
          <a:prstGeom prst="rect">
            <a:avLst/>
          </a:prstGeom>
          <a:ln>
            <a:solidFill>
              <a:schemeClr val="tx1"/>
            </a:solidFill>
          </a:ln>
        </p:spPr>
      </p:pic>
    </p:spTree>
    <p:extLst>
      <p:ext uri="{BB962C8B-B14F-4D97-AF65-F5344CB8AC3E}">
        <p14:creationId xmlns:p14="http://schemas.microsoft.com/office/powerpoint/2010/main" val="27407408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DBI Step 4: What change is needed? </a:t>
            </a:r>
          </a:p>
        </p:txBody>
      </p:sp>
      <p:sp>
        <p:nvSpPr>
          <p:cNvPr id="2" name="Content Placeholder 1"/>
          <p:cNvSpPr>
            <a:spLocks noGrp="1"/>
          </p:cNvSpPr>
          <p:nvPr>
            <p:ph idx="4294967295"/>
          </p:nvPr>
        </p:nvSpPr>
        <p:spPr>
          <a:xfrm>
            <a:off x="711201" y="4189045"/>
            <a:ext cx="5674562" cy="1557337"/>
          </a:xfrm>
        </p:spPr>
        <p:txBody>
          <a:bodyPr>
            <a:noAutofit/>
          </a:bodyPr>
          <a:lstStyle/>
          <a:p>
            <a:pPr marL="0" indent="0">
              <a:lnSpc>
                <a:spcPct val="100000"/>
              </a:lnSpc>
              <a:buNone/>
            </a:pPr>
            <a:r>
              <a:rPr lang="en-US" sz="2800"/>
              <a:t>STEP 4: Intensify and individualize the intervention to address the hypothesis.</a:t>
            </a:r>
          </a:p>
        </p:txBody>
      </p:sp>
      <p:cxnSp>
        <p:nvCxnSpPr>
          <p:cNvPr id="9" name="Straight Arrow Connector 8" descr="Arrow connecting step 4 to intervention adaptation in the DBI graphic"/>
          <p:cNvCxnSpPr>
            <a:cxnSpLocks/>
          </p:cNvCxnSpPr>
          <p:nvPr/>
        </p:nvCxnSpPr>
        <p:spPr>
          <a:xfrm flipV="1">
            <a:off x="7126837" y="4741107"/>
            <a:ext cx="771860" cy="6474"/>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pic>
        <p:nvPicPr>
          <p:cNvPr id="8" name="Picture 7" descr="A diagram of Data-Based Individualization process&#10;Step 1: Validated Intervention Program &#10;Step 2: Progress Monitor&#10;Step 3: Diagnostic Data&#10;Step 4: Intervention Adaptation&#10;Step 5: Progress Monitor&#10;Open configuration options">
            <a:extLst>
              <a:ext uri="{FF2B5EF4-FFF2-40B4-BE49-F238E27FC236}">
                <a16:creationId xmlns:a16="http://schemas.microsoft.com/office/drawing/2014/main" id="{2F11A528-2E65-4CE4-8CEE-69A883B4EAC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12767" y="1109880"/>
            <a:ext cx="4547997" cy="5474380"/>
          </a:xfrm>
          <a:prstGeom prst="rect">
            <a:avLst/>
          </a:prstGeom>
        </p:spPr>
      </p:pic>
      <p:sp>
        <p:nvSpPr>
          <p:cNvPr id="4" name="Slide Number Placeholder 3"/>
          <p:cNvSpPr>
            <a:spLocks noGrp="1"/>
          </p:cNvSpPr>
          <p:nvPr>
            <p:ph type="sldNum" sz="quarter" idx="10"/>
          </p:nvPr>
        </p:nvSpPr>
        <p:spPr/>
        <p:txBody>
          <a:bodyPr/>
          <a:lstStyle/>
          <a:p>
            <a:pPr algn="r"/>
            <a:fld id="{F3477EC8-074D-41C4-94AE-E9EA7CEEA348}" type="slidenum">
              <a:rPr lang="en-US" smtClean="0"/>
              <a:pPr algn="r"/>
              <a:t>37</a:t>
            </a:fld>
            <a:endParaRPr lang="en-US"/>
          </a:p>
        </p:txBody>
      </p:sp>
    </p:spTree>
    <p:extLst>
      <p:ext uri="{BB962C8B-B14F-4D97-AF65-F5344CB8AC3E}">
        <p14:creationId xmlns:p14="http://schemas.microsoft.com/office/powerpoint/2010/main" val="194194069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2" y="0"/>
            <a:ext cx="11276076" cy="1198562"/>
          </a:xfrm>
        </p:spPr>
        <p:txBody>
          <a:bodyPr/>
          <a:lstStyle/>
          <a:p>
            <a:r>
              <a:rPr lang="en-US"/>
              <a:t>Adapting the Intervention</a:t>
            </a:r>
          </a:p>
        </p:txBody>
      </p:sp>
      <p:sp>
        <p:nvSpPr>
          <p:cNvPr id="5" name="Content Placeholder 4"/>
          <p:cNvSpPr>
            <a:spLocks noGrp="1"/>
          </p:cNvSpPr>
          <p:nvPr>
            <p:ph idx="4294967295"/>
          </p:nvPr>
        </p:nvSpPr>
        <p:spPr>
          <a:xfrm>
            <a:off x="569369" y="1198562"/>
            <a:ext cx="6283528" cy="4782513"/>
          </a:xfrm>
        </p:spPr>
        <p:txBody>
          <a:bodyPr>
            <a:normAutofit fontScale="92500"/>
          </a:bodyPr>
          <a:lstStyle/>
          <a:p>
            <a:pPr marL="0" indent="0">
              <a:spcBef>
                <a:spcPts val="1200"/>
              </a:spcBef>
              <a:buNone/>
            </a:pPr>
            <a:r>
              <a:rPr lang="en-US" b="1"/>
              <a:t>Tips for Successful Intensification</a:t>
            </a:r>
          </a:p>
          <a:p>
            <a:pPr marL="342900" indent="-342900">
              <a:spcBef>
                <a:spcPts val="1200"/>
              </a:spcBef>
            </a:pPr>
            <a:r>
              <a:rPr lang="en-US"/>
              <a:t>Select strategies that address the hypothesis. </a:t>
            </a:r>
          </a:p>
          <a:p>
            <a:pPr marL="342900" indent="-342900">
              <a:spcBef>
                <a:spcPts val="1200"/>
              </a:spcBef>
            </a:pPr>
            <a:r>
              <a:rPr lang="en-US"/>
              <a:t>Select a few important strategies.</a:t>
            </a:r>
          </a:p>
          <a:p>
            <a:pPr marL="342900" indent="-342900">
              <a:spcBef>
                <a:spcPts val="1200"/>
              </a:spcBef>
            </a:pPr>
            <a:r>
              <a:rPr lang="en-US"/>
              <a:t>Consider easier change(s) first:</a:t>
            </a:r>
          </a:p>
          <a:p>
            <a:pPr marL="662932" lvl="3" indent="-342900">
              <a:buFont typeface="Wingdings" panose="05000000000000000000" pitchFamily="2" charset="2"/>
              <a:buChar char="ü"/>
            </a:pPr>
            <a:r>
              <a:rPr lang="en-US" sz="2400" b="1"/>
              <a:t>Increase</a:t>
            </a:r>
            <a:r>
              <a:rPr lang="en-US" sz="2400"/>
              <a:t> dosage (i.e., intervention frequency, length of sessions, or duration).</a:t>
            </a:r>
          </a:p>
          <a:p>
            <a:pPr marL="662932" lvl="3" indent="-342900">
              <a:buFont typeface="Wingdings" panose="05000000000000000000" pitchFamily="2" charset="2"/>
              <a:buChar char="ü"/>
            </a:pPr>
            <a:r>
              <a:rPr lang="en-US" sz="2400" b="1"/>
              <a:t>Decrease</a:t>
            </a:r>
            <a:r>
              <a:rPr lang="en-US" sz="2400"/>
              <a:t> group size.</a:t>
            </a:r>
          </a:p>
          <a:p>
            <a:pPr marL="662932" lvl="3" indent="-342900">
              <a:buFont typeface="Wingdings" panose="05000000000000000000" pitchFamily="2" charset="2"/>
              <a:buChar char="ü"/>
            </a:pPr>
            <a:r>
              <a:rPr lang="en-US" sz="2400" b="1"/>
              <a:t>Decrease </a:t>
            </a:r>
            <a:r>
              <a:rPr lang="en-US" sz="2400"/>
              <a:t>heterogeneity of the </a:t>
            </a:r>
            <a:br>
              <a:rPr lang="en-US" sz="2400"/>
            </a:br>
            <a:r>
              <a:rPr lang="en-US" sz="2400"/>
              <a:t>intervention group.</a:t>
            </a:r>
          </a:p>
          <a:p>
            <a:pPr marL="662932" lvl="1" indent="-342900">
              <a:spcBef>
                <a:spcPts val="1200"/>
              </a:spcBef>
            </a:pPr>
            <a:endParaRPr lang="en-US"/>
          </a:p>
          <a:p>
            <a:pPr marL="0" indent="0">
              <a:spcBef>
                <a:spcPts val="1200"/>
              </a:spcBef>
              <a:buNone/>
            </a:pPr>
            <a:endParaRPr lang="en-US"/>
          </a:p>
          <a:p>
            <a:pPr marL="342900" indent="-342900">
              <a:spcBef>
                <a:spcPts val="1200"/>
              </a:spcBef>
            </a:pPr>
            <a:endParaRPr lang="en-US"/>
          </a:p>
        </p:txBody>
      </p:sp>
      <p:pic>
        <p:nvPicPr>
          <p:cNvPr id="6" name="Picture 5">
            <a:extLst>
              <a:ext uri="{FF2B5EF4-FFF2-40B4-BE49-F238E27FC236}">
                <a16:creationId xmlns:a16="http://schemas.microsoft.com/office/drawing/2014/main" id="{E9077A41-88C1-40F7-8F46-70F49584926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296927" y="1062441"/>
            <a:ext cx="4022697" cy="5203448"/>
          </a:xfrm>
          <a:prstGeom prst="rect">
            <a:avLst/>
          </a:prstGeom>
          <a:ln>
            <a:solidFill>
              <a:schemeClr val="tx1"/>
            </a:solidFill>
          </a:ln>
        </p:spPr>
      </p:pic>
      <p:sp>
        <p:nvSpPr>
          <p:cNvPr id="3" name="Slide Number Placeholder 2"/>
          <p:cNvSpPr>
            <a:spLocks noGrp="1"/>
          </p:cNvSpPr>
          <p:nvPr>
            <p:ph type="sldNum" sz="quarter" idx="10"/>
          </p:nvPr>
        </p:nvSpPr>
        <p:spPr/>
        <p:txBody>
          <a:bodyPr/>
          <a:lstStyle/>
          <a:p>
            <a:fld id="{B094D1B2-26D5-48CC-9B16-6583E954EFA6}" type="slidenum">
              <a:rPr lang="en-US" smtClean="0"/>
              <a:t>38</a:t>
            </a:fld>
            <a:endParaRPr lang="en-US"/>
          </a:p>
        </p:txBody>
      </p:sp>
    </p:spTree>
    <p:extLst>
      <p:ext uri="{BB962C8B-B14F-4D97-AF65-F5344CB8AC3E}">
        <p14:creationId xmlns:p14="http://schemas.microsoft.com/office/powerpoint/2010/main" val="203845724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76" y="131156"/>
            <a:ext cx="11276076" cy="1280160"/>
          </a:xfrm>
        </p:spPr>
        <p:txBody>
          <a:bodyPr>
            <a:normAutofit/>
          </a:bodyPr>
          <a:lstStyle/>
          <a:p>
            <a:r>
              <a:rPr lang="en-US"/>
              <a:t>Implementation Monitoring: Was the adapted intervention delivered with fidelity? </a:t>
            </a:r>
          </a:p>
        </p:txBody>
      </p:sp>
      <p:sp>
        <p:nvSpPr>
          <p:cNvPr id="7" name="Content Placeholder 6">
            <a:extLst>
              <a:ext uri="{FF2B5EF4-FFF2-40B4-BE49-F238E27FC236}">
                <a16:creationId xmlns:a16="http://schemas.microsoft.com/office/drawing/2014/main" id="{46C7CC88-C8BA-4590-A2D4-CA3305176C6D}"/>
              </a:ext>
            </a:extLst>
          </p:cNvPr>
          <p:cNvSpPr>
            <a:spLocks noGrp="1"/>
          </p:cNvSpPr>
          <p:nvPr>
            <p:ph sz="quarter" idx="15"/>
          </p:nvPr>
        </p:nvSpPr>
        <p:spPr>
          <a:xfrm>
            <a:off x="457200" y="1791572"/>
            <a:ext cx="3833246" cy="3943306"/>
          </a:xfrm>
        </p:spPr>
        <p:txBody>
          <a:bodyPr/>
          <a:lstStyle/>
          <a:p>
            <a:r>
              <a:rPr lang="en-US"/>
              <a:t>Fidelity is still important!</a:t>
            </a:r>
          </a:p>
          <a:p>
            <a:pPr lvl="1"/>
            <a:r>
              <a:rPr lang="en-US"/>
              <a:t>Focus on fidelity to the adapted student plan. </a:t>
            </a:r>
          </a:p>
        </p:txBody>
      </p:sp>
      <p:sp>
        <p:nvSpPr>
          <p:cNvPr id="3" name="Slide Number Placeholder 2"/>
          <p:cNvSpPr>
            <a:spLocks noGrp="1"/>
          </p:cNvSpPr>
          <p:nvPr>
            <p:ph type="sldNum" sz="quarter"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94D1B2-26D5-48CC-9B16-6583E954EFA6}" type="slidenum">
              <a:rPr kumimoji="0" lang="en-US" sz="1000" b="0" i="0" u="none" strike="noStrike" kern="1200" cap="none" spc="0" normalizeH="0" baseline="0" noProof="0" smtClean="0">
                <a:ln>
                  <a:noFill/>
                </a:ln>
                <a:solidFill>
                  <a:srgbClr val="262626"/>
                </a:solidFill>
                <a:effectLst/>
                <a:uLnTx/>
                <a:uFillTx/>
                <a:latin typeface="Arial"/>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000" b="0" i="0" u="none" strike="noStrike" kern="1200" cap="none" spc="0" normalizeH="0" baseline="0" noProof="0">
              <a:ln>
                <a:noFill/>
              </a:ln>
              <a:solidFill>
                <a:srgbClr val="262626"/>
              </a:solidFill>
              <a:effectLst/>
              <a:uLnTx/>
              <a:uFillTx/>
              <a:latin typeface="Arial"/>
            </a:endParaRPr>
          </a:p>
        </p:txBody>
      </p:sp>
      <p:pic>
        <p:nvPicPr>
          <p:cNvPr id="5" name="Picture 4">
            <a:extLst>
              <a:ext uri="{FF2B5EF4-FFF2-40B4-BE49-F238E27FC236}">
                <a16:creationId xmlns:a16="http://schemas.microsoft.com/office/drawing/2014/main" id="{0ED9A828-E4F7-DEAF-7CAC-5918E0F22E0A}"/>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92876" y="1526661"/>
            <a:ext cx="4073126" cy="4521349"/>
          </a:xfrm>
          <a:prstGeom prst="rect">
            <a:avLst/>
          </a:prstGeom>
          <a:ln>
            <a:solidFill>
              <a:schemeClr val="tx1"/>
            </a:solidFill>
          </a:ln>
        </p:spPr>
      </p:pic>
      <p:pic>
        <p:nvPicPr>
          <p:cNvPr id="9" name="Picture 8">
            <a:extLst>
              <a:ext uri="{FF2B5EF4-FFF2-40B4-BE49-F238E27FC236}">
                <a16:creationId xmlns:a16="http://schemas.microsoft.com/office/drawing/2014/main" id="{CB0E83F1-4B70-4546-997C-3FDDFEC9344F}"/>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83864" y="1898114"/>
            <a:ext cx="4940554" cy="3778444"/>
          </a:xfrm>
          <a:prstGeom prst="rect">
            <a:avLst/>
          </a:prstGeom>
          <a:ln>
            <a:solidFill>
              <a:schemeClr val="tx1"/>
            </a:solidFill>
          </a:ln>
        </p:spPr>
      </p:pic>
    </p:spTree>
    <p:extLst>
      <p:ext uri="{BB962C8B-B14F-4D97-AF65-F5344CB8AC3E}">
        <p14:creationId xmlns:p14="http://schemas.microsoft.com/office/powerpoint/2010/main" val="30581565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a:t>Barn Dance</a:t>
            </a:r>
          </a:p>
        </p:txBody>
      </p:sp>
      <p:sp>
        <p:nvSpPr>
          <p:cNvPr id="2" name="Content Placeholder 1"/>
          <p:cNvSpPr>
            <a:spLocks noGrp="1"/>
          </p:cNvSpPr>
          <p:nvPr>
            <p:ph sz="quarter" idx="14"/>
          </p:nvPr>
        </p:nvSpPr>
        <p:spPr/>
        <p:txBody>
          <a:bodyPr vert="horz" lIns="0" tIns="0" rIns="0" bIns="0" rtlCol="0" anchor="t">
            <a:normAutofit fontScale="70000" lnSpcReduction="20000"/>
          </a:bodyPr>
          <a:lstStyle/>
          <a:p>
            <a:r>
              <a:rPr lang="en-US" sz="4000" b="1" i="1" dirty="0"/>
              <a:t>Think: </a:t>
            </a:r>
            <a:r>
              <a:rPr lang="en-US" sz="4000" dirty="0"/>
              <a:t>30 seconds - How you are currently supporting students who are nonresponsive to Tier 2 interventions or current specially designed instruction. </a:t>
            </a:r>
          </a:p>
          <a:p>
            <a:r>
              <a:rPr lang="en-US" sz="4000" b="1" i="1" dirty="0"/>
              <a:t>Pair: </a:t>
            </a:r>
            <a:r>
              <a:rPr lang="en-US" sz="4000" dirty="0"/>
              <a:t>with someone you don’t know, introduce yourself and discuss</a:t>
            </a:r>
            <a:r>
              <a:rPr lang="en-US" sz="4000"/>
              <a:t>.</a:t>
            </a:r>
            <a:endParaRPr lang="en-US" sz="4000" dirty="0"/>
          </a:p>
          <a:p>
            <a:r>
              <a:rPr lang="en-US" sz="4000" b="1" i="1" dirty="0"/>
              <a:t>Share: </a:t>
            </a:r>
            <a:r>
              <a:rPr lang="en-US" sz="4000" dirty="0"/>
              <a:t>whole group share out</a:t>
            </a:r>
            <a:r>
              <a:rPr lang="en-US" sz="4000"/>
              <a:t>.</a:t>
            </a:r>
            <a:r>
              <a:rPr lang="en-US" sz="4000" b="1" i="1" dirty="0"/>
              <a:t> </a:t>
            </a:r>
          </a:p>
          <a:p>
            <a:endParaRPr lang="en-US" sz="4000" dirty="0"/>
          </a:p>
          <a:p>
            <a:pPr marL="0" indent="0" algn="ctr">
              <a:buNone/>
            </a:pPr>
            <a:endParaRPr lang="en-US" sz="4800" dirty="0"/>
          </a:p>
        </p:txBody>
      </p:sp>
      <p:pic>
        <p:nvPicPr>
          <p:cNvPr id="10" name="Content Placeholder 9" descr="Silhouette of people dancing and text&#10;that reads &quot;barn dance&quot;">
            <a:extLst>
              <a:ext uri="{FF2B5EF4-FFF2-40B4-BE49-F238E27FC236}">
                <a16:creationId xmlns:a16="http://schemas.microsoft.com/office/drawing/2014/main" id="{4C5CCF9B-E352-8A67-C798-A9A6BFB2352A}"/>
              </a:ext>
            </a:extLst>
          </p:cNvPr>
          <p:cNvPicPr>
            <a:picLocks noGrp="1" noChangeAspect="1"/>
          </p:cNvPicPr>
          <p:nvPr>
            <p:ph sz="quarter" idx="15"/>
          </p:nvPr>
        </p:nvPicPr>
        <p:blipFill>
          <a:blip r:embed="rId3" cstate="print">
            <a:extLst>
              <a:ext uri="{28A0092B-C50C-407E-A947-70E740481C1C}">
                <a14:useLocalDpi xmlns:a14="http://schemas.microsoft.com/office/drawing/2010/main" val="0"/>
              </a:ext>
            </a:extLst>
          </a:blip>
          <a:stretch>
            <a:fillRect/>
          </a:stretch>
        </p:blipFill>
        <p:spPr>
          <a:xfrm>
            <a:off x="6164263" y="1940522"/>
            <a:ext cx="5568950" cy="3205556"/>
          </a:xfrm>
        </p:spPr>
      </p:pic>
      <p:sp>
        <p:nvSpPr>
          <p:cNvPr id="5" name="Text Placeholder 4">
            <a:extLst>
              <a:ext uri="{FF2B5EF4-FFF2-40B4-BE49-F238E27FC236}">
                <a16:creationId xmlns:a16="http://schemas.microsoft.com/office/drawing/2014/main" id="{E7B77DD8-1B7F-4C20-9B33-0C898DEC9BEB}"/>
              </a:ext>
            </a:extLst>
          </p:cNvPr>
          <p:cNvSpPr>
            <a:spLocks noGrp="1"/>
          </p:cNvSpPr>
          <p:nvPr>
            <p:ph type="body" sz="quarter" idx="13"/>
          </p:nvPr>
        </p:nvSpPr>
        <p:spPr/>
        <p:txBody>
          <a:bodyPr/>
          <a:lstStyle/>
          <a:p>
            <a:endParaRPr lang="en-US"/>
          </a:p>
        </p:txBody>
      </p:sp>
      <p:sp>
        <p:nvSpPr>
          <p:cNvPr id="4" name="Slide Number Placeholder 3"/>
          <p:cNvSpPr>
            <a:spLocks noGrp="1"/>
          </p:cNvSpPr>
          <p:nvPr>
            <p:ph type="sldNum" sz="quarter" idx="12"/>
          </p:nvPr>
        </p:nvSpPr>
        <p:spPr/>
        <p:txBody>
          <a:bodyPr/>
          <a:lstStyle/>
          <a:p>
            <a:pPr algn="r"/>
            <a:fld id="{F3477EC8-074D-41C4-94AE-E9EA7CEEA348}" type="slidenum">
              <a:rPr>
                <a:solidFill>
                  <a:srgbClr val="FFFFFF">
                    <a:lumMod val="75000"/>
                  </a:srgbClr>
                </a:solidFill>
              </a:rPr>
              <a:pPr algn="r"/>
              <a:t>4</a:t>
            </a:fld>
            <a:endParaRPr>
              <a:solidFill>
                <a:srgbClr val="FFFFFF">
                  <a:lumMod val="75000"/>
                </a:srgbClr>
              </a:solidFill>
            </a:endParaRPr>
          </a:p>
        </p:txBody>
      </p:sp>
    </p:spTree>
    <p:extLst>
      <p:ext uri="{BB962C8B-B14F-4D97-AF65-F5344CB8AC3E}">
        <p14:creationId xmlns:p14="http://schemas.microsoft.com/office/powerpoint/2010/main" val="401547563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99D7C-96BD-5551-0ECB-DDDF109DC7FE}"/>
              </a:ext>
            </a:extLst>
          </p:cNvPr>
          <p:cNvSpPr>
            <a:spLocks noGrp="1"/>
          </p:cNvSpPr>
          <p:nvPr>
            <p:ph type="title"/>
          </p:nvPr>
        </p:nvSpPr>
        <p:spPr>
          <a:xfrm>
            <a:off x="457200" y="649111"/>
            <a:ext cx="11276076" cy="1280160"/>
          </a:xfrm>
        </p:spPr>
        <p:txBody>
          <a:bodyPr>
            <a:normAutofit/>
          </a:bodyPr>
          <a:lstStyle/>
          <a:p>
            <a:r>
              <a:rPr lang="en-US" dirty="0"/>
              <a:t>Chat Time: Hypothesis Development and Adapting The Intervention </a:t>
            </a:r>
          </a:p>
        </p:txBody>
      </p:sp>
      <p:sp>
        <p:nvSpPr>
          <p:cNvPr id="3" name="Content Placeholder 2">
            <a:extLst>
              <a:ext uri="{FF2B5EF4-FFF2-40B4-BE49-F238E27FC236}">
                <a16:creationId xmlns:a16="http://schemas.microsoft.com/office/drawing/2014/main" id="{C50F6D81-C949-501A-2DDD-1E9E1BFACD7D}"/>
              </a:ext>
            </a:extLst>
          </p:cNvPr>
          <p:cNvSpPr>
            <a:spLocks noGrp="1"/>
          </p:cNvSpPr>
          <p:nvPr>
            <p:ph sz="quarter" idx="15"/>
          </p:nvPr>
        </p:nvSpPr>
        <p:spPr>
          <a:xfrm>
            <a:off x="457200" y="2063045"/>
            <a:ext cx="11274552" cy="4343400"/>
          </a:xfrm>
        </p:spPr>
        <p:txBody>
          <a:bodyPr vert="horz" lIns="0" tIns="0" rIns="0" bIns="0" rtlCol="0" anchor="t">
            <a:normAutofit/>
          </a:bodyPr>
          <a:lstStyle/>
          <a:p>
            <a:pPr marL="0" indent="0">
              <a:buNone/>
            </a:pPr>
            <a:r>
              <a:rPr lang="en-US" b="1" dirty="0"/>
              <a:t>Reflect</a:t>
            </a:r>
          </a:p>
          <a:p>
            <a:r>
              <a:rPr lang="en-US" dirty="0"/>
              <a:t>How do you currently analyze diagnostic data to make decisions about students' needs?</a:t>
            </a:r>
          </a:p>
          <a:p>
            <a:r>
              <a:rPr lang="en-US" dirty="0"/>
              <a:t>How are you currently adapting interventions to meet students' needs?</a:t>
            </a:r>
          </a:p>
          <a:p>
            <a:endParaRPr lang="en-US" dirty="0"/>
          </a:p>
        </p:txBody>
      </p:sp>
      <p:sp>
        <p:nvSpPr>
          <p:cNvPr id="5" name="Slide Number Placeholder 4">
            <a:extLst>
              <a:ext uri="{FF2B5EF4-FFF2-40B4-BE49-F238E27FC236}">
                <a16:creationId xmlns:a16="http://schemas.microsoft.com/office/drawing/2014/main" id="{962EBDFE-7FF3-B2B8-6C94-005475DF4330}"/>
              </a:ext>
            </a:extLst>
          </p:cNvPr>
          <p:cNvSpPr>
            <a:spLocks noGrp="1"/>
          </p:cNvSpPr>
          <p:nvPr>
            <p:ph type="sldNum" sz="quarter" idx="14"/>
          </p:nvPr>
        </p:nvSpPr>
        <p:spPr/>
        <p:txBody>
          <a:bodyPr/>
          <a:lstStyle/>
          <a:p>
            <a:fld id="{99A20822-4A49-4D36-86E3-300BA48D3F00}" type="slidenum">
              <a:rPr lang="en-US" smtClean="0"/>
              <a:pPr/>
              <a:t>40</a:t>
            </a:fld>
            <a:endParaRPr lang="en-US"/>
          </a:p>
        </p:txBody>
      </p:sp>
    </p:spTree>
    <p:extLst>
      <p:ext uri="{BB962C8B-B14F-4D97-AF65-F5344CB8AC3E}">
        <p14:creationId xmlns:p14="http://schemas.microsoft.com/office/powerpoint/2010/main" val="230244717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DBI Step 5: Did the change work? </a:t>
            </a:r>
          </a:p>
        </p:txBody>
      </p:sp>
      <p:sp>
        <p:nvSpPr>
          <p:cNvPr id="2" name="Content Placeholder 1"/>
          <p:cNvSpPr>
            <a:spLocks noGrp="1"/>
          </p:cNvSpPr>
          <p:nvPr>
            <p:ph idx="4294967295"/>
          </p:nvPr>
        </p:nvSpPr>
        <p:spPr>
          <a:xfrm>
            <a:off x="670361" y="4236728"/>
            <a:ext cx="5075238" cy="1789106"/>
          </a:xfrm>
        </p:spPr>
        <p:txBody>
          <a:bodyPr>
            <a:normAutofit/>
          </a:bodyPr>
          <a:lstStyle/>
          <a:p>
            <a:pPr marL="0" indent="0">
              <a:buNone/>
            </a:pPr>
            <a:r>
              <a:rPr lang="en-US" sz="2800"/>
              <a:t>STEP 5: Monitor the student’s response to the adaptation (at least 4–6 data points).</a:t>
            </a:r>
          </a:p>
        </p:txBody>
      </p:sp>
      <p:cxnSp>
        <p:nvCxnSpPr>
          <p:cNvPr id="8" name="Straight Arrow Connector 7" descr="Arrow connecting step 5 to progress monitoring in the DBI graphic"/>
          <p:cNvCxnSpPr>
            <a:cxnSpLocks/>
          </p:cNvCxnSpPr>
          <p:nvPr/>
        </p:nvCxnSpPr>
        <p:spPr>
          <a:xfrm>
            <a:off x="6356483" y="5504444"/>
            <a:ext cx="1051029"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pic>
        <p:nvPicPr>
          <p:cNvPr id="7" name="Picture 6" descr="A picture containing text&#10;&#10;Description generated with high confidence">
            <a:extLst>
              <a:ext uri="{FF2B5EF4-FFF2-40B4-BE49-F238E27FC236}">
                <a16:creationId xmlns:a16="http://schemas.microsoft.com/office/drawing/2014/main" id="{8B9E698E-CF63-4A65-8971-39349D007F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07512" y="1032936"/>
            <a:ext cx="4420132" cy="5320470"/>
          </a:xfrm>
          <a:prstGeom prst="rect">
            <a:avLst/>
          </a:prstGeom>
        </p:spPr>
      </p:pic>
      <p:sp>
        <p:nvSpPr>
          <p:cNvPr id="4" name="Slide Number Placeholder 3"/>
          <p:cNvSpPr>
            <a:spLocks noGrp="1"/>
          </p:cNvSpPr>
          <p:nvPr>
            <p:ph type="sldNum" sz="quarter" idx="10"/>
          </p:nvPr>
        </p:nvSpPr>
        <p:spPr/>
        <p:txBody>
          <a:bodyPr/>
          <a:lstStyle/>
          <a:p>
            <a:pPr algn="r"/>
            <a:fld id="{F3477EC8-074D-41C4-94AE-E9EA7CEEA348}" type="slidenum">
              <a:rPr lang="en-US" smtClean="0"/>
              <a:pPr algn="r"/>
              <a:t>41</a:t>
            </a:fld>
            <a:endParaRPr lang="en-US"/>
          </a:p>
        </p:txBody>
      </p:sp>
    </p:spTree>
    <p:extLst>
      <p:ext uri="{BB962C8B-B14F-4D97-AF65-F5344CB8AC3E}">
        <p14:creationId xmlns:p14="http://schemas.microsoft.com/office/powerpoint/2010/main" val="120563831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4000"/>
              <a:t>Academics: Is the student responding to the adapted intervention? </a:t>
            </a:r>
          </a:p>
        </p:txBody>
      </p:sp>
      <p:graphicFrame>
        <p:nvGraphicFramePr>
          <p:cNvPr id="8" name="Content Placeholder 7" descr="Example progress monitoring graph that shows a student's data points below their goal line after the first intervention. After an adaptation to the intervention, the student's data points increase a little, but are still below the goal line."/>
          <p:cNvGraphicFramePr>
            <a:graphicFrameLocks noGrp="1"/>
          </p:cNvGraphicFramePr>
          <p:nvPr>
            <p:ph idx="4294967295"/>
            <p:extLst>
              <p:ext uri="{D42A27DB-BD31-4B8C-83A1-F6EECF244321}">
                <p14:modId xmlns:p14="http://schemas.microsoft.com/office/powerpoint/2010/main" val="785466853"/>
              </p:ext>
            </p:extLst>
          </p:nvPr>
        </p:nvGraphicFramePr>
        <p:xfrm>
          <a:off x="1956478" y="1563044"/>
          <a:ext cx="8578850" cy="3731911"/>
        </p:xfrm>
        <a:graphic>
          <a:graphicData uri="http://schemas.openxmlformats.org/drawingml/2006/chart">
            <c:chart xmlns:c="http://schemas.openxmlformats.org/drawingml/2006/chart" xmlns:r="http://schemas.openxmlformats.org/officeDocument/2006/relationships" r:id="rId3"/>
          </a:graphicData>
        </a:graphic>
      </p:graphicFrame>
      <p:sp>
        <p:nvSpPr>
          <p:cNvPr id="9" name="5-Point Star 8">
            <a:extLst>
              <a:ext uri="{C183D7F6-B498-43B3-948B-1728B52AA6E4}">
                <adec:decorative xmlns:adec="http://schemas.microsoft.com/office/drawing/2017/decorative" val="1"/>
              </a:ext>
            </a:extLst>
          </p:cNvPr>
          <p:cNvSpPr/>
          <p:nvPr/>
        </p:nvSpPr>
        <p:spPr>
          <a:xfrm>
            <a:off x="9482729" y="1876409"/>
            <a:ext cx="296811" cy="280834"/>
          </a:xfrm>
          <a:prstGeom prst="star5">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cxnSp>
        <p:nvCxnSpPr>
          <p:cNvPr id="11" name="Straight Connector 10">
            <a:extLst>
              <a:ext uri="{C183D7F6-B498-43B3-948B-1728B52AA6E4}">
                <adec:decorative xmlns:adec="http://schemas.microsoft.com/office/drawing/2017/decorative" val="1"/>
              </a:ext>
            </a:extLst>
          </p:cNvPr>
          <p:cNvCxnSpPr>
            <a:cxnSpLocks/>
            <a:endCxn id="9" idx="2"/>
          </p:cNvCxnSpPr>
          <p:nvPr/>
        </p:nvCxnSpPr>
        <p:spPr>
          <a:xfrm flipV="1">
            <a:off x="2860672" y="2157242"/>
            <a:ext cx="6678743" cy="2104318"/>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5-Point Star 9">
            <a:extLst>
              <a:ext uri="{C183D7F6-B498-43B3-948B-1728B52AA6E4}">
                <adec:decorative xmlns:adec="http://schemas.microsoft.com/office/drawing/2017/decorative" val="1"/>
              </a:ext>
            </a:extLst>
          </p:cNvPr>
          <p:cNvSpPr/>
          <p:nvPr/>
        </p:nvSpPr>
        <p:spPr>
          <a:xfrm>
            <a:off x="2712267" y="4154458"/>
            <a:ext cx="296811" cy="280834"/>
          </a:xfrm>
          <a:prstGeom prst="star5">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cxnSp>
        <p:nvCxnSpPr>
          <p:cNvPr id="6" name="Straight Connector 5">
            <a:extLst>
              <a:ext uri="{C183D7F6-B498-43B3-948B-1728B52AA6E4}">
                <adec:decorative xmlns:adec="http://schemas.microsoft.com/office/drawing/2017/decorative" val="1"/>
              </a:ext>
            </a:extLst>
          </p:cNvPr>
          <p:cNvCxnSpPr>
            <a:cxnSpLocks/>
          </p:cNvCxnSpPr>
          <p:nvPr/>
        </p:nvCxnSpPr>
        <p:spPr>
          <a:xfrm>
            <a:off x="3009077" y="2700140"/>
            <a:ext cx="0" cy="2370732"/>
          </a:xfrm>
          <a:prstGeom prst="line">
            <a:avLst/>
          </a:prstGeom>
        </p:spPr>
        <p:style>
          <a:lnRef idx="1">
            <a:schemeClr val="accent1"/>
          </a:lnRef>
          <a:fillRef idx="0">
            <a:schemeClr val="accent1"/>
          </a:fillRef>
          <a:effectRef idx="0">
            <a:schemeClr val="accent1"/>
          </a:effectRef>
          <a:fontRef idx="minor">
            <a:schemeClr val="tx1"/>
          </a:fontRef>
        </p:style>
      </p:cxnSp>
      <p:sp>
        <p:nvSpPr>
          <p:cNvPr id="13" name="Oval 12">
            <a:extLst>
              <a:ext uri="{C183D7F6-B498-43B3-948B-1728B52AA6E4}">
                <adec:decorative xmlns:adec="http://schemas.microsoft.com/office/drawing/2017/decorative" val="1"/>
              </a:ext>
            </a:extLst>
          </p:cNvPr>
          <p:cNvSpPr/>
          <p:nvPr/>
        </p:nvSpPr>
        <p:spPr>
          <a:xfrm>
            <a:off x="3043384" y="4216646"/>
            <a:ext cx="91440" cy="75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C183D7F6-B498-43B3-948B-1728B52AA6E4}">
                <adec:decorative xmlns:adec="http://schemas.microsoft.com/office/drawing/2017/decorative" val="1"/>
              </a:ext>
            </a:extLst>
          </p:cNvPr>
          <p:cNvSpPr/>
          <p:nvPr/>
        </p:nvSpPr>
        <p:spPr>
          <a:xfrm>
            <a:off x="3177209" y="4306858"/>
            <a:ext cx="91440" cy="75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C183D7F6-B498-43B3-948B-1728B52AA6E4}">
                <adec:decorative xmlns:adec="http://schemas.microsoft.com/office/drawing/2017/decorative" val="1"/>
              </a:ext>
            </a:extLst>
          </p:cNvPr>
          <p:cNvSpPr/>
          <p:nvPr/>
        </p:nvSpPr>
        <p:spPr>
          <a:xfrm>
            <a:off x="3436780" y="4245898"/>
            <a:ext cx="91440" cy="75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C183D7F6-B498-43B3-948B-1728B52AA6E4}">
                <adec:decorative xmlns:adec="http://schemas.microsoft.com/office/drawing/2017/decorative" val="1"/>
              </a:ext>
            </a:extLst>
          </p:cNvPr>
          <p:cNvSpPr/>
          <p:nvPr/>
        </p:nvSpPr>
        <p:spPr>
          <a:xfrm>
            <a:off x="3660894" y="4251705"/>
            <a:ext cx="91440" cy="75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C183D7F6-B498-43B3-948B-1728B52AA6E4}">
                <adec:decorative xmlns:adec="http://schemas.microsoft.com/office/drawing/2017/decorative" val="1"/>
              </a:ext>
            </a:extLst>
          </p:cNvPr>
          <p:cNvSpPr/>
          <p:nvPr/>
        </p:nvSpPr>
        <p:spPr>
          <a:xfrm>
            <a:off x="3923632" y="4260860"/>
            <a:ext cx="91440" cy="75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a:extLst>
              <a:ext uri="{C183D7F6-B498-43B3-948B-1728B52AA6E4}">
                <adec:decorative xmlns:adec="http://schemas.microsoft.com/office/drawing/2017/decorative" val="1"/>
              </a:ext>
            </a:extLst>
          </p:cNvPr>
          <p:cNvCxnSpPr/>
          <p:nvPr/>
        </p:nvCxnSpPr>
        <p:spPr>
          <a:xfrm>
            <a:off x="3009077" y="4267702"/>
            <a:ext cx="1101582" cy="53782"/>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19" name="Oval 18">
            <a:extLst>
              <a:ext uri="{C183D7F6-B498-43B3-948B-1728B52AA6E4}">
                <adec:decorative xmlns:adec="http://schemas.microsoft.com/office/drawing/2017/decorative" val="1"/>
              </a:ext>
            </a:extLst>
          </p:cNvPr>
          <p:cNvSpPr/>
          <p:nvPr/>
        </p:nvSpPr>
        <p:spPr>
          <a:xfrm>
            <a:off x="4334956" y="4185274"/>
            <a:ext cx="91440" cy="75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C183D7F6-B498-43B3-948B-1728B52AA6E4}">
                <adec:decorative xmlns:adec="http://schemas.microsoft.com/office/drawing/2017/decorative" val="1"/>
              </a:ext>
            </a:extLst>
          </p:cNvPr>
          <p:cNvSpPr/>
          <p:nvPr/>
        </p:nvSpPr>
        <p:spPr>
          <a:xfrm>
            <a:off x="5055185" y="4089186"/>
            <a:ext cx="91440"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C183D7F6-B498-43B3-948B-1728B52AA6E4}">
                <adec:decorative xmlns:adec="http://schemas.microsoft.com/office/drawing/2017/decorative" val="1"/>
              </a:ext>
            </a:extLst>
          </p:cNvPr>
          <p:cNvSpPr/>
          <p:nvPr/>
        </p:nvSpPr>
        <p:spPr>
          <a:xfrm>
            <a:off x="5283600" y="4068971"/>
            <a:ext cx="91440" cy="75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C183D7F6-B498-43B3-948B-1728B52AA6E4}">
                <adec:decorative xmlns:adec="http://schemas.microsoft.com/office/drawing/2017/decorative" val="1"/>
              </a:ext>
            </a:extLst>
          </p:cNvPr>
          <p:cNvSpPr/>
          <p:nvPr/>
        </p:nvSpPr>
        <p:spPr>
          <a:xfrm>
            <a:off x="4807229" y="4170312"/>
            <a:ext cx="91440" cy="75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C183D7F6-B498-43B3-948B-1728B52AA6E4}">
                <adec:decorative xmlns:adec="http://schemas.microsoft.com/office/drawing/2017/decorative" val="1"/>
              </a:ext>
            </a:extLst>
          </p:cNvPr>
          <p:cNvSpPr/>
          <p:nvPr/>
        </p:nvSpPr>
        <p:spPr>
          <a:xfrm>
            <a:off x="4578615" y="4245898"/>
            <a:ext cx="91440" cy="75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Connector 24">
            <a:extLst>
              <a:ext uri="{C183D7F6-B498-43B3-948B-1728B52AA6E4}">
                <adec:decorative xmlns:adec="http://schemas.microsoft.com/office/drawing/2017/decorative" val="1"/>
              </a:ext>
            </a:extLst>
          </p:cNvPr>
          <p:cNvCxnSpPr>
            <a:cxnSpLocks/>
          </p:cNvCxnSpPr>
          <p:nvPr/>
        </p:nvCxnSpPr>
        <p:spPr>
          <a:xfrm>
            <a:off x="4110659" y="2700140"/>
            <a:ext cx="0" cy="2370732"/>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C183D7F6-B498-43B3-948B-1728B52AA6E4}">
                <adec:decorative xmlns:adec="http://schemas.microsoft.com/office/drawing/2017/decorative" val="1"/>
              </a:ext>
            </a:extLst>
          </p:cNvPr>
          <p:cNvCxnSpPr/>
          <p:nvPr/>
        </p:nvCxnSpPr>
        <p:spPr>
          <a:xfrm flipV="1">
            <a:off x="4278791" y="4010334"/>
            <a:ext cx="1975595" cy="257369"/>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4941682" y="2468418"/>
            <a:ext cx="1512440" cy="707886"/>
          </a:xfrm>
          <a:prstGeom prst="rect">
            <a:avLst/>
          </a:prstGeom>
          <a:solidFill>
            <a:schemeClr val="bg1"/>
          </a:solidFill>
          <a:ln w="57150">
            <a:solidFill>
              <a:schemeClr val="tx1"/>
            </a:solidFill>
          </a:ln>
        </p:spPr>
        <p:txBody>
          <a:bodyPr wrap="square" rtlCol="0">
            <a:spAutoFit/>
          </a:bodyPr>
          <a:lstStyle/>
          <a:p>
            <a:r>
              <a:rPr lang="en-US" sz="2000"/>
              <a:t>Adaption 1 Phase Line</a:t>
            </a:r>
          </a:p>
        </p:txBody>
      </p:sp>
      <p:cxnSp>
        <p:nvCxnSpPr>
          <p:cNvPr id="28" name="Straight Arrow Connector 27">
            <a:extLst>
              <a:ext uri="{C183D7F6-B498-43B3-948B-1728B52AA6E4}">
                <adec:decorative xmlns:adec="http://schemas.microsoft.com/office/drawing/2017/decorative" val="1"/>
              </a:ext>
            </a:extLst>
          </p:cNvPr>
          <p:cNvCxnSpPr/>
          <p:nvPr/>
        </p:nvCxnSpPr>
        <p:spPr>
          <a:xfrm flipH="1">
            <a:off x="4239118" y="2905766"/>
            <a:ext cx="695559" cy="220964"/>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2421751" y="2157243"/>
            <a:ext cx="1593321" cy="369332"/>
          </a:xfrm>
          <a:prstGeom prst="rect">
            <a:avLst/>
          </a:prstGeom>
          <a:noFill/>
        </p:spPr>
        <p:txBody>
          <a:bodyPr wrap="square" rtlCol="0">
            <a:spAutoFit/>
          </a:bodyPr>
          <a:lstStyle/>
          <a:p>
            <a:r>
              <a:rPr lang="en-US" b="1"/>
              <a:t>Intervention</a:t>
            </a:r>
          </a:p>
        </p:txBody>
      </p:sp>
      <p:pic>
        <p:nvPicPr>
          <p:cNvPr id="29" name="Picture 28" descr="Question asking: Do data indicate that the intervention is working? If no, move to step 3. If yes, move back to step 1 and continue to provide the validated intervention and monitor progress. ">
            <a:extLst>
              <a:ext uri="{FF2B5EF4-FFF2-40B4-BE49-F238E27FC236}">
                <a16:creationId xmlns:a16="http://schemas.microsoft.com/office/drawing/2014/main" id="{CA8616FD-D0AC-4C63-B585-441EAADA6E46}"/>
              </a:ext>
            </a:extLst>
          </p:cNvPr>
          <p:cNvPicPr>
            <a:picLocks noChangeAspect="1"/>
          </p:cNvPicPr>
          <p:nvPr/>
        </p:nvPicPr>
        <p:blipFill>
          <a:blip r:embed="rId4"/>
          <a:stretch>
            <a:fillRect/>
          </a:stretch>
        </p:blipFill>
        <p:spPr>
          <a:xfrm>
            <a:off x="392247" y="5449004"/>
            <a:ext cx="9147168" cy="1125102"/>
          </a:xfrm>
          <a:prstGeom prst="rect">
            <a:avLst/>
          </a:prstGeom>
        </p:spPr>
      </p:pic>
      <p:sp>
        <p:nvSpPr>
          <p:cNvPr id="4" name="Slide Number Placeholder 3"/>
          <p:cNvSpPr>
            <a:spLocks noGrp="1"/>
          </p:cNvSpPr>
          <p:nvPr>
            <p:ph type="sldNum" sz="quarter" idx="10"/>
          </p:nvPr>
        </p:nvSpPr>
        <p:spPr/>
        <p:txBody>
          <a:bodyPr/>
          <a:lstStyle/>
          <a:p>
            <a:pPr algn="r"/>
            <a:fld id="{F3477EC8-074D-41C4-94AE-E9EA7CEEA348}" type="slidenum">
              <a:rPr lang="en-US" smtClean="0">
                <a:solidFill>
                  <a:srgbClr val="FFFFFF">
                    <a:lumMod val="75000"/>
                  </a:srgbClr>
                </a:solidFill>
              </a:rPr>
              <a:pPr algn="r"/>
              <a:t>42</a:t>
            </a:fld>
            <a:endParaRPr lang="en-US">
              <a:solidFill>
                <a:srgbClr val="FFFFFF">
                  <a:lumMod val="75000"/>
                </a:srgbClr>
              </a:solidFill>
            </a:endParaRPr>
          </a:p>
        </p:txBody>
      </p:sp>
    </p:spTree>
    <p:extLst>
      <p:ext uri="{BB962C8B-B14F-4D97-AF65-F5344CB8AC3E}">
        <p14:creationId xmlns:p14="http://schemas.microsoft.com/office/powerpoint/2010/main" val="263831909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A7C59F-CACF-4F1D-A75A-78AA16B74DAC}"/>
              </a:ext>
            </a:extLst>
          </p:cNvPr>
          <p:cNvSpPr>
            <a:spLocks noGrp="1"/>
          </p:cNvSpPr>
          <p:nvPr>
            <p:ph type="title"/>
          </p:nvPr>
        </p:nvSpPr>
        <p:spPr/>
        <p:txBody>
          <a:bodyPr>
            <a:normAutofit fontScale="90000"/>
          </a:bodyPr>
          <a:lstStyle/>
          <a:p>
            <a:r>
              <a:rPr lang="en-US" sz="4400"/>
              <a:t>Behavior: Is the student responding to the adapted intervention?</a:t>
            </a:r>
            <a:endParaRPr lang="en-US"/>
          </a:p>
        </p:txBody>
      </p:sp>
      <p:graphicFrame>
        <p:nvGraphicFramePr>
          <p:cNvPr id="11" name="Content Placeholder 5" descr="Graph of DBR outcome data after intervention adaptation 1 and 2. ">
            <a:extLst>
              <a:ext uri="{FF2B5EF4-FFF2-40B4-BE49-F238E27FC236}">
                <a16:creationId xmlns:a16="http://schemas.microsoft.com/office/drawing/2014/main" id="{781C1CD1-E436-43B3-8EE9-F50A7928AB62}"/>
              </a:ext>
            </a:extLst>
          </p:cNvPr>
          <p:cNvGraphicFramePr>
            <a:graphicFrameLocks/>
          </p:cNvGraphicFramePr>
          <p:nvPr/>
        </p:nvGraphicFramePr>
        <p:xfrm>
          <a:off x="1592115" y="1363357"/>
          <a:ext cx="9006250" cy="4219175"/>
        </p:xfrm>
        <a:graphic>
          <a:graphicData uri="http://schemas.openxmlformats.org/drawingml/2006/chart">
            <c:chart xmlns:c="http://schemas.openxmlformats.org/drawingml/2006/chart" xmlns:r="http://schemas.openxmlformats.org/officeDocument/2006/relationships" r:id="rId3"/>
          </a:graphicData>
        </a:graphic>
      </p:graphicFrame>
      <p:pic>
        <p:nvPicPr>
          <p:cNvPr id="5" name="Picture 4" descr="Question asking: Do data indicate that the intervention is working? If no, move to step 3. If yes, move back to step 1 and continue to provide the validated intervention and monitor progress. ">
            <a:extLst>
              <a:ext uri="{FF2B5EF4-FFF2-40B4-BE49-F238E27FC236}">
                <a16:creationId xmlns:a16="http://schemas.microsoft.com/office/drawing/2014/main" id="{78D90AC5-498D-47AB-A01C-68A12581F95E}"/>
              </a:ext>
            </a:extLst>
          </p:cNvPr>
          <p:cNvPicPr>
            <a:picLocks noChangeAspect="1"/>
          </p:cNvPicPr>
          <p:nvPr/>
        </p:nvPicPr>
        <p:blipFill>
          <a:blip r:embed="rId4"/>
          <a:stretch>
            <a:fillRect/>
          </a:stretch>
        </p:blipFill>
        <p:spPr>
          <a:xfrm>
            <a:off x="309033" y="5665730"/>
            <a:ext cx="8205047" cy="1009221"/>
          </a:xfrm>
          <a:prstGeom prst="rect">
            <a:avLst/>
          </a:prstGeom>
        </p:spPr>
      </p:pic>
      <p:sp>
        <p:nvSpPr>
          <p:cNvPr id="3" name="Slide Number Placeholder 2">
            <a:extLst>
              <a:ext uri="{FF2B5EF4-FFF2-40B4-BE49-F238E27FC236}">
                <a16:creationId xmlns:a16="http://schemas.microsoft.com/office/drawing/2014/main" id="{AE3B279B-893A-4155-8327-1351E139A081}"/>
              </a:ext>
            </a:extLst>
          </p:cNvPr>
          <p:cNvSpPr>
            <a:spLocks noGrp="1"/>
          </p:cNvSpPr>
          <p:nvPr>
            <p:ph type="sldNum" sz="quarter" idx="10"/>
          </p:nvPr>
        </p:nvSpPr>
        <p:spPr/>
        <p:txBody>
          <a:bodyPr/>
          <a:lstStyle/>
          <a:p>
            <a:fld id="{B094D1B2-26D5-48CC-9B16-6583E954EFA6}" type="slidenum">
              <a:rPr lang="en-US" smtClean="0"/>
              <a:t>43</a:t>
            </a:fld>
            <a:endParaRPr lang="en-US"/>
          </a:p>
        </p:txBody>
      </p:sp>
    </p:spTree>
    <p:extLst>
      <p:ext uri="{BB962C8B-B14F-4D97-AF65-F5344CB8AC3E}">
        <p14:creationId xmlns:p14="http://schemas.microsoft.com/office/powerpoint/2010/main" val="330623778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2920" y="1739925"/>
            <a:ext cx="6285438" cy="1280160"/>
          </a:xfrm>
          <a:solidFill>
            <a:schemeClr val="bg1"/>
          </a:solidFill>
        </p:spPr>
        <p:txBody>
          <a:bodyPr>
            <a:noAutofit/>
          </a:bodyPr>
          <a:lstStyle/>
          <a:p>
            <a:pPr marL="233363"/>
            <a:r>
              <a:rPr lang="en-US" dirty="0"/>
              <a:t>DBI is an ongoing process based on student responsiveness to the intervention</a:t>
            </a:r>
            <a:r>
              <a:rPr lang="en-US" b="0" dirty="0"/>
              <a:t>. </a:t>
            </a:r>
          </a:p>
        </p:txBody>
      </p:sp>
      <p:sp>
        <p:nvSpPr>
          <p:cNvPr id="9" name="Right Arrow 8" descr="An arrow points to Intervention adaptation - based on observed needs.  Kelsey's teacher will make qualitative changes to the intervention based on the results of informal diagnostic assessment."/>
          <p:cNvSpPr/>
          <p:nvPr/>
        </p:nvSpPr>
        <p:spPr>
          <a:xfrm>
            <a:off x="5495734" y="4943447"/>
            <a:ext cx="1246909" cy="72878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7" name="Content Placeholder 6" descr="A flow chart that shows a quick overview of the data-based individualization ( D B I) Process. A box on top states Validated Intervention Program, which points to an oval that states Progress Monitor (to determine response to intervention program). That breaks down to a non-responsive and responsive arrow. The responsive arrow points to progress monitoring, and the non-responsive arrow points to the diagnostic data. From diagnostic data there is an arrow pointing to intervention adaptation which is followed by progress monitoring. from progress monitoring there is two options responsive (pointing to continued progress monitoring) and nonresponisve pointing to diagnostic data to illustrate the cyclical process.">
            <a:extLst>
              <a:ext uri="{FF2B5EF4-FFF2-40B4-BE49-F238E27FC236}">
                <a16:creationId xmlns:a16="http://schemas.microsoft.com/office/drawing/2014/main" id="{47D8EB87-78F1-4A21-B13C-DF820A6BEB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42643" y="835314"/>
            <a:ext cx="4225372" cy="5108286"/>
          </a:xfrm>
          <a:prstGeom prst="rect">
            <a:avLst/>
          </a:prstGeom>
        </p:spPr>
      </p:pic>
      <p:sp>
        <p:nvSpPr>
          <p:cNvPr id="6" name="Slide Number Placeholder 1"/>
          <p:cNvSpPr>
            <a:spLocks noGrp="1"/>
          </p:cNvSpPr>
          <p:nvPr>
            <p:ph type="sldNum" sz="quarter" idx="14"/>
          </p:nvPr>
        </p:nvSpPr>
        <p:spPr/>
        <p:txBody>
          <a:bodyPr/>
          <a:lstStyle/>
          <a:p>
            <a:pPr algn="r"/>
            <a:fld id="{F3477EC8-074D-41C4-94AE-E9EA7CEEA348}" type="slidenum">
              <a:rPr lang="en-US" smtClean="0"/>
              <a:pPr algn="r"/>
              <a:t>44</a:t>
            </a:fld>
            <a:endParaRPr lang="en-US"/>
          </a:p>
        </p:txBody>
      </p:sp>
    </p:spTree>
    <p:extLst>
      <p:ext uri="{BB962C8B-B14F-4D97-AF65-F5344CB8AC3E}">
        <p14:creationId xmlns:p14="http://schemas.microsoft.com/office/powerpoint/2010/main" val="105714417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18F3D0-2BCD-4BEC-B846-B4AA1A482213}"/>
              </a:ext>
            </a:extLst>
          </p:cNvPr>
          <p:cNvSpPr>
            <a:spLocks noGrp="1"/>
          </p:cNvSpPr>
          <p:nvPr>
            <p:ph type="title"/>
          </p:nvPr>
        </p:nvSpPr>
        <p:spPr>
          <a:xfrm>
            <a:off x="457203" y="0"/>
            <a:ext cx="8229598" cy="1280160"/>
          </a:xfrm>
        </p:spPr>
        <p:txBody>
          <a:bodyPr>
            <a:normAutofit/>
          </a:bodyPr>
          <a:lstStyle/>
          <a:p>
            <a:r>
              <a:rPr lang="en-US"/>
              <a:t>Activator Activity: Revisited</a:t>
            </a:r>
          </a:p>
        </p:txBody>
      </p:sp>
      <p:pic>
        <p:nvPicPr>
          <p:cNvPr id="6" name="Picture 5" descr="Chart asking: What more do I want to know?">
            <a:extLst>
              <a:ext uri="{FF2B5EF4-FFF2-40B4-BE49-F238E27FC236}">
                <a16:creationId xmlns:a16="http://schemas.microsoft.com/office/drawing/2014/main" id="{F9D0C898-BFBB-44DE-A9EE-D29A8FF2F1DF}"/>
              </a:ext>
            </a:extLst>
          </p:cNvPr>
          <p:cNvPicPr>
            <a:picLocks noChangeAspect="1"/>
          </p:cNvPicPr>
          <p:nvPr/>
        </p:nvPicPr>
        <p:blipFill rotWithShape="1">
          <a:blip r:embed="rId3"/>
          <a:srcRect t="6156"/>
          <a:stretch/>
        </p:blipFill>
        <p:spPr>
          <a:xfrm>
            <a:off x="914400" y="1810989"/>
            <a:ext cx="7115175" cy="4076047"/>
          </a:xfrm>
          <a:prstGeom prst="rect">
            <a:avLst/>
          </a:prstGeom>
        </p:spPr>
      </p:pic>
      <p:sp>
        <p:nvSpPr>
          <p:cNvPr id="9" name="Rectangle 8">
            <a:extLst>
              <a:ext uri="{FF2B5EF4-FFF2-40B4-BE49-F238E27FC236}">
                <a16:creationId xmlns:a16="http://schemas.microsoft.com/office/drawing/2014/main" id="{C17456A5-0391-42F3-88F0-483E906AC55D}"/>
              </a:ext>
              <a:ext uri="{C183D7F6-B498-43B3-948B-1728B52AA6E4}">
                <adec:decorative xmlns:adec="http://schemas.microsoft.com/office/drawing/2017/decorative" val="1"/>
              </a:ext>
            </a:extLst>
          </p:cNvPr>
          <p:cNvSpPr/>
          <p:nvPr/>
        </p:nvSpPr>
        <p:spPr>
          <a:xfrm>
            <a:off x="3277538" y="1810990"/>
            <a:ext cx="2535433" cy="403659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C08E62A8-5E5C-4826-8F77-841E2C341652}"/>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8230300" y="640080"/>
            <a:ext cx="3388052" cy="5249094"/>
          </a:xfrm>
          <a:prstGeom prst="rect">
            <a:avLst/>
          </a:prstGeom>
        </p:spPr>
      </p:pic>
      <p:sp>
        <p:nvSpPr>
          <p:cNvPr id="4" name="Slide Number Placeholder 3">
            <a:extLst>
              <a:ext uri="{FF2B5EF4-FFF2-40B4-BE49-F238E27FC236}">
                <a16:creationId xmlns:a16="http://schemas.microsoft.com/office/drawing/2014/main" id="{F5D14DC2-6892-4401-BF54-AEC818C6EFFF}"/>
              </a:ext>
            </a:extLst>
          </p:cNvPr>
          <p:cNvSpPr>
            <a:spLocks noGrp="1"/>
          </p:cNvSpPr>
          <p:nvPr>
            <p:ph type="sldNum" sz="quarter" idx="14"/>
          </p:nvPr>
        </p:nvSpPr>
        <p:spPr/>
        <p:txBody>
          <a:bodyPr/>
          <a:lstStyle/>
          <a:p>
            <a:fld id="{99A20822-4A49-4D36-86E3-300BA48D3F00}" type="slidenum">
              <a:rPr lang="en-US" smtClean="0"/>
              <a:t>45</a:t>
            </a:fld>
            <a:endParaRPr lang="en-US"/>
          </a:p>
        </p:txBody>
      </p:sp>
    </p:spTree>
    <p:extLst>
      <p:ext uri="{BB962C8B-B14F-4D97-AF65-F5344CB8AC3E}">
        <p14:creationId xmlns:p14="http://schemas.microsoft.com/office/powerpoint/2010/main" val="305969964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79D686-2052-F159-C9D9-8AF1CA8262E0}"/>
              </a:ext>
            </a:extLst>
          </p:cNvPr>
          <p:cNvSpPr>
            <a:spLocks noGrp="1"/>
          </p:cNvSpPr>
          <p:nvPr>
            <p:ph type="title"/>
          </p:nvPr>
        </p:nvSpPr>
        <p:spPr/>
        <p:txBody>
          <a:bodyPr/>
          <a:lstStyle/>
          <a:p>
            <a:r>
              <a:rPr lang="en-US" dirty="0"/>
              <a:t>Y’all</a:t>
            </a:r>
            <a:r>
              <a:rPr lang="en-US"/>
              <a:t> Ready for This? </a:t>
            </a:r>
          </a:p>
        </p:txBody>
      </p:sp>
      <p:sp>
        <p:nvSpPr>
          <p:cNvPr id="3" name="Text Placeholder 2">
            <a:extLst>
              <a:ext uri="{FF2B5EF4-FFF2-40B4-BE49-F238E27FC236}">
                <a16:creationId xmlns:a16="http://schemas.microsoft.com/office/drawing/2014/main" id="{99C00A09-3538-476E-3ABA-A84A75B28CA1}"/>
              </a:ext>
            </a:extLst>
          </p:cNvPr>
          <p:cNvSpPr>
            <a:spLocks noGrp="1"/>
          </p:cNvSpPr>
          <p:nvPr>
            <p:ph type="body" sz="quarter" idx="13"/>
          </p:nvPr>
        </p:nvSpPr>
        <p:spPr/>
        <p:txBody>
          <a:bodyPr/>
          <a:lstStyle/>
          <a:p>
            <a:endParaRPr lang="en-US"/>
          </a:p>
        </p:txBody>
      </p:sp>
      <p:sp>
        <p:nvSpPr>
          <p:cNvPr id="4" name="Slide Number Placeholder 3">
            <a:extLst>
              <a:ext uri="{FF2B5EF4-FFF2-40B4-BE49-F238E27FC236}">
                <a16:creationId xmlns:a16="http://schemas.microsoft.com/office/drawing/2014/main" id="{56E69DA2-D68F-3925-E697-D509F5B1FB76}"/>
              </a:ext>
            </a:extLst>
          </p:cNvPr>
          <p:cNvSpPr>
            <a:spLocks noGrp="1"/>
          </p:cNvSpPr>
          <p:nvPr>
            <p:ph type="sldNum" sz="quarter" idx="15"/>
          </p:nvPr>
        </p:nvSpPr>
        <p:spPr/>
        <p:txBody>
          <a:bodyPr/>
          <a:lstStyle/>
          <a:p>
            <a:fld id="{99A20822-4A49-4D36-86E3-300BA48D3F00}" type="slidenum">
              <a:rPr lang="en-US" smtClean="0"/>
              <a:pPr/>
              <a:t>46</a:t>
            </a:fld>
            <a:endParaRPr lang="en-US"/>
          </a:p>
        </p:txBody>
      </p:sp>
    </p:spTree>
    <p:extLst>
      <p:ext uri="{BB962C8B-B14F-4D97-AF65-F5344CB8AC3E}">
        <p14:creationId xmlns:p14="http://schemas.microsoft.com/office/powerpoint/2010/main" val="219720290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AA8C6C-53E9-4882-8115-B787FFD4D3B4}"/>
              </a:ext>
            </a:extLst>
          </p:cNvPr>
          <p:cNvSpPr>
            <a:spLocks noGrp="1"/>
          </p:cNvSpPr>
          <p:nvPr>
            <p:ph type="title"/>
          </p:nvPr>
        </p:nvSpPr>
        <p:spPr/>
        <p:txBody>
          <a:bodyPr>
            <a:normAutofit/>
          </a:bodyPr>
          <a:lstStyle/>
          <a:p>
            <a:r>
              <a:rPr lang="en-US"/>
              <a:t>Key Elements for DBI Implementation</a:t>
            </a:r>
          </a:p>
        </p:txBody>
      </p:sp>
      <p:sp>
        <p:nvSpPr>
          <p:cNvPr id="8" name="Content Placeholder 7">
            <a:extLst>
              <a:ext uri="{FF2B5EF4-FFF2-40B4-BE49-F238E27FC236}">
                <a16:creationId xmlns:a16="http://schemas.microsoft.com/office/drawing/2014/main" id="{F09288B6-F8F1-4D5F-BE6B-DEC753BC98B5}"/>
              </a:ext>
            </a:extLst>
          </p:cNvPr>
          <p:cNvSpPr>
            <a:spLocks noGrp="1"/>
          </p:cNvSpPr>
          <p:nvPr>
            <p:ph sz="quarter" idx="15"/>
          </p:nvPr>
        </p:nvSpPr>
        <p:spPr>
          <a:xfrm>
            <a:off x="457200" y="1371600"/>
            <a:ext cx="6423285" cy="4343400"/>
          </a:xfrm>
        </p:spPr>
        <p:txBody>
          <a:bodyPr/>
          <a:lstStyle/>
          <a:p>
            <a:r>
              <a:rPr lang="en-US"/>
              <a:t>Staff commitment</a:t>
            </a:r>
          </a:p>
          <a:p>
            <a:r>
              <a:rPr lang="en-US"/>
              <a:t>Student plans</a:t>
            </a:r>
          </a:p>
          <a:p>
            <a:r>
              <a:rPr lang="en-US"/>
              <a:t>Student intervention planning meetings</a:t>
            </a:r>
          </a:p>
          <a:p>
            <a:r>
              <a:rPr lang="en-US"/>
              <a:t>Progress monitoring data for intensive intervention</a:t>
            </a:r>
          </a:p>
          <a:p>
            <a:r>
              <a:rPr lang="en-US"/>
              <a:t>Students with disabilities</a:t>
            </a:r>
          </a:p>
          <a:p>
            <a:endParaRPr lang="en-US"/>
          </a:p>
        </p:txBody>
      </p:sp>
      <p:sp>
        <p:nvSpPr>
          <p:cNvPr id="5" name="Slide Number Placeholder 4">
            <a:extLst>
              <a:ext uri="{FF2B5EF4-FFF2-40B4-BE49-F238E27FC236}">
                <a16:creationId xmlns:a16="http://schemas.microsoft.com/office/drawing/2014/main" id="{D2B1B794-CA5B-40CE-BB57-3AAB3E759226}"/>
              </a:ext>
            </a:extLst>
          </p:cNvPr>
          <p:cNvSpPr>
            <a:spLocks noGrp="1"/>
          </p:cNvSpPr>
          <p:nvPr>
            <p:ph type="sldNum" sz="quarter" idx="14"/>
          </p:nvPr>
        </p:nvSpPr>
        <p:spPr/>
        <p:txBody>
          <a:bodyPr/>
          <a:lstStyle/>
          <a:p>
            <a:fld id="{99A20822-4A49-4D36-86E3-300BA48D3F00}" type="slidenum">
              <a:rPr lang="en-US" smtClean="0"/>
              <a:pPr/>
              <a:t>47</a:t>
            </a:fld>
            <a:endParaRPr lang="en-US"/>
          </a:p>
        </p:txBody>
      </p:sp>
      <p:pic>
        <p:nvPicPr>
          <p:cNvPr id="6" name="Picture 5">
            <a:extLst>
              <a:ext uri="{FF2B5EF4-FFF2-40B4-BE49-F238E27FC236}">
                <a16:creationId xmlns:a16="http://schemas.microsoft.com/office/drawing/2014/main" id="{AE66AEDD-DEE3-446D-AA2B-57BD457D0055}"/>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403726" y="1025843"/>
            <a:ext cx="4837469" cy="5342439"/>
          </a:xfrm>
          <a:prstGeom prst="rect">
            <a:avLst/>
          </a:prstGeom>
          <a:ln>
            <a:solidFill>
              <a:schemeClr val="tx1"/>
            </a:solidFill>
          </a:ln>
        </p:spPr>
      </p:pic>
    </p:spTree>
    <p:extLst>
      <p:ext uri="{BB962C8B-B14F-4D97-AF65-F5344CB8AC3E}">
        <p14:creationId xmlns:p14="http://schemas.microsoft.com/office/powerpoint/2010/main" val="350321510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33371-F041-4235-B01F-F7E08930FD1F}"/>
              </a:ext>
            </a:extLst>
          </p:cNvPr>
          <p:cNvSpPr>
            <a:spLocks noGrp="1"/>
          </p:cNvSpPr>
          <p:nvPr>
            <p:ph type="title"/>
          </p:nvPr>
        </p:nvSpPr>
        <p:spPr>
          <a:xfrm>
            <a:off x="1246912" y="2148840"/>
            <a:ext cx="3312125" cy="1280160"/>
          </a:xfrm>
        </p:spPr>
        <p:txBody>
          <a:bodyPr>
            <a:normAutofit fontScale="90000"/>
          </a:bodyPr>
          <a:lstStyle/>
          <a:p>
            <a:r>
              <a:rPr lang="en-US" sz="4400">
                <a:solidFill>
                  <a:srgbClr val="C25131"/>
                </a:solidFill>
              </a:rPr>
              <a:t>5</a:t>
            </a:r>
            <a:r>
              <a:rPr lang="en-US"/>
              <a:t> Lessons Learned From Implementing Intensive Intervention </a:t>
            </a:r>
          </a:p>
        </p:txBody>
      </p:sp>
      <p:sp>
        <p:nvSpPr>
          <p:cNvPr id="5" name="Slide Number Placeholder 4">
            <a:extLst>
              <a:ext uri="{FF2B5EF4-FFF2-40B4-BE49-F238E27FC236}">
                <a16:creationId xmlns:a16="http://schemas.microsoft.com/office/drawing/2014/main" id="{C2E132ED-B46B-4F37-AC9C-B044FC8D6830}"/>
              </a:ext>
            </a:extLst>
          </p:cNvPr>
          <p:cNvSpPr>
            <a:spLocks noGrp="1"/>
          </p:cNvSpPr>
          <p:nvPr>
            <p:ph type="sldNum" sz="quarter" idx="14"/>
          </p:nvPr>
        </p:nvSpPr>
        <p:spPr/>
        <p:txBody>
          <a:bodyPr/>
          <a:lstStyle/>
          <a:p>
            <a:fld id="{99A20822-4A49-4D36-86E3-300BA48D3F00}" type="slidenum">
              <a:rPr lang="en-US" smtClean="0"/>
              <a:pPr/>
              <a:t>48</a:t>
            </a:fld>
            <a:endParaRPr lang="en-US"/>
          </a:p>
        </p:txBody>
      </p:sp>
      <p:pic>
        <p:nvPicPr>
          <p:cNvPr id="7" name="Picture 6">
            <a:hlinkClick r:id="rId3"/>
            <a:extLst>
              <a:ext uri="{FF2B5EF4-FFF2-40B4-BE49-F238E27FC236}">
                <a16:creationId xmlns:a16="http://schemas.microsoft.com/office/drawing/2014/main" id="{A3C2B13C-30DD-4582-9DFD-6A79D9CDE18C}"/>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733210" y="281465"/>
            <a:ext cx="5447408" cy="5833444"/>
          </a:xfrm>
          <a:prstGeom prst="rect">
            <a:avLst/>
          </a:prstGeom>
        </p:spPr>
      </p:pic>
    </p:spTree>
    <p:extLst>
      <p:ext uri="{BB962C8B-B14F-4D97-AF65-F5344CB8AC3E}">
        <p14:creationId xmlns:p14="http://schemas.microsoft.com/office/powerpoint/2010/main" val="77444101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63D4D4-7527-4C77-955F-A974E5ABD0E8}"/>
              </a:ext>
            </a:extLst>
          </p:cNvPr>
          <p:cNvSpPr>
            <a:spLocks noGrp="1"/>
          </p:cNvSpPr>
          <p:nvPr>
            <p:ph type="title"/>
          </p:nvPr>
        </p:nvSpPr>
        <p:spPr/>
        <p:txBody>
          <a:bodyPr/>
          <a:lstStyle/>
          <a:p>
            <a:r>
              <a:rPr lang="en-US">
                <a:solidFill>
                  <a:srgbClr val="C25131"/>
                </a:solidFill>
              </a:rPr>
              <a:t>1. </a:t>
            </a:r>
            <a:r>
              <a:rPr lang="en-US"/>
              <a:t>Support from leadership is essential.</a:t>
            </a:r>
          </a:p>
        </p:txBody>
      </p:sp>
      <p:sp>
        <p:nvSpPr>
          <p:cNvPr id="10" name="Content Placeholder 9">
            <a:extLst>
              <a:ext uri="{FF2B5EF4-FFF2-40B4-BE49-F238E27FC236}">
                <a16:creationId xmlns:a16="http://schemas.microsoft.com/office/drawing/2014/main" id="{883E685B-C6F0-4FAB-8CD6-81A2F13AD02C}"/>
              </a:ext>
            </a:extLst>
          </p:cNvPr>
          <p:cNvSpPr>
            <a:spLocks noGrp="1"/>
          </p:cNvSpPr>
          <p:nvPr>
            <p:ph sz="quarter" idx="15"/>
          </p:nvPr>
        </p:nvSpPr>
        <p:spPr/>
        <p:txBody>
          <a:bodyPr>
            <a:normAutofit/>
          </a:bodyPr>
          <a:lstStyle/>
          <a:p>
            <a:pPr marL="0" indent="0">
              <a:buNone/>
            </a:pPr>
            <a:r>
              <a:rPr lang="en-US"/>
              <a:t>“You need a </a:t>
            </a:r>
            <a:r>
              <a:rPr lang="en-US" b="1"/>
              <a:t>level of commitment </a:t>
            </a:r>
            <a:r>
              <a:rPr lang="en-US"/>
              <a:t>that even when it gets difficult, you will not sacrifice the time you’ve set aside or the direction that you’ve given in terms of implementation of intervention. This has to be a</a:t>
            </a:r>
            <a:r>
              <a:rPr lang="en-US" b="1"/>
              <a:t> priority</a:t>
            </a:r>
            <a:r>
              <a:rPr lang="en-US"/>
              <a:t>. . . . The administrator has to be </a:t>
            </a:r>
            <a:r>
              <a:rPr lang="en-US" b="1"/>
              <a:t>able and willing to commit resources </a:t>
            </a:r>
            <a:r>
              <a:rPr lang="en-US"/>
              <a:t>. . . in order to be able to maintain fidelity to the plan.” </a:t>
            </a:r>
          </a:p>
          <a:p>
            <a:pPr marL="0" indent="0" algn="r">
              <a:buNone/>
            </a:pPr>
            <a:r>
              <a:rPr lang="en-US" i="1"/>
              <a:t>District Administrator </a:t>
            </a:r>
          </a:p>
        </p:txBody>
      </p:sp>
      <p:sp>
        <p:nvSpPr>
          <p:cNvPr id="5" name="Slide Number Placeholder 4">
            <a:extLst>
              <a:ext uri="{FF2B5EF4-FFF2-40B4-BE49-F238E27FC236}">
                <a16:creationId xmlns:a16="http://schemas.microsoft.com/office/drawing/2014/main" id="{A121E4EE-6253-44B8-85EA-397CD56A08DD}"/>
              </a:ext>
            </a:extLst>
          </p:cNvPr>
          <p:cNvSpPr>
            <a:spLocks noGrp="1"/>
          </p:cNvSpPr>
          <p:nvPr>
            <p:ph type="sldNum" sz="quarter" idx="14"/>
          </p:nvPr>
        </p:nvSpPr>
        <p:spPr/>
        <p:txBody>
          <a:bodyPr/>
          <a:lstStyle/>
          <a:p>
            <a:fld id="{99A20822-4A49-4D36-86E3-300BA48D3F00}" type="slidenum">
              <a:rPr lang="en-US" smtClean="0"/>
              <a:pPr/>
              <a:t>49</a:t>
            </a:fld>
            <a:endParaRPr lang="en-US"/>
          </a:p>
        </p:txBody>
      </p:sp>
    </p:spTree>
    <p:extLst>
      <p:ext uri="{BB962C8B-B14F-4D97-AF65-F5344CB8AC3E}">
        <p14:creationId xmlns:p14="http://schemas.microsoft.com/office/powerpoint/2010/main" val="8641444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4A581D-7A3E-5149-92A5-41816D3E1BA6}"/>
              </a:ext>
            </a:extLst>
          </p:cNvPr>
          <p:cNvSpPr>
            <a:spLocks noGrp="1"/>
          </p:cNvSpPr>
          <p:nvPr>
            <p:ph type="title"/>
          </p:nvPr>
        </p:nvSpPr>
        <p:spPr/>
        <p:txBody>
          <a:bodyPr/>
          <a:lstStyle/>
          <a:p>
            <a:r>
              <a:rPr lang="en-US"/>
              <a:t>Agenda – Day 1</a:t>
            </a:r>
          </a:p>
        </p:txBody>
      </p:sp>
      <p:sp>
        <p:nvSpPr>
          <p:cNvPr id="3" name="Content Placeholder 2">
            <a:extLst>
              <a:ext uri="{FF2B5EF4-FFF2-40B4-BE49-F238E27FC236}">
                <a16:creationId xmlns:a16="http://schemas.microsoft.com/office/drawing/2014/main" id="{11EF8D2B-9351-DF21-07C3-6258876314E4}"/>
              </a:ext>
            </a:extLst>
          </p:cNvPr>
          <p:cNvSpPr>
            <a:spLocks noGrp="1"/>
          </p:cNvSpPr>
          <p:nvPr>
            <p:ph sz="quarter" idx="14"/>
          </p:nvPr>
        </p:nvSpPr>
        <p:spPr>
          <a:xfrm>
            <a:off x="457200" y="1371600"/>
            <a:ext cx="11076432" cy="4343400"/>
          </a:xfrm>
        </p:spPr>
        <p:txBody>
          <a:bodyPr vert="horz" lIns="0" tIns="0" rIns="0" bIns="0" rtlCol="0" anchor="t">
            <a:normAutofit fontScale="92500" lnSpcReduction="10000"/>
          </a:bodyPr>
          <a:lstStyle/>
          <a:p>
            <a:r>
              <a:rPr lang="en-US"/>
              <a:t>10:45 am -  11:20 am: </a:t>
            </a:r>
            <a:r>
              <a:rPr lang="en-US" i="1"/>
              <a:t>Introduction to Intensive Intervention </a:t>
            </a:r>
          </a:p>
          <a:p>
            <a:r>
              <a:rPr lang="en-US"/>
              <a:t>11:20 am – 11:45 am</a:t>
            </a:r>
            <a:r>
              <a:rPr lang="en-US" i="1"/>
              <a:t>: Overview of DBI </a:t>
            </a:r>
          </a:p>
          <a:p>
            <a:r>
              <a:rPr lang="en-US"/>
              <a:t>11: 45 am – 1:15 pm: </a:t>
            </a:r>
            <a:r>
              <a:rPr lang="en-US" i="1"/>
              <a:t>Grub (Lunch Break)</a:t>
            </a:r>
          </a:p>
          <a:p>
            <a:r>
              <a:rPr lang="en-US"/>
              <a:t>1:15 pm – 2:00 pm: </a:t>
            </a:r>
            <a:r>
              <a:rPr lang="en-US" i="1"/>
              <a:t>Continued, DBI Overview </a:t>
            </a:r>
          </a:p>
          <a:p>
            <a:r>
              <a:rPr lang="en-US"/>
              <a:t>2:00 pm – 2:15 pm </a:t>
            </a:r>
            <a:r>
              <a:rPr lang="en-US" i="1"/>
              <a:t>Circle the Wagons (Break)</a:t>
            </a:r>
          </a:p>
          <a:p>
            <a:r>
              <a:rPr lang="en-US"/>
              <a:t>2:15 pm – 2:45 pm: </a:t>
            </a:r>
            <a:r>
              <a:rPr lang="en-US" i="1"/>
              <a:t>Y’all Ready for This?</a:t>
            </a:r>
          </a:p>
          <a:p>
            <a:r>
              <a:rPr lang="en-US"/>
              <a:t>2:45 pm – 3:00 pm </a:t>
            </a:r>
            <a:r>
              <a:rPr lang="en-US" i="1"/>
              <a:t>Circle Up</a:t>
            </a:r>
          </a:p>
          <a:p>
            <a:endParaRPr lang="en-US"/>
          </a:p>
          <a:p>
            <a:endParaRPr lang="en-US"/>
          </a:p>
          <a:p>
            <a:endParaRPr lang="en-US"/>
          </a:p>
        </p:txBody>
      </p:sp>
      <p:sp>
        <p:nvSpPr>
          <p:cNvPr id="4" name="Text Placeholder 3">
            <a:extLst>
              <a:ext uri="{FF2B5EF4-FFF2-40B4-BE49-F238E27FC236}">
                <a16:creationId xmlns:a16="http://schemas.microsoft.com/office/drawing/2014/main" id="{22C653B6-ED78-8D78-45C3-5987B2C43198}"/>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E43AAFF2-56A3-BC00-77F4-C7439C76C227}"/>
              </a:ext>
            </a:extLst>
          </p:cNvPr>
          <p:cNvSpPr>
            <a:spLocks noGrp="1"/>
          </p:cNvSpPr>
          <p:nvPr>
            <p:ph type="sldNum" sz="quarter" idx="12"/>
          </p:nvPr>
        </p:nvSpPr>
        <p:spPr/>
        <p:txBody>
          <a:bodyPr/>
          <a:lstStyle/>
          <a:p>
            <a:fld id="{99A20822-4A49-4D36-86E3-300BA48D3F00}" type="slidenum">
              <a:rPr lang="en-US" smtClean="0"/>
              <a:t>5</a:t>
            </a:fld>
            <a:endParaRPr lang="en-US"/>
          </a:p>
        </p:txBody>
      </p:sp>
    </p:spTree>
    <p:extLst>
      <p:ext uri="{BB962C8B-B14F-4D97-AF65-F5344CB8AC3E}">
        <p14:creationId xmlns:p14="http://schemas.microsoft.com/office/powerpoint/2010/main" val="163645919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sp>
        <p:nvSpPr>
          <p:cNvPr id="519" name="Shape 519"/>
          <p:cNvSpPr txBox="1">
            <a:spLocks noGrp="1"/>
          </p:cNvSpPr>
          <p:nvPr>
            <p:ph type="title"/>
          </p:nvPr>
        </p:nvSpPr>
        <p:spPr/>
        <p:txBody>
          <a:bodyPr/>
          <a:lstStyle/>
          <a:p>
            <a:pPr lvl="0" algn="l"/>
            <a:r>
              <a:rPr lang="en-US">
                <a:sym typeface="Arial Narrow"/>
              </a:rPr>
              <a:t>Leadership . . .</a:t>
            </a:r>
          </a:p>
        </p:txBody>
      </p:sp>
      <p:sp>
        <p:nvSpPr>
          <p:cNvPr id="518" name="Shape 518"/>
          <p:cNvSpPr txBox="1">
            <a:spLocks noGrp="1"/>
          </p:cNvSpPr>
          <p:nvPr>
            <p:ph sz="quarter" idx="15"/>
          </p:nvPr>
        </p:nvSpPr>
        <p:spPr>
          <a:xfrm>
            <a:off x="457200" y="1117600"/>
            <a:ext cx="8822575" cy="4597400"/>
          </a:xfrm>
        </p:spPr>
        <p:txBody>
          <a:bodyPr>
            <a:normAutofit fontScale="92500" lnSpcReduction="10000"/>
          </a:bodyPr>
          <a:lstStyle/>
          <a:p>
            <a:pPr lvl="0"/>
            <a:r>
              <a:rPr lang="en-US">
                <a:sym typeface="Arial"/>
              </a:rPr>
              <a:t>Establishes </a:t>
            </a:r>
            <a:r>
              <a:rPr lang="en-US" b="1">
                <a:sym typeface="Arial"/>
              </a:rPr>
              <a:t>purpose</a:t>
            </a:r>
            <a:r>
              <a:rPr lang="en-US">
                <a:sym typeface="Arial"/>
              </a:rPr>
              <a:t> and </a:t>
            </a:r>
            <a:r>
              <a:rPr lang="en-US" b="1">
                <a:sym typeface="Arial"/>
              </a:rPr>
              <a:t>focus </a:t>
            </a:r>
            <a:r>
              <a:rPr lang="en-US">
                <a:sym typeface="Arial"/>
              </a:rPr>
              <a:t>to build a </a:t>
            </a:r>
            <a:r>
              <a:rPr lang="en-US" b="1">
                <a:sym typeface="Arial"/>
              </a:rPr>
              <a:t>shared vision:</a:t>
            </a:r>
          </a:p>
          <a:p>
            <a:pPr lvl="1">
              <a:buSzPct val="100000"/>
            </a:pPr>
            <a:r>
              <a:rPr lang="en-US"/>
              <a:t>What is the work that you are trying to implement, and why is this work important to you and others you work with? </a:t>
            </a:r>
          </a:p>
          <a:p>
            <a:pPr lvl="1">
              <a:buSzPct val="100000"/>
            </a:pPr>
            <a:r>
              <a:rPr lang="en-US"/>
              <a:t>Why should we care about DBI and intensive intervention? </a:t>
            </a:r>
          </a:p>
          <a:p>
            <a:pPr lvl="0"/>
            <a:r>
              <a:rPr lang="en-US">
                <a:sym typeface="Arial"/>
              </a:rPr>
              <a:t>Shapes culture and expectations</a:t>
            </a:r>
          </a:p>
          <a:p>
            <a:pPr lvl="0"/>
            <a:r>
              <a:rPr lang="en-US">
                <a:sym typeface="Arial"/>
              </a:rPr>
              <a:t>Communicates with and promotes buy-in and involvement of staff in </a:t>
            </a:r>
            <a:r>
              <a:rPr lang="en-US" b="1">
                <a:sym typeface="Arial"/>
              </a:rPr>
              <a:t>decision making</a:t>
            </a:r>
          </a:p>
          <a:p>
            <a:pPr lvl="0"/>
            <a:r>
              <a:rPr lang="en-US">
                <a:sym typeface="Arial"/>
              </a:rPr>
              <a:t>Provides supporting </a:t>
            </a:r>
            <a:r>
              <a:rPr lang="en-US" b="1">
                <a:sym typeface="Arial"/>
              </a:rPr>
              <a:t>resources</a:t>
            </a:r>
            <a:r>
              <a:rPr lang="en-US">
                <a:sym typeface="Arial"/>
              </a:rPr>
              <a:t> and </a:t>
            </a:r>
            <a:r>
              <a:rPr lang="en-US" b="1">
                <a:sym typeface="Arial"/>
              </a:rPr>
              <a:t>structures, </a:t>
            </a:r>
            <a:r>
              <a:rPr lang="en-US">
                <a:sym typeface="Arial"/>
              </a:rPr>
              <a:t>including assessments, interventions, professional development, and staff time</a:t>
            </a:r>
          </a:p>
        </p:txBody>
      </p:sp>
      <p:pic>
        <p:nvPicPr>
          <p:cNvPr id="8" name="Picture 7">
            <a:extLst>
              <a:ext uri="{FF2B5EF4-FFF2-40B4-BE49-F238E27FC236}">
                <a16:creationId xmlns:a16="http://schemas.microsoft.com/office/drawing/2014/main" id="{8EA7E5E7-1BC4-4260-8928-C9195DA2095E}"/>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rot="20574239">
            <a:off x="9618214" y="812399"/>
            <a:ext cx="2076450" cy="2614612"/>
          </a:xfrm>
          <a:prstGeom prst="rect">
            <a:avLst/>
          </a:prstGeom>
        </p:spPr>
      </p:pic>
      <p:pic>
        <p:nvPicPr>
          <p:cNvPr id="10" name="Picture 9">
            <a:extLst>
              <a:ext uri="{FF2B5EF4-FFF2-40B4-BE49-F238E27FC236}">
                <a16:creationId xmlns:a16="http://schemas.microsoft.com/office/drawing/2014/main" id="{BF30F596-BC9A-498A-811E-FC5DF25EB29B}"/>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420985" y="2423160"/>
            <a:ext cx="2470907" cy="1863090"/>
          </a:xfrm>
          <a:prstGeom prst="rect">
            <a:avLst/>
          </a:prstGeom>
        </p:spPr>
      </p:pic>
      <p:sp>
        <p:nvSpPr>
          <p:cNvPr id="11" name="TextBox 10">
            <a:extLst>
              <a:ext uri="{FF2B5EF4-FFF2-40B4-BE49-F238E27FC236}">
                <a16:creationId xmlns:a16="http://schemas.microsoft.com/office/drawing/2014/main" id="{9A700E47-FA96-4BC9-A982-9156F51B979B}"/>
              </a:ext>
            </a:extLst>
          </p:cNvPr>
          <p:cNvSpPr txBox="1"/>
          <p:nvPr/>
        </p:nvSpPr>
        <p:spPr>
          <a:xfrm>
            <a:off x="9263312" y="4325396"/>
            <a:ext cx="2604655" cy="369332"/>
          </a:xfrm>
          <a:prstGeom prst="rect">
            <a:avLst/>
          </a:prstGeom>
          <a:noFill/>
        </p:spPr>
        <p:txBody>
          <a:bodyPr wrap="square" rtlCol="0">
            <a:spAutoFit/>
          </a:bodyPr>
          <a:lstStyle/>
          <a:p>
            <a:r>
              <a:rPr lang="en-US">
                <a:hlinkClick r:id="rId5"/>
              </a:rPr>
              <a:t>Leading by Convening</a:t>
            </a:r>
            <a:endParaRPr lang="en-US"/>
          </a:p>
        </p:txBody>
      </p:sp>
      <p:sp>
        <p:nvSpPr>
          <p:cNvPr id="2" name="Text Placeholder 1">
            <a:extLst>
              <a:ext uri="{FF2B5EF4-FFF2-40B4-BE49-F238E27FC236}">
                <a16:creationId xmlns:a16="http://schemas.microsoft.com/office/drawing/2014/main" id="{F2B631AA-010B-4609-9191-1F77E44ECC1D}"/>
              </a:ext>
            </a:extLst>
          </p:cNvPr>
          <p:cNvSpPr>
            <a:spLocks noGrp="1"/>
          </p:cNvSpPr>
          <p:nvPr>
            <p:ph type="body" sz="quarter" idx="13"/>
          </p:nvPr>
        </p:nvSpPr>
        <p:spPr>
          <a:xfrm>
            <a:off x="300104" y="6858000"/>
            <a:ext cx="11274552" cy="192024"/>
          </a:xfrm>
        </p:spPr>
        <p:txBody>
          <a:bodyPr/>
          <a:lstStyle/>
          <a:p>
            <a:endParaRPr lang="en-US"/>
          </a:p>
        </p:txBody>
      </p:sp>
      <p:sp>
        <p:nvSpPr>
          <p:cNvPr id="9" name="Slide Number Placeholder 8"/>
          <p:cNvSpPr>
            <a:spLocks noGrp="1"/>
          </p:cNvSpPr>
          <p:nvPr>
            <p:ph type="sldNum" sz="quarter" idx="14"/>
          </p:nvPr>
        </p:nvSpPr>
        <p:spPr/>
        <p:txBody>
          <a:bodyPr/>
          <a:lstStyle/>
          <a:p>
            <a:pPr algn="r"/>
            <a:fld id="{F3477EC8-074D-41C4-94AE-E9EA7CEEA348}" type="slidenum">
              <a:rPr lang="en-US" smtClean="0">
                <a:solidFill>
                  <a:srgbClr val="FFFFFF">
                    <a:lumMod val="75000"/>
                  </a:srgbClr>
                </a:solidFill>
              </a:rPr>
              <a:pPr algn="r"/>
              <a:t>50</a:t>
            </a:fld>
            <a:endParaRPr lang="en-US">
              <a:solidFill>
                <a:srgbClr val="FFFFFF">
                  <a:lumMod val="75000"/>
                </a:srgbClr>
              </a:solidFill>
            </a:endParaRPr>
          </a:p>
        </p:txBody>
      </p:sp>
    </p:spTree>
    <p:extLst>
      <p:ext uri="{BB962C8B-B14F-4D97-AF65-F5344CB8AC3E}">
        <p14:creationId xmlns:p14="http://schemas.microsoft.com/office/powerpoint/2010/main" val="345843446"/>
      </p:ext>
    </p:extLst>
  </p:cSld>
  <p:clrMapOvr>
    <a:masterClrMapping/>
  </p:clrMapOvr>
  <p:transition spd="slow">
    <p:cut/>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3167F2CB-5827-478E-B8FE-09DB66CA9042}"/>
              </a:ext>
            </a:extLst>
          </p:cNvPr>
          <p:cNvSpPr>
            <a:spLocks noGrp="1"/>
          </p:cNvSpPr>
          <p:nvPr>
            <p:ph type="title"/>
          </p:nvPr>
        </p:nvSpPr>
        <p:spPr>
          <a:xfrm>
            <a:off x="5805538" y="228600"/>
            <a:ext cx="3223278" cy="1280160"/>
          </a:xfrm>
        </p:spPr>
        <p:txBody>
          <a:bodyPr>
            <a:normAutofit/>
          </a:bodyPr>
          <a:lstStyle/>
          <a:p>
            <a:r>
              <a:rPr lang="en-US" sz="1000"/>
              <a:t>Considerations for DBI Implementation</a:t>
            </a:r>
          </a:p>
        </p:txBody>
      </p:sp>
      <p:sp>
        <p:nvSpPr>
          <p:cNvPr id="3" name="Content Placeholder 2">
            <a:extLst>
              <a:ext uri="{FF2B5EF4-FFF2-40B4-BE49-F238E27FC236}">
                <a16:creationId xmlns:a16="http://schemas.microsoft.com/office/drawing/2014/main" id="{C1AA4E21-55D0-4A1F-AF63-B72EA5B36ABB}"/>
              </a:ext>
            </a:extLst>
          </p:cNvPr>
          <p:cNvSpPr>
            <a:spLocks noGrp="1"/>
          </p:cNvSpPr>
          <p:nvPr>
            <p:ph sz="quarter" idx="15"/>
          </p:nvPr>
        </p:nvSpPr>
        <p:spPr>
          <a:xfrm>
            <a:off x="457200" y="1371600"/>
            <a:ext cx="5070056" cy="4343400"/>
          </a:xfrm>
        </p:spPr>
        <p:txBody>
          <a:bodyPr/>
          <a:lstStyle/>
          <a:p>
            <a:r>
              <a:rPr lang="en-US"/>
              <a:t>Strong leadership provides the enabling context to ensure the key elements are considered</a:t>
            </a:r>
          </a:p>
        </p:txBody>
      </p:sp>
      <p:pic>
        <p:nvPicPr>
          <p:cNvPr id="6" name="Picture 5">
            <a:extLst>
              <a:ext uri="{FF2B5EF4-FFF2-40B4-BE49-F238E27FC236}">
                <a16:creationId xmlns:a16="http://schemas.microsoft.com/office/drawing/2014/main" id="{78D63735-3C01-45F0-8FB8-04AD6598DD4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805538" y="139700"/>
            <a:ext cx="5795793" cy="6400800"/>
          </a:xfrm>
          <a:prstGeom prst="rect">
            <a:avLst/>
          </a:prstGeom>
          <a:ln>
            <a:solidFill>
              <a:schemeClr val="tx1"/>
            </a:solidFill>
          </a:ln>
        </p:spPr>
      </p:pic>
      <p:sp>
        <p:nvSpPr>
          <p:cNvPr id="9" name="Speech Bubble: Rectangle with Corners Rounded 8">
            <a:extLst>
              <a:ext uri="{FF2B5EF4-FFF2-40B4-BE49-F238E27FC236}">
                <a16:creationId xmlns:a16="http://schemas.microsoft.com/office/drawing/2014/main" id="{80E4F2D8-40A4-4774-9051-F585BA9A5EE9}"/>
              </a:ext>
            </a:extLst>
          </p:cNvPr>
          <p:cNvSpPr/>
          <p:nvPr/>
        </p:nvSpPr>
        <p:spPr>
          <a:xfrm>
            <a:off x="10280910" y="1508760"/>
            <a:ext cx="1598703" cy="705666"/>
          </a:xfrm>
          <a:prstGeom prst="wedgeRoundRectCallout">
            <a:avLst>
              <a:gd name="adj1" fmla="val -70879"/>
              <a:gd name="adj2" fmla="val -2012"/>
              <a:gd name="adj3" fmla="val 16667"/>
            </a:avLst>
          </a:prstGeom>
          <a:solidFill>
            <a:schemeClr val="bg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solidFill>
              </a:rPr>
              <a:t>Culture and vision</a:t>
            </a:r>
          </a:p>
        </p:txBody>
      </p:sp>
      <p:sp>
        <p:nvSpPr>
          <p:cNvPr id="8" name="Speech Bubble: Rectangle with Corners Rounded 7">
            <a:extLst>
              <a:ext uri="{FF2B5EF4-FFF2-40B4-BE49-F238E27FC236}">
                <a16:creationId xmlns:a16="http://schemas.microsoft.com/office/drawing/2014/main" id="{BF892A1E-CD11-446F-AC68-463CF0A49CE8}"/>
              </a:ext>
            </a:extLst>
          </p:cNvPr>
          <p:cNvSpPr/>
          <p:nvPr/>
        </p:nvSpPr>
        <p:spPr>
          <a:xfrm>
            <a:off x="10007183" y="2900226"/>
            <a:ext cx="2083217" cy="615642"/>
          </a:xfrm>
          <a:prstGeom prst="wedgeRoundRectCallout">
            <a:avLst>
              <a:gd name="adj1" fmla="val -55786"/>
              <a:gd name="adj2" fmla="val -44771"/>
              <a:gd name="adj3" fmla="val 16667"/>
            </a:avLst>
          </a:prstGeom>
          <a:solidFill>
            <a:schemeClr val="bg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sz="1400">
                <a:solidFill>
                  <a:schemeClr val="tx1"/>
                </a:solidFill>
              </a:rPr>
              <a:t>Time to implement</a:t>
            </a:r>
          </a:p>
          <a:p>
            <a:pPr marL="285750" indent="-285750">
              <a:buFont typeface="Arial" panose="020B0604020202020204" pitchFamily="34" charset="0"/>
              <a:buChar char="•"/>
            </a:pPr>
            <a:r>
              <a:rPr lang="en-US" sz="1400">
                <a:solidFill>
                  <a:schemeClr val="tx1"/>
                </a:solidFill>
              </a:rPr>
              <a:t>Resources</a:t>
            </a:r>
          </a:p>
        </p:txBody>
      </p:sp>
      <p:sp>
        <p:nvSpPr>
          <p:cNvPr id="10" name="Speech Bubble: Rectangle with Corners Rounded 9">
            <a:extLst>
              <a:ext uri="{FF2B5EF4-FFF2-40B4-BE49-F238E27FC236}">
                <a16:creationId xmlns:a16="http://schemas.microsoft.com/office/drawing/2014/main" id="{63514AB5-4B14-4959-81F6-E8DE889BFD88}"/>
              </a:ext>
            </a:extLst>
          </p:cNvPr>
          <p:cNvSpPr/>
          <p:nvPr/>
        </p:nvSpPr>
        <p:spPr>
          <a:xfrm>
            <a:off x="10108783" y="4066376"/>
            <a:ext cx="2083217" cy="615642"/>
          </a:xfrm>
          <a:prstGeom prst="wedgeRoundRectCallout">
            <a:avLst>
              <a:gd name="adj1" fmla="val -55786"/>
              <a:gd name="adj2" fmla="val -44771"/>
              <a:gd name="adj3" fmla="val 16667"/>
            </a:avLst>
          </a:prstGeom>
          <a:solidFill>
            <a:schemeClr val="bg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sz="1400">
                <a:solidFill>
                  <a:schemeClr val="tx1"/>
                </a:solidFill>
              </a:rPr>
              <a:t>Time to implement</a:t>
            </a:r>
          </a:p>
        </p:txBody>
      </p:sp>
      <p:sp>
        <p:nvSpPr>
          <p:cNvPr id="11" name="Speech Bubble: Rectangle with Corners Rounded 10">
            <a:extLst>
              <a:ext uri="{FF2B5EF4-FFF2-40B4-BE49-F238E27FC236}">
                <a16:creationId xmlns:a16="http://schemas.microsoft.com/office/drawing/2014/main" id="{6F8062DB-C53B-4063-8734-B5F5522D3BF1}"/>
              </a:ext>
            </a:extLst>
          </p:cNvPr>
          <p:cNvSpPr/>
          <p:nvPr/>
        </p:nvSpPr>
        <p:spPr>
          <a:xfrm>
            <a:off x="10038814" y="4924705"/>
            <a:ext cx="2083217" cy="615642"/>
          </a:xfrm>
          <a:prstGeom prst="wedgeRoundRectCallout">
            <a:avLst>
              <a:gd name="adj1" fmla="val -55786"/>
              <a:gd name="adj2" fmla="val -44771"/>
              <a:gd name="adj3" fmla="val 16667"/>
            </a:avLst>
          </a:prstGeom>
          <a:solidFill>
            <a:schemeClr val="bg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sz="1400">
                <a:solidFill>
                  <a:schemeClr val="tx1"/>
                </a:solidFill>
              </a:rPr>
              <a:t>Resources</a:t>
            </a:r>
          </a:p>
        </p:txBody>
      </p:sp>
      <p:sp>
        <p:nvSpPr>
          <p:cNvPr id="12" name="Speech Bubble: Rectangle with Corners Rounded 11">
            <a:extLst>
              <a:ext uri="{FF2B5EF4-FFF2-40B4-BE49-F238E27FC236}">
                <a16:creationId xmlns:a16="http://schemas.microsoft.com/office/drawing/2014/main" id="{50410CF5-72FE-48E2-8773-1B286E478350}"/>
              </a:ext>
            </a:extLst>
          </p:cNvPr>
          <p:cNvSpPr/>
          <p:nvPr/>
        </p:nvSpPr>
        <p:spPr>
          <a:xfrm>
            <a:off x="10108783" y="5783034"/>
            <a:ext cx="1981617" cy="615642"/>
          </a:xfrm>
          <a:prstGeom prst="wedgeRoundRectCallout">
            <a:avLst>
              <a:gd name="adj1" fmla="val -55786"/>
              <a:gd name="adj2" fmla="val -44771"/>
              <a:gd name="adj3" fmla="val 16667"/>
            </a:avLst>
          </a:prstGeom>
          <a:solidFill>
            <a:schemeClr val="bg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sz="1400">
                <a:solidFill>
                  <a:schemeClr val="tx1"/>
                </a:solidFill>
              </a:rPr>
              <a:t>Policies and practices</a:t>
            </a:r>
          </a:p>
        </p:txBody>
      </p:sp>
      <p:sp>
        <p:nvSpPr>
          <p:cNvPr id="5" name="Slide Number Placeholder 4">
            <a:extLst>
              <a:ext uri="{FF2B5EF4-FFF2-40B4-BE49-F238E27FC236}">
                <a16:creationId xmlns:a16="http://schemas.microsoft.com/office/drawing/2014/main" id="{A23340E3-009E-46D6-87C7-CCD35EE8735F}"/>
              </a:ext>
            </a:extLst>
          </p:cNvPr>
          <p:cNvSpPr>
            <a:spLocks noGrp="1"/>
          </p:cNvSpPr>
          <p:nvPr>
            <p:ph type="sldNum" sz="quarter" idx="14"/>
          </p:nvPr>
        </p:nvSpPr>
        <p:spPr/>
        <p:txBody>
          <a:bodyPr/>
          <a:lstStyle/>
          <a:p>
            <a:fld id="{99A20822-4A49-4D36-86E3-300BA48D3F00}" type="slidenum">
              <a:rPr lang="en-US" smtClean="0"/>
              <a:pPr/>
              <a:t>51</a:t>
            </a:fld>
            <a:endParaRPr lang="en-US"/>
          </a:p>
        </p:txBody>
      </p:sp>
    </p:spTree>
    <p:extLst>
      <p:ext uri="{BB962C8B-B14F-4D97-AF65-F5344CB8AC3E}">
        <p14:creationId xmlns:p14="http://schemas.microsoft.com/office/powerpoint/2010/main" val="129894078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729A41A-3C8B-4CA1-ACB1-D37C8ED30CE5}"/>
              </a:ext>
            </a:extLst>
          </p:cNvPr>
          <p:cNvSpPr>
            <a:spLocks noGrp="1"/>
          </p:cNvSpPr>
          <p:nvPr>
            <p:ph type="title"/>
          </p:nvPr>
        </p:nvSpPr>
        <p:spPr/>
        <p:txBody>
          <a:bodyPr/>
          <a:lstStyle/>
          <a:p>
            <a:r>
              <a:rPr lang="en-US">
                <a:solidFill>
                  <a:srgbClr val="C25131"/>
                </a:solidFill>
              </a:rPr>
              <a:t>2.</a:t>
            </a:r>
            <a:r>
              <a:rPr lang="en-US"/>
              <a:t> Ensure solid Tiers 1 and 2.</a:t>
            </a:r>
          </a:p>
        </p:txBody>
      </p:sp>
      <p:sp>
        <p:nvSpPr>
          <p:cNvPr id="7" name="Content Placeholder 6">
            <a:extLst>
              <a:ext uri="{FF2B5EF4-FFF2-40B4-BE49-F238E27FC236}">
                <a16:creationId xmlns:a16="http://schemas.microsoft.com/office/drawing/2014/main" id="{8B973D81-5185-42B5-BDF0-7D37FCAA83D7}"/>
              </a:ext>
            </a:extLst>
          </p:cNvPr>
          <p:cNvSpPr>
            <a:spLocks noGrp="1"/>
          </p:cNvSpPr>
          <p:nvPr>
            <p:ph sz="quarter" idx="15"/>
          </p:nvPr>
        </p:nvSpPr>
        <p:spPr/>
        <p:txBody>
          <a:bodyPr>
            <a:normAutofit/>
          </a:bodyPr>
          <a:lstStyle/>
          <a:p>
            <a:r>
              <a:rPr lang="en-US"/>
              <a:t>Starting with a solid foundation helps to ensure the right students are identified for additional support and that teachers can focus on those students. </a:t>
            </a:r>
          </a:p>
          <a:p>
            <a:r>
              <a:rPr lang="en-US"/>
              <a:t>Ensure appropriate infrastructures are in place:</a:t>
            </a:r>
          </a:p>
          <a:p>
            <a:pPr lvl="2"/>
            <a:r>
              <a:rPr lang="en-US"/>
              <a:t>Screening</a:t>
            </a:r>
          </a:p>
          <a:p>
            <a:pPr lvl="2"/>
            <a:r>
              <a:rPr lang="en-US"/>
              <a:t>Progress monitoring</a:t>
            </a:r>
          </a:p>
          <a:p>
            <a:pPr lvl="2"/>
            <a:r>
              <a:rPr lang="en-US"/>
              <a:t>Data-based decision making </a:t>
            </a:r>
          </a:p>
          <a:p>
            <a:pPr lvl="2"/>
            <a:r>
              <a:rPr lang="en-US"/>
              <a:t>High-quality instruction and intervention </a:t>
            </a:r>
          </a:p>
        </p:txBody>
      </p:sp>
      <p:sp>
        <p:nvSpPr>
          <p:cNvPr id="5" name="Slide Number Placeholder 4">
            <a:extLst>
              <a:ext uri="{FF2B5EF4-FFF2-40B4-BE49-F238E27FC236}">
                <a16:creationId xmlns:a16="http://schemas.microsoft.com/office/drawing/2014/main" id="{06E27325-16B1-4427-976F-A801BC7B1B0A}"/>
              </a:ext>
            </a:extLst>
          </p:cNvPr>
          <p:cNvSpPr>
            <a:spLocks noGrp="1"/>
          </p:cNvSpPr>
          <p:nvPr>
            <p:ph type="sldNum" sz="quarter" idx="14"/>
          </p:nvPr>
        </p:nvSpPr>
        <p:spPr/>
        <p:txBody>
          <a:bodyPr/>
          <a:lstStyle/>
          <a:p>
            <a:fld id="{99A20822-4A49-4D36-86E3-300BA48D3F00}" type="slidenum">
              <a:rPr lang="en-US" smtClean="0"/>
              <a:t>52</a:t>
            </a:fld>
            <a:endParaRPr lang="en-US"/>
          </a:p>
        </p:txBody>
      </p:sp>
      <p:pic>
        <p:nvPicPr>
          <p:cNvPr id="9" name="Picture 8">
            <a:extLst>
              <a:ext uri="{FF2B5EF4-FFF2-40B4-BE49-F238E27FC236}">
                <a16:creationId xmlns:a16="http://schemas.microsoft.com/office/drawing/2014/main" id="{8FB96C23-9DBE-4D04-8121-BBF62EF1BFA5}"/>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398832" y="2623279"/>
            <a:ext cx="3332920" cy="3444145"/>
          </a:xfrm>
          <a:prstGeom prst="rect">
            <a:avLst/>
          </a:prstGeom>
        </p:spPr>
      </p:pic>
    </p:spTree>
    <p:extLst>
      <p:ext uri="{BB962C8B-B14F-4D97-AF65-F5344CB8AC3E}">
        <p14:creationId xmlns:p14="http://schemas.microsoft.com/office/powerpoint/2010/main" val="241854363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192C2-8C7F-4B29-9276-8BB3352D8838}"/>
              </a:ext>
            </a:extLst>
          </p:cNvPr>
          <p:cNvSpPr>
            <a:spLocks noGrp="1"/>
          </p:cNvSpPr>
          <p:nvPr>
            <p:ph type="title"/>
          </p:nvPr>
        </p:nvSpPr>
        <p:spPr/>
        <p:txBody>
          <a:bodyPr>
            <a:normAutofit/>
          </a:bodyPr>
          <a:lstStyle/>
          <a:p>
            <a:r>
              <a:rPr lang="en-US" sz="3700" i="1"/>
              <a:t>Tiers 1 and 2 Resources</a:t>
            </a:r>
            <a:r>
              <a:rPr lang="en-US" sz="3700"/>
              <a:t>: Academic and Behavior Assessment and Intervention Tools Charts</a:t>
            </a:r>
          </a:p>
        </p:txBody>
      </p:sp>
      <p:sp>
        <p:nvSpPr>
          <p:cNvPr id="10" name="Rectangle 9">
            <a:extLst>
              <a:ext uri="{FF2B5EF4-FFF2-40B4-BE49-F238E27FC236}">
                <a16:creationId xmlns:a16="http://schemas.microsoft.com/office/drawing/2014/main" id="{EBC17AAD-BD20-4E7F-9697-A2BCD610EB9D}"/>
              </a:ext>
            </a:extLst>
          </p:cNvPr>
          <p:cNvSpPr/>
          <p:nvPr/>
        </p:nvSpPr>
        <p:spPr>
          <a:xfrm>
            <a:off x="827165" y="4812485"/>
            <a:ext cx="3351658" cy="699247"/>
          </a:xfrm>
          <a:prstGeom prst="rect">
            <a:avLst/>
          </a:prstGeom>
          <a:solidFill>
            <a:schemeClr val="bg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hlinkClick r:id="rId3"/>
              </a:rPr>
              <a:t>Screening Tools Chart </a:t>
            </a:r>
            <a:endParaRPr lang="en-US" sz="2000" b="1">
              <a:solidFill>
                <a:schemeClr val="tx1"/>
              </a:solidFill>
            </a:endParaRPr>
          </a:p>
        </p:txBody>
      </p:sp>
      <p:sp>
        <p:nvSpPr>
          <p:cNvPr id="9" name="Rectangle 8">
            <a:extLst>
              <a:ext uri="{FF2B5EF4-FFF2-40B4-BE49-F238E27FC236}">
                <a16:creationId xmlns:a16="http://schemas.microsoft.com/office/drawing/2014/main" id="{DA8E3E7A-F6D9-4BC9-A471-FABD85A86897}"/>
              </a:ext>
            </a:extLst>
          </p:cNvPr>
          <p:cNvSpPr/>
          <p:nvPr/>
        </p:nvSpPr>
        <p:spPr>
          <a:xfrm>
            <a:off x="4530436" y="4823160"/>
            <a:ext cx="3182611" cy="699247"/>
          </a:xfrm>
          <a:prstGeom prst="rect">
            <a:avLst/>
          </a:prstGeom>
          <a:solidFill>
            <a:schemeClr val="bg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hlinkClick r:id="rId4"/>
              </a:rPr>
              <a:t>Intervention Tools Chart </a:t>
            </a:r>
            <a:endParaRPr lang="en-US" sz="2000" b="1">
              <a:solidFill>
                <a:schemeClr val="tx1"/>
              </a:solidFill>
            </a:endParaRPr>
          </a:p>
        </p:txBody>
      </p:sp>
      <p:sp>
        <p:nvSpPr>
          <p:cNvPr id="7" name="Rectangle 6">
            <a:extLst>
              <a:ext uri="{FF2B5EF4-FFF2-40B4-BE49-F238E27FC236}">
                <a16:creationId xmlns:a16="http://schemas.microsoft.com/office/drawing/2014/main" id="{A2EDF04A-2800-499A-99B1-20BF9153BE43}"/>
              </a:ext>
            </a:extLst>
          </p:cNvPr>
          <p:cNvSpPr/>
          <p:nvPr/>
        </p:nvSpPr>
        <p:spPr>
          <a:xfrm>
            <a:off x="8119099" y="4812486"/>
            <a:ext cx="3351658" cy="699247"/>
          </a:xfrm>
          <a:prstGeom prst="rect">
            <a:avLst/>
          </a:prstGeom>
          <a:solidFill>
            <a:schemeClr val="bg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hlinkClick r:id="rId5"/>
              </a:rPr>
              <a:t>Progress Monitoring Tools Chart </a:t>
            </a:r>
            <a:endParaRPr lang="en-US" sz="2000" b="1">
              <a:solidFill>
                <a:schemeClr val="tx1"/>
              </a:solidFill>
            </a:endParaRPr>
          </a:p>
        </p:txBody>
      </p:sp>
      <p:pic>
        <p:nvPicPr>
          <p:cNvPr id="12" name="Picture 11">
            <a:hlinkClick r:id="rId3"/>
            <a:extLst>
              <a:ext uri="{FF2B5EF4-FFF2-40B4-BE49-F238E27FC236}">
                <a16:creationId xmlns:a16="http://schemas.microsoft.com/office/drawing/2014/main" id="{3F95396B-4259-49AB-B55B-D728BC129F3E}"/>
              </a:ex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7164" y="1645641"/>
            <a:ext cx="3351658" cy="3009175"/>
          </a:xfrm>
          <a:prstGeom prst="rect">
            <a:avLst/>
          </a:prstGeom>
          <a:ln>
            <a:solidFill>
              <a:schemeClr val="tx1"/>
            </a:solidFill>
          </a:ln>
        </p:spPr>
      </p:pic>
      <p:pic>
        <p:nvPicPr>
          <p:cNvPr id="14" name="Picture 13">
            <a:hlinkClick r:id="rId4"/>
            <a:extLst>
              <a:ext uri="{FF2B5EF4-FFF2-40B4-BE49-F238E27FC236}">
                <a16:creationId xmlns:a16="http://schemas.microsoft.com/office/drawing/2014/main" id="{EEED42B9-E9C2-47B4-8C12-7DF3361B2EF0}"/>
              </a:ext>
              <a:ext uri="{C183D7F6-B498-43B3-948B-1728B52AA6E4}">
                <adec:decorative xmlns:adec="http://schemas.microsoft.com/office/drawing/2017/decorative" val="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84874" y="1645641"/>
            <a:ext cx="3182610" cy="3009175"/>
          </a:xfrm>
          <a:prstGeom prst="rect">
            <a:avLst/>
          </a:prstGeom>
          <a:ln>
            <a:solidFill>
              <a:schemeClr val="tx1"/>
            </a:solidFill>
          </a:ln>
        </p:spPr>
      </p:pic>
      <p:pic>
        <p:nvPicPr>
          <p:cNvPr id="17" name="Picture 16">
            <a:hlinkClick r:id="rId5"/>
            <a:extLst>
              <a:ext uri="{FF2B5EF4-FFF2-40B4-BE49-F238E27FC236}">
                <a16:creationId xmlns:a16="http://schemas.microsoft.com/office/drawing/2014/main" id="{4787A5C5-629E-4921-888D-B7D56C252969}"/>
              </a:ext>
              <a:ext uri="{C183D7F6-B498-43B3-948B-1728B52AA6E4}">
                <adec:decorative xmlns:adec="http://schemas.microsoft.com/office/drawing/2017/decorative" val="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82095" y="1645641"/>
            <a:ext cx="3488662" cy="3009175"/>
          </a:xfrm>
          <a:prstGeom prst="rect">
            <a:avLst/>
          </a:prstGeom>
          <a:ln>
            <a:solidFill>
              <a:schemeClr val="tx1"/>
            </a:solidFill>
          </a:ln>
        </p:spPr>
      </p:pic>
      <p:sp>
        <p:nvSpPr>
          <p:cNvPr id="5" name="Slide Number Placeholder 4">
            <a:extLst>
              <a:ext uri="{FF2B5EF4-FFF2-40B4-BE49-F238E27FC236}">
                <a16:creationId xmlns:a16="http://schemas.microsoft.com/office/drawing/2014/main" id="{60033915-4C73-4D7F-A8FE-6F46EA0E0B7D}"/>
              </a:ext>
            </a:extLst>
          </p:cNvPr>
          <p:cNvSpPr>
            <a:spLocks noGrp="1"/>
          </p:cNvSpPr>
          <p:nvPr>
            <p:ph type="sldNum" sz="quarter" idx="14"/>
          </p:nvPr>
        </p:nvSpPr>
        <p:spPr/>
        <p:txBody>
          <a:bodyPr/>
          <a:lstStyle/>
          <a:p>
            <a:fld id="{99A20822-4A49-4D36-86E3-300BA48D3F00}" type="slidenum">
              <a:rPr lang="en-US" smtClean="0"/>
              <a:pPr/>
              <a:t>53</a:t>
            </a:fld>
            <a:endParaRPr lang="en-US"/>
          </a:p>
        </p:txBody>
      </p:sp>
    </p:spTree>
    <p:extLst>
      <p:ext uri="{BB962C8B-B14F-4D97-AF65-F5344CB8AC3E}">
        <p14:creationId xmlns:p14="http://schemas.microsoft.com/office/powerpoint/2010/main" val="422483159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3DE44C-3AD0-4C3C-9F7B-863BDAEFAFAE}"/>
              </a:ext>
            </a:extLst>
          </p:cNvPr>
          <p:cNvSpPr>
            <a:spLocks noGrp="1"/>
          </p:cNvSpPr>
          <p:nvPr>
            <p:ph type="title"/>
          </p:nvPr>
        </p:nvSpPr>
        <p:spPr>
          <a:xfrm>
            <a:off x="455676" y="91440"/>
            <a:ext cx="11276076" cy="1280160"/>
          </a:xfrm>
        </p:spPr>
        <p:txBody>
          <a:bodyPr>
            <a:normAutofit/>
          </a:bodyPr>
          <a:lstStyle/>
          <a:p>
            <a:r>
              <a:rPr lang="en-US" sz="4000">
                <a:solidFill>
                  <a:srgbClr val="C25131"/>
                </a:solidFill>
              </a:rPr>
              <a:t>3. </a:t>
            </a:r>
            <a:r>
              <a:rPr lang="en-US" sz="4000"/>
              <a:t>Start small and focus on one step at a time.</a:t>
            </a:r>
          </a:p>
        </p:txBody>
      </p:sp>
      <p:sp>
        <p:nvSpPr>
          <p:cNvPr id="3" name="Content Placeholder 2">
            <a:extLst>
              <a:ext uri="{FF2B5EF4-FFF2-40B4-BE49-F238E27FC236}">
                <a16:creationId xmlns:a16="http://schemas.microsoft.com/office/drawing/2014/main" id="{AE2ABC86-BA55-4FCA-AA71-1E2CFE1EEDB9}"/>
              </a:ext>
            </a:extLst>
          </p:cNvPr>
          <p:cNvSpPr>
            <a:spLocks noGrp="1"/>
          </p:cNvSpPr>
          <p:nvPr>
            <p:ph sz="quarter" idx="15"/>
          </p:nvPr>
        </p:nvSpPr>
        <p:spPr/>
        <p:txBody>
          <a:bodyPr/>
          <a:lstStyle/>
          <a:p>
            <a:r>
              <a:rPr lang="en-US" b="1"/>
              <a:t>Staff shared: </a:t>
            </a:r>
            <a:r>
              <a:rPr lang="en-US"/>
              <a:t>Small-scale implementation allowed them to concentrate on understanding the DBI process and learning how to integrate the process into their instruction. </a:t>
            </a:r>
          </a:p>
          <a:p>
            <a:r>
              <a:rPr lang="en-US" b="1"/>
              <a:t>Leaders shared: </a:t>
            </a:r>
            <a:r>
              <a:rPr lang="en-US"/>
              <a:t>Not overcommitting in the early stages of DBI implementation was critical to ensuring that teachers were not overwhelmed or frustrated and to allowing them to experience initial successes.</a:t>
            </a:r>
          </a:p>
        </p:txBody>
      </p:sp>
      <p:sp>
        <p:nvSpPr>
          <p:cNvPr id="4" name="Slide Number Placeholder 3">
            <a:extLst>
              <a:ext uri="{FF2B5EF4-FFF2-40B4-BE49-F238E27FC236}">
                <a16:creationId xmlns:a16="http://schemas.microsoft.com/office/drawing/2014/main" id="{9CF6E1F5-387B-4971-9875-920AAE218932}"/>
              </a:ext>
            </a:extLst>
          </p:cNvPr>
          <p:cNvSpPr>
            <a:spLocks noGrp="1"/>
          </p:cNvSpPr>
          <p:nvPr>
            <p:ph type="sldNum" sz="quarter" idx="14"/>
          </p:nvPr>
        </p:nvSpPr>
        <p:spPr/>
        <p:txBody>
          <a:bodyPr/>
          <a:lstStyle/>
          <a:p>
            <a:fld id="{99A20822-4A49-4D36-86E3-300BA48D3F00}" type="slidenum">
              <a:rPr lang="en-US" smtClean="0"/>
              <a:t>54</a:t>
            </a:fld>
            <a:endParaRPr lang="en-US"/>
          </a:p>
        </p:txBody>
      </p:sp>
    </p:spTree>
    <p:extLst>
      <p:ext uri="{BB962C8B-B14F-4D97-AF65-F5344CB8AC3E}">
        <p14:creationId xmlns:p14="http://schemas.microsoft.com/office/powerpoint/2010/main" val="383525326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6A7171-ACFC-454F-95ED-F51FDD991A57}"/>
              </a:ext>
            </a:extLst>
          </p:cNvPr>
          <p:cNvSpPr>
            <a:spLocks noGrp="1"/>
          </p:cNvSpPr>
          <p:nvPr>
            <p:ph type="title"/>
          </p:nvPr>
        </p:nvSpPr>
        <p:spPr>
          <a:xfrm>
            <a:off x="457202" y="0"/>
            <a:ext cx="11276076" cy="1131781"/>
          </a:xfrm>
        </p:spPr>
        <p:txBody>
          <a:bodyPr/>
          <a:lstStyle/>
          <a:p>
            <a:r>
              <a:rPr lang="en-US" i="1"/>
              <a:t>Resources</a:t>
            </a:r>
            <a:r>
              <a:rPr lang="en-US"/>
              <a:t>: Monitoring Fidelity </a:t>
            </a:r>
          </a:p>
        </p:txBody>
      </p:sp>
      <p:pic>
        <p:nvPicPr>
          <p:cNvPr id="6" name="Picture 5">
            <a:extLst>
              <a:ext uri="{FF2B5EF4-FFF2-40B4-BE49-F238E27FC236}">
                <a16:creationId xmlns:a16="http://schemas.microsoft.com/office/drawing/2014/main" id="{69C5FFD3-A0EE-4317-8337-89D211D75941}"/>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012888" y="1034606"/>
            <a:ext cx="5591175" cy="4962525"/>
          </a:xfrm>
          <a:prstGeom prst="rect">
            <a:avLst/>
          </a:prstGeom>
          <a:ln>
            <a:solidFill>
              <a:schemeClr val="bg1">
                <a:lumMod val="65000"/>
              </a:schemeClr>
            </a:solidFill>
          </a:ln>
        </p:spPr>
      </p:pic>
      <p:pic>
        <p:nvPicPr>
          <p:cNvPr id="7" name="Picture 6">
            <a:extLst>
              <a:ext uri="{FF2B5EF4-FFF2-40B4-BE49-F238E27FC236}">
                <a16:creationId xmlns:a16="http://schemas.microsoft.com/office/drawing/2014/main" id="{0996C5D9-25FC-47BE-A168-66F5D432CFE2}"/>
              </a:ext>
              <a:ext uri="{C183D7F6-B498-43B3-948B-1728B52AA6E4}">
                <adec:decorative xmlns:adec="http://schemas.microsoft.com/office/drawing/2017/decorative" val="1"/>
              </a:ext>
            </a:extLst>
          </p:cNvPr>
          <p:cNvPicPr>
            <a:picLocks noChangeAspect="1"/>
          </p:cNvPicPr>
          <p:nvPr/>
        </p:nvPicPr>
        <p:blipFill rotWithShape="1">
          <a:blip r:embed="rId4"/>
          <a:srcRect t="6481"/>
          <a:stretch/>
        </p:blipFill>
        <p:spPr>
          <a:xfrm>
            <a:off x="6525118" y="3058160"/>
            <a:ext cx="5287106" cy="167454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Speech Bubble: Rectangle with Corners Rounded 3">
            <a:extLst>
              <a:ext uri="{FF2B5EF4-FFF2-40B4-BE49-F238E27FC236}">
                <a16:creationId xmlns:a16="http://schemas.microsoft.com/office/drawing/2014/main" id="{15CA7FDD-1411-416D-BCB1-4CE820B5FC54}"/>
              </a:ext>
            </a:extLst>
          </p:cNvPr>
          <p:cNvSpPr/>
          <p:nvPr/>
        </p:nvSpPr>
        <p:spPr>
          <a:xfrm>
            <a:off x="6235700" y="1008018"/>
            <a:ext cx="4572000" cy="1447800"/>
          </a:xfrm>
          <a:prstGeom prst="wedgeRoundRectCallout">
            <a:avLst>
              <a:gd name="adj1" fmla="val -40555"/>
              <a:gd name="adj2" fmla="val 80799"/>
              <a:gd name="adj3" fmla="val 16667"/>
            </a:avLst>
          </a:prstGeom>
          <a:solidFill>
            <a:schemeClr val="bg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Start by focusing on doing things consistently as designed before scaling up.</a:t>
            </a:r>
          </a:p>
        </p:txBody>
      </p:sp>
      <p:sp>
        <p:nvSpPr>
          <p:cNvPr id="3" name="Rectangle 2">
            <a:extLst>
              <a:ext uri="{FF2B5EF4-FFF2-40B4-BE49-F238E27FC236}">
                <a16:creationId xmlns:a16="http://schemas.microsoft.com/office/drawing/2014/main" id="{8C9B4EC9-66B7-4329-9C70-448EC3B23874}"/>
              </a:ext>
            </a:extLst>
          </p:cNvPr>
          <p:cNvSpPr/>
          <p:nvPr/>
        </p:nvSpPr>
        <p:spPr>
          <a:xfrm>
            <a:off x="6953583" y="5029569"/>
            <a:ext cx="4778169" cy="696650"/>
          </a:xfrm>
          <a:prstGeom prst="rect">
            <a:avLst/>
          </a:prstGeom>
          <a:solidFill>
            <a:schemeClr val="bg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hlinkClick r:id="rId5"/>
              </a:rPr>
              <a:t>https://intensiveintervention.org/implementation-intervention/fidelity</a:t>
            </a:r>
            <a:r>
              <a:rPr lang="en-US">
                <a:solidFill>
                  <a:schemeClr val="tx1"/>
                </a:solidFill>
              </a:rPr>
              <a:t> </a:t>
            </a:r>
          </a:p>
        </p:txBody>
      </p:sp>
      <p:sp>
        <p:nvSpPr>
          <p:cNvPr id="5" name="Slide Number Placeholder 4">
            <a:extLst>
              <a:ext uri="{FF2B5EF4-FFF2-40B4-BE49-F238E27FC236}">
                <a16:creationId xmlns:a16="http://schemas.microsoft.com/office/drawing/2014/main" id="{0DA937FE-19DC-461A-9AC1-47840764F755}"/>
              </a:ext>
            </a:extLst>
          </p:cNvPr>
          <p:cNvSpPr>
            <a:spLocks noGrp="1"/>
          </p:cNvSpPr>
          <p:nvPr>
            <p:ph type="sldNum" sz="quarter" idx="14"/>
          </p:nvPr>
        </p:nvSpPr>
        <p:spPr/>
        <p:txBody>
          <a:bodyPr/>
          <a:lstStyle/>
          <a:p>
            <a:fld id="{99A20822-4A49-4D36-86E3-300BA48D3F00}" type="slidenum">
              <a:rPr lang="en-US" smtClean="0"/>
              <a:pPr/>
              <a:t>55</a:t>
            </a:fld>
            <a:endParaRPr lang="en-US"/>
          </a:p>
        </p:txBody>
      </p:sp>
    </p:spTree>
    <p:extLst>
      <p:ext uri="{BB962C8B-B14F-4D97-AF65-F5344CB8AC3E}">
        <p14:creationId xmlns:p14="http://schemas.microsoft.com/office/powerpoint/2010/main" val="191376936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7CE49-A3AF-4F1E-B31B-48D9EB116955}"/>
              </a:ext>
            </a:extLst>
          </p:cNvPr>
          <p:cNvSpPr>
            <a:spLocks noGrp="1"/>
          </p:cNvSpPr>
          <p:nvPr>
            <p:ph type="title"/>
          </p:nvPr>
        </p:nvSpPr>
        <p:spPr>
          <a:xfrm>
            <a:off x="457200" y="73152"/>
            <a:ext cx="11276076" cy="1280160"/>
          </a:xfrm>
        </p:spPr>
        <p:txBody>
          <a:bodyPr>
            <a:normAutofit/>
          </a:bodyPr>
          <a:lstStyle/>
          <a:p>
            <a:r>
              <a:rPr lang="en-US">
                <a:solidFill>
                  <a:srgbClr val="C25131"/>
                </a:solidFill>
              </a:rPr>
              <a:t>4. </a:t>
            </a:r>
            <a:r>
              <a:rPr lang="en-US"/>
              <a:t>Use formalized procedures and </a:t>
            </a:r>
            <a:br>
              <a:rPr lang="en-US"/>
            </a:br>
            <a:r>
              <a:rPr lang="en-US"/>
              <a:t>standard protocols.</a:t>
            </a:r>
          </a:p>
        </p:txBody>
      </p:sp>
      <p:sp>
        <p:nvSpPr>
          <p:cNvPr id="3" name="Content Placeholder 2">
            <a:extLst>
              <a:ext uri="{FF2B5EF4-FFF2-40B4-BE49-F238E27FC236}">
                <a16:creationId xmlns:a16="http://schemas.microsoft.com/office/drawing/2014/main" id="{57C81458-E0D0-4DC7-92D7-D8CA94C9AB94}"/>
              </a:ext>
            </a:extLst>
          </p:cNvPr>
          <p:cNvSpPr>
            <a:spLocks noGrp="1"/>
          </p:cNvSpPr>
          <p:nvPr>
            <p:ph sz="quarter" idx="15"/>
          </p:nvPr>
        </p:nvSpPr>
        <p:spPr/>
        <p:txBody>
          <a:bodyPr/>
          <a:lstStyle/>
          <a:p>
            <a:r>
              <a:rPr lang="en-US"/>
              <a:t>Ensure processes are </a:t>
            </a:r>
            <a:r>
              <a:rPr lang="en-US" b="1"/>
              <a:t>clearly documented </a:t>
            </a:r>
            <a:r>
              <a:rPr lang="en-US"/>
              <a:t>(e.g., scripted meeting agendas and clear guidelines).</a:t>
            </a:r>
          </a:p>
          <a:p>
            <a:r>
              <a:rPr lang="en-US"/>
              <a:t>Provide </a:t>
            </a:r>
            <a:r>
              <a:rPr lang="en-US" b="1"/>
              <a:t>ongoing professional development </a:t>
            </a:r>
            <a:r>
              <a:rPr lang="en-US"/>
              <a:t>to ensure that the knowledge is not placed with a few key individuals and to </a:t>
            </a:r>
            <a:r>
              <a:rPr lang="en-US" dirty="0"/>
              <a:t>maintain</a:t>
            </a:r>
            <a:r>
              <a:rPr lang="en-US"/>
              <a:t> sustainability when staffing changes. </a:t>
            </a:r>
          </a:p>
        </p:txBody>
      </p:sp>
      <p:sp>
        <p:nvSpPr>
          <p:cNvPr id="4" name="Slide Number Placeholder 3">
            <a:extLst>
              <a:ext uri="{FF2B5EF4-FFF2-40B4-BE49-F238E27FC236}">
                <a16:creationId xmlns:a16="http://schemas.microsoft.com/office/drawing/2014/main" id="{2448EA44-C516-4B69-8B0A-E63A5E9A26C7}"/>
              </a:ext>
            </a:extLst>
          </p:cNvPr>
          <p:cNvSpPr>
            <a:spLocks noGrp="1"/>
          </p:cNvSpPr>
          <p:nvPr>
            <p:ph type="sldNum" sz="quarter" idx="14"/>
          </p:nvPr>
        </p:nvSpPr>
        <p:spPr/>
        <p:txBody>
          <a:bodyPr/>
          <a:lstStyle/>
          <a:p>
            <a:fld id="{99A20822-4A49-4D36-86E3-300BA48D3F00}" type="slidenum">
              <a:rPr lang="en-US" smtClean="0"/>
              <a:t>56</a:t>
            </a:fld>
            <a:endParaRPr lang="en-US"/>
          </a:p>
        </p:txBody>
      </p:sp>
    </p:spTree>
    <p:extLst>
      <p:ext uri="{BB962C8B-B14F-4D97-AF65-F5344CB8AC3E}">
        <p14:creationId xmlns:p14="http://schemas.microsoft.com/office/powerpoint/2010/main" val="310033511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EDAE186-EE6D-1FE9-4AD5-E66463962380}"/>
              </a:ext>
            </a:extLst>
          </p:cNvPr>
          <p:cNvSpPr>
            <a:spLocks noGrp="1"/>
          </p:cNvSpPr>
          <p:nvPr>
            <p:ph type="title"/>
          </p:nvPr>
        </p:nvSpPr>
        <p:spPr>
          <a:xfrm>
            <a:off x="457200" y="0"/>
            <a:ext cx="4785360" cy="1280160"/>
          </a:xfrm>
        </p:spPr>
        <p:txBody>
          <a:bodyPr/>
          <a:lstStyle/>
          <a:p>
            <a:r>
              <a:rPr lang="en-US"/>
              <a:t>Facilitated Meetings to Review Data</a:t>
            </a:r>
          </a:p>
        </p:txBody>
      </p:sp>
      <p:pic>
        <p:nvPicPr>
          <p:cNvPr id="2" name="Picture 1" descr="NCII website">
            <a:extLst>
              <a:ext uri="{FF2B5EF4-FFF2-40B4-BE49-F238E27FC236}">
                <a16:creationId xmlns:a16="http://schemas.microsoft.com/office/drawing/2014/main" id="{812EEEBA-1446-40BC-A1B6-65BDC7E186B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11798" b="2824"/>
          <a:stretch/>
        </p:blipFill>
        <p:spPr>
          <a:xfrm>
            <a:off x="5665431" y="280326"/>
            <a:ext cx="6066321" cy="4492933"/>
          </a:xfrm>
          <a:prstGeom prst="rect">
            <a:avLst/>
          </a:prstGeom>
          <a:ln>
            <a:solidFill>
              <a:schemeClr val="tx1"/>
            </a:solidFill>
          </a:ln>
        </p:spPr>
      </p:pic>
      <p:pic>
        <p:nvPicPr>
          <p:cNvPr id="6" name="Picture 5" descr="Screenshot of NCII Intensive Intervention Meeting Participant Guide">
            <a:extLst>
              <a:ext uri="{FF2B5EF4-FFF2-40B4-BE49-F238E27FC236}">
                <a16:creationId xmlns:a16="http://schemas.microsoft.com/office/drawing/2014/main" id="{7AAFBF73-6815-4F14-A8B8-D6ED09D3599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20330676">
            <a:off x="756282" y="2127248"/>
            <a:ext cx="2745731" cy="3551445"/>
          </a:xfrm>
          <a:prstGeom prst="rect">
            <a:avLst/>
          </a:prstGeom>
          <a:ln>
            <a:solidFill>
              <a:schemeClr val="tx1"/>
            </a:solidFill>
          </a:ln>
        </p:spPr>
      </p:pic>
      <p:pic>
        <p:nvPicPr>
          <p:cNvPr id="9" name="Picture 8" descr="screen shot of the Intensive Intervention Meeting Agenda resource from NCII">
            <a:extLst>
              <a:ext uri="{FF2B5EF4-FFF2-40B4-BE49-F238E27FC236}">
                <a16:creationId xmlns:a16="http://schemas.microsoft.com/office/drawing/2014/main" id="{39AB7371-705F-5923-7F14-AC9522E888A5}"/>
              </a:ext>
            </a:extLst>
          </p:cNvPr>
          <p:cNvPicPr>
            <a:picLocks noChangeAspect="1"/>
          </p:cNvPicPr>
          <p:nvPr/>
        </p:nvPicPr>
        <p:blipFill>
          <a:blip r:embed="rId4"/>
          <a:stretch>
            <a:fillRect/>
          </a:stretch>
        </p:blipFill>
        <p:spPr>
          <a:xfrm>
            <a:off x="2849880" y="1751457"/>
            <a:ext cx="3107584" cy="4000119"/>
          </a:xfrm>
          <a:prstGeom prst="rect">
            <a:avLst/>
          </a:prstGeom>
          <a:ln>
            <a:solidFill>
              <a:schemeClr val="tx1"/>
            </a:solidFill>
          </a:ln>
        </p:spPr>
      </p:pic>
      <p:pic>
        <p:nvPicPr>
          <p:cNvPr id="7" name="Picture 6" descr="Screenshot of NCII's student summary form: https://intensiveintervention.org/implementation-intervention/data-teaming&#10;">
            <a:extLst>
              <a:ext uri="{FF2B5EF4-FFF2-40B4-BE49-F238E27FC236}">
                <a16:creationId xmlns:a16="http://schemas.microsoft.com/office/drawing/2014/main" id="{3B75E7D4-09A1-7620-775A-CAF8BC90E354}"/>
              </a:ext>
            </a:extLst>
          </p:cNvPr>
          <p:cNvPicPr>
            <a:picLocks noChangeAspect="1"/>
          </p:cNvPicPr>
          <p:nvPr/>
        </p:nvPicPr>
        <p:blipFill>
          <a:blip r:embed="rId5"/>
          <a:stretch>
            <a:fillRect/>
          </a:stretch>
        </p:blipFill>
        <p:spPr>
          <a:xfrm>
            <a:off x="5665431" y="3276600"/>
            <a:ext cx="3436185" cy="2570988"/>
          </a:xfrm>
          <a:prstGeom prst="rect">
            <a:avLst/>
          </a:prstGeom>
          <a:ln>
            <a:solidFill>
              <a:schemeClr val="tx1"/>
            </a:solidFill>
          </a:ln>
        </p:spPr>
      </p:pic>
      <p:sp>
        <p:nvSpPr>
          <p:cNvPr id="10" name="Rectangle 9">
            <a:extLst>
              <a:ext uri="{FF2B5EF4-FFF2-40B4-BE49-F238E27FC236}">
                <a16:creationId xmlns:a16="http://schemas.microsoft.com/office/drawing/2014/main" id="{F7761791-7E9C-4107-0A2B-BAD858C3E334}"/>
              </a:ext>
            </a:extLst>
          </p:cNvPr>
          <p:cNvSpPr/>
          <p:nvPr/>
        </p:nvSpPr>
        <p:spPr>
          <a:xfrm>
            <a:off x="4371181" y="5564075"/>
            <a:ext cx="5924550" cy="861109"/>
          </a:xfrm>
          <a:prstGeom prst="rect">
            <a:avLst/>
          </a:prstGeom>
          <a:solidFill>
            <a:schemeClr val="bg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hlinkClick r:id="rId6"/>
              </a:rPr>
              <a:t>https://intensiveintervention.org/implementation-intervention/data-teaming</a:t>
            </a:r>
            <a:r>
              <a:rPr lang="en-US">
                <a:solidFill>
                  <a:schemeClr val="tx1"/>
                </a:solidFill>
              </a:rPr>
              <a:t> </a:t>
            </a:r>
          </a:p>
        </p:txBody>
      </p:sp>
    </p:spTree>
    <p:extLst>
      <p:ext uri="{BB962C8B-B14F-4D97-AF65-F5344CB8AC3E}">
        <p14:creationId xmlns:p14="http://schemas.microsoft.com/office/powerpoint/2010/main" val="282285914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631"/>
        <p:cNvGrpSpPr/>
        <p:nvPr/>
      </p:nvGrpSpPr>
      <p:grpSpPr>
        <a:xfrm>
          <a:off x="0" y="0"/>
          <a:ext cx="0" cy="0"/>
          <a:chOff x="0" y="0"/>
          <a:chExt cx="0" cy="0"/>
        </a:xfrm>
      </p:grpSpPr>
      <p:sp>
        <p:nvSpPr>
          <p:cNvPr id="634" name="Shape 634"/>
          <p:cNvSpPr txBox="1">
            <a:spLocks noGrp="1"/>
          </p:cNvSpPr>
          <p:nvPr>
            <p:ph type="title"/>
          </p:nvPr>
        </p:nvSpPr>
        <p:spPr>
          <a:xfrm>
            <a:off x="752635" y="-77501"/>
            <a:ext cx="11276076" cy="1280160"/>
          </a:xfrm>
        </p:spPr>
        <p:txBody>
          <a:bodyPr/>
          <a:lstStyle/>
          <a:p>
            <a:pPr lvl="0"/>
            <a:r>
              <a:rPr lang="en-US">
                <a:sym typeface="Arial Narrow"/>
              </a:rPr>
              <a:t>Developing Student Plans</a:t>
            </a:r>
          </a:p>
        </p:txBody>
      </p:sp>
      <p:sp>
        <p:nvSpPr>
          <p:cNvPr id="635" name="Shape 635">
            <a:extLst>
              <a:ext uri="{C183D7F6-B498-43B3-948B-1728B52AA6E4}">
                <adec:decorative xmlns:adec="http://schemas.microsoft.com/office/drawing/2017/decorative" val="1"/>
              </a:ext>
            </a:extLst>
          </p:cNvPr>
          <p:cNvSpPr txBox="1">
            <a:spLocks noGrp="1"/>
          </p:cNvSpPr>
          <p:nvPr>
            <p:ph type="sldNum" sz="quarter" idx="10"/>
          </p:nvPr>
        </p:nvSpPr>
        <p:spPr>
          <a:xfrm>
            <a:off x="11847701" y="6507316"/>
            <a:ext cx="35266" cy="153888"/>
          </a:xfrm>
        </p:spPr>
        <p:txBody>
          <a:bodyPr/>
          <a:lstStyle/>
          <a:p>
            <a:pPr lvl="0"/>
            <a:r>
              <a:rPr lang="en-US"/>
              <a:t> </a:t>
            </a:r>
          </a:p>
        </p:txBody>
      </p:sp>
      <p:sp>
        <p:nvSpPr>
          <p:cNvPr id="2" name="Speech Bubble: Rectangle with Corners Rounded 1">
            <a:extLst>
              <a:ext uri="{FF2B5EF4-FFF2-40B4-BE49-F238E27FC236}">
                <a16:creationId xmlns:a16="http://schemas.microsoft.com/office/drawing/2014/main" id="{2F240348-45DF-4F23-93B8-1CFDEAD8920B}"/>
              </a:ext>
            </a:extLst>
          </p:cNvPr>
          <p:cNvSpPr/>
          <p:nvPr/>
        </p:nvSpPr>
        <p:spPr>
          <a:xfrm>
            <a:off x="7392378" y="1501264"/>
            <a:ext cx="3467100" cy="3055745"/>
          </a:xfrm>
          <a:prstGeom prst="wedgeRoundRectCallout">
            <a:avLst>
              <a:gd name="adj1" fmla="val -69197"/>
              <a:gd name="adj2" fmla="val -21341"/>
              <a:gd name="adj3" fmla="val 16667"/>
            </a:avLst>
          </a:prstGeom>
          <a:solidFill>
            <a:schemeClr val="bg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400" b="1">
                <a:solidFill>
                  <a:schemeClr val="tx1"/>
                </a:solidFill>
                <a:sym typeface="Arial"/>
              </a:rPr>
              <a:t>Clearly articulate: </a:t>
            </a:r>
          </a:p>
          <a:p>
            <a:pPr marL="742950" lvl="1" indent="-285750">
              <a:buFont typeface="Arial" panose="020B0604020202020204" pitchFamily="34" charset="0"/>
              <a:buChar char="•"/>
            </a:pPr>
            <a:r>
              <a:rPr lang="en-US" sz="2400">
                <a:solidFill>
                  <a:schemeClr val="tx1"/>
                </a:solidFill>
                <a:sym typeface="Arial"/>
              </a:rPr>
              <a:t>Scheduling</a:t>
            </a:r>
          </a:p>
          <a:p>
            <a:pPr marL="742950" lvl="1" indent="-285750">
              <a:buFont typeface="Arial" panose="020B0604020202020204" pitchFamily="34" charset="0"/>
              <a:buChar char="•"/>
            </a:pPr>
            <a:r>
              <a:rPr lang="en-US" sz="2400">
                <a:solidFill>
                  <a:schemeClr val="tx1"/>
                </a:solidFill>
                <a:sym typeface="Arial"/>
              </a:rPr>
              <a:t>Fidelity data collection</a:t>
            </a:r>
          </a:p>
          <a:p>
            <a:pPr marL="742950" lvl="1" indent="-285750">
              <a:buFont typeface="Arial" panose="020B0604020202020204" pitchFamily="34" charset="0"/>
              <a:buChar char="•"/>
            </a:pPr>
            <a:r>
              <a:rPr lang="en-US" sz="2400">
                <a:solidFill>
                  <a:schemeClr val="tx1"/>
                </a:solidFill>
                <a:sym typeface="Arial"/>
              </a:rPr>
              <a:t>Responsibilities</a:t>
            </a:r>
          </a:p>
          <a:p>
            <a:pPr marL="742950" lvl="1" indent="-285750">
              <a:buFont typeface="Arial" panose="020B0604020202020204" pitchFamily="34" charset="0"/>
              <a:buChar char="•"/>
            </a:pPr>
            <a:r>
              <a:rPr lang="en-US" sz="2400">
                <a:solidFill>
                  <a:schemeClr val="tx1"/>
                </a:solidFill>
                <a:sym typeface="Arial"/>
              </a:rPr>
              <a:t>Communication</a:t>
            </a:r>
          </a:p>
          <a:p>
            <a:pPr marL="742950" lvl="1" indent="-285750">
              <a:buFont typeface="Arial" panose="020B0604020202020204" pitchFamily="34" charset="0"/>
              <a:buChar char="•"/>
            </a:pPr>
            <a:r>
              <a:rPr lang="en-US" sz="2400">
                <a:solidFill>
                  <a:schemeClr val="tx1"/>
                </a:solidFill>
                <a:sym typeface="Arial"/>
              </a:rPr>
              <a:t>Follow-up</a:t>
            </a:r>
            <a:r>
              <a:rPr lang="en-US">
                <a:solidFill>
                  <a:schemeClr val="tx1"/>
                </a:solidFill>
              </a:rPr>
              <a:t> </a:t>
            </a:r>
          </a:p>
        </p:txBody>
      </p:sp>
      <p:pic>
        <p:nvPicPr>
          <p:cNvPr id="8" name="Picture 7">
            <a:extLst>
              <a:ext uri="{FF2B5EF4-FFF2-40B4-BE49-F238E27FC236}">
                <a16:creationId xmlns:a16="http://schemas.microsoft.com/office/drawing/2014/main" id="{52E6A3A5-13F1-4EAF-AB47-DA38E0437CAC}"/>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5446" y="1202659"/>
            <a:ext cx="4940554" cy="4363254"/>
          </a:xfrm>
          <a:prstGeom prst="rect">
            <a:avLst/>
          </a:prstGeom>
          <a:ln>
            <a:solidFill>
              <a:schemeClr val="tx1"/>
            </a:solidFill>
          </a:ln>
        </p:spPr>
      </p:pic>
      <p:sp>
        <p:nvSpPr>
          <p:cNvPr id="7" name="Slide Number Placeholder 2"/>
          <p:cNvSpPr txBox="1">
            <a:spLocks/>
          </p:cNvSpPr>
          <p:nvPr/>
        </p:nvSpPr>
        <p:spPr bwMode="gray">
          <a:xfrm>
            <a:off x="10295161" y="6507316"/>
            <a:ext cx="141064" cy="153888"/>
          </a:xfrm>
          <a:prstGeom prst="rect">
            <a:avLst/>
          </a:prstGeom>
          <a:noFill/>
        </p:spPr>
        <p:txBody>
          <a:bodyPr wrap="none" lIns="0" tIns="0" rIns="0" bIns="0" anchor="b" anchorCtr="0">
            <a:spAutoFit/>
          </a:bodyPr>
          <a:lstStyle>
            <a:defPPr marR="0" algn="l" rtl="0">
              <a:lnSpc>
                <a:spcPct val="100000"/>
              </a:lnSpc>
              <a:spcBef>
                <a:spcPts val="0"/>
              </a:spcBef>
              <a:spcAft>
                <a:spcPts val="0"/>
              </a:spcAft>
            </a:defPPr>
            <a:lvl1pPr marR="0" algn="l" rtl="0">
              <a:lnSpc>
                <a:spcPct val="100000"/>
              </a:lnSpc>
              <a:spcBef>
                <a:spcPts val="0"/>
              </a:spcBef>
              <a:spcAft>
                <a:spcPts val="0"/>
              </a:spcAft>
              <a:buNone/>
              <a:defRPr lang="en-US" sz="1000" b="0" i="0" u="none" strike="noStrike" cap="none" baseline="0" smtClean="0">
                <a:solidFill>
                  <a:schemeClr val="bg1">
                    <a:lumMod val="75000"/>
                  </a:schemeClr>
                </a:solidFill>
                <a:latin typeface="+mn-lt"/>
                <a:ea typeface="ＭＳ Ｐゴシック" charset="-128"/>
                <a:cs typeface="+mn-cs"/>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pPr algn="r"/>
            <a:fld id="{F3477EC8-074D-41C4-94AE-E9EA7CEEA348}" type="slidenum">
              <a:rPr lang="en-US"/>
              <a:pPr algn="r"/>
              <a:t>58</a:t>
            </a:fld>
            <a:endParaRPr lang="en-US"/>
          </a:p>
        </p:txBody>
      </p:sp>
    </p:spTree>
    <p:extLst>
      <p:ext uri="{BB962C8B-B14F-4D97-AF65-F5344CB8AC3E}">
        <p14:creationId xmlns:p14="http://schemas.microsoft.com/office/powerpoint/2010/main" val="3293323873"/>
      </p:ext>
    </p:extLst>
  </p:cSld>
  <p:clrMapOvr>
    <a:masterClrMapping/>
  </p:clrMapOvr>
  <p:transition spd="slow">
    <p:cut/>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19EC52-9770-41AC-82E1-3BCCC7D41587}"/>
              </a:ext>
            </a:extLst>
          </p:cNvPr>
          <p:cNvSpPr>
            <a:spLocks noGrp="1"/>
          </p:cNvSpPr>
          <p:nvPr>
            <p:ph type="title"/>
          </p:nvPr>
        </p:nvSpPr>
        <p:spPr/>
        <p:txBody>
          <a:bodyPr/>
          <a:lstStyle/>
          <a:p>
            <a:r>
              <a:rPr lang="en-US"/>
              <a:t>Professional Learning Resources</a:t>
            </a:r>
          </a:p>
        </p:txBody>
      </p:sp>
      <p:pic>
        <p:nvPicPr>
          <p:cNvPr id="6" name="Picture 5">
            <a:extLst>
              <a:ext uri="{FF2B5EF4-FFF2-40B4-BE49-F238E27FC236}">
                <a16:creationId xmlns:a16="http://schemas.microsoft.com/office/drawing/2014/main" id="{9B880726-5883-48FF-98BC-662794FEAF7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rot="21153679">
            <a:off x="865743" y="1829438"/>
            <a:ext cx="5471918" cy="3229401"/>
          </a:xfrm>
          <a:prstGeom prst="rect">
            <a:avLst/>
          </a:prstGeom>
          <a:ln>
            <a:solidFill>
              <a:schemeClr val="tx1"/>
            </a:solidFill>
          </a:ln>
        </p:spPr>
      </p:pic>
      <p:sp>
        <p:nvSpPr>
          <p:cNvPr id="3" name="TextBox 2">
            <a:extLst>
              <a:ext uri="{FF2B5EF4-FFF2-40B4-BE49-F238E27FC236}">
                <a16:creationId xmlns:a16="http://schemas.microsoft.com/office/drawing/2014/main" id="{B5697272-F18C-4164-9BF1-834F6B70FB34}"/>
              </a:ext>
            </a:extLst>
          </p:cNvPr>
          <p:cNvSpPr txBox="1"/>
          <p:nvPr/>
        </p:nvSpPr>
        <p:spPr>
          <a:xfrm>
            <a:off x="1611344" y="4782079"/>
            <a:ext cx="4483132" cy="646331"/>
          </a:xfrm>
          <a:prstGeom prst="rect">
            <a:avLst/>
          </a:prstGeom>
          <a:solidFill>
            <a:schemeClr val="bg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a:hlinkClick r:id="rId4"/>
              </a:rPr>
              <a:t>https://intensiveintervention.org/training/dbi-training-materials</a:t>
            </a:r>
            <a:r>
              <a:rPr lang="en-US"/>
              <a:t> </a:t>
            </a:r>
          </a:p>
        </p:txBody>
      </p:sp>
      <p:pic>
        <p:nvPicPr>
          <p:cNvPr id="10" name="Picture 9" descr="screen shot of the Intensive Intervention online learning modules home page">
            <a:extLst>
              <a:ext uri="{FF2B5EF4-FFF2-40B4-BE49-F238E27FC236}">
                <a16:creationId xmlns:a16="http://schemas.microsoft.com/office/drawing/2014/main" id="{6441FC70-C73E-FFAA-3593-07D10B871003}"/>
              </a:ext>
            </a:extLst>
          </p:cNvPr>
          <p:cNvPicPr>
            <a:picLocks noChangeAspect="1"/>
          </p:cNvPicPr>
          <p:nvPr/>
        </p:nvPicPr>
        <p:blipFill>
          <a:blip r:embed="rId5"/>
          <a:stretch>
            <a:fillRect/>
          </a:stretch>
        </p:blipFill>
        <p:spPr>
          <a:xfrm>
            <a:off x="6192867" y="1194816"/>
            <a:ext cx="5620480" cy="5029200"/>
          </a:xfrm>
          <a:prstGeom prst="rect">
            <a:avLst/>
          </a:prstGeom>
          <a:ln>
            <a:solidFill>
              <a:schemeClr val="tx1"/>
            </a:solidFill>
          </a:ln>
        </p:spPr>
      </p:pic>
      <p:sp>
        <p:nvSpPr>
          <p:cNvPr id="8" name="TextBox 7">
            <a:extLst>
              <a:ext uri="{FF2B5EF4-FFF2-40B4-BE49-F238E27FC236}">
                <a16:creationId xmlns:a16="http://schemas.microsoft.com/office/drawing/2014/main" id="{BD9BB656-0387-4595-AC8A-A4175F28F651}"/>
              </a:ext>
            </a:extLst>
          </p:cNvPr>
          <p:cNvSpPr txBox="1"/>
          <p:nvPr/>
        </p:nvSpPr>
        <p:spPr>
          <a:xfrm>
            <a:off x="7000406" y="5252353"/>
            <a:ext cx="4731345" cy="646331"/>
          </a:xfrm>
          <a:prstGeom prst="rect">
            <a:avLst/>
          </a:prstGeom>
          <a:solidFill>
            <a:schemeClr val="bg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a:hlinkClick r:id="rId6"/>
              </a:rPr>
              <a:t>https://intensiveintervention.org/training/online-learning-modules</a:t>
            </a:r>
            <a:r>
              <a:rPr lang="en-US"/>
              <a:t> </a:t>
            </a:r>
          </a:p>
        </p:txBody>
      </p:sp>
      <p:sp>
        <p:nvSpPr>
          <p:cNvPr id="5" name="Slide Number Placeholder 4">
            <a:extLst>
              <a:ext uri="{FF2B5EF4-FFF2-40B4-BE49-F238E27FC236}">
                <a16:creationId xmlns:a16="http://schemas.microsoft.com/office/drawing/2014/main" id="{7B1A3322-017A-4F87-A100-9EE88F00DC7A}"/>
              </a:ext>
            </a:extLst>
          </p:cNvPr>
          <p:cNvSpPr>
            <a:spLocks noGrp="1"/>
          </p:cNvSpPr>
          <p:nvPr>
            <p:ph type="sldNum" sz="quarter" idx="14"/>
          </p:nvPr>
        </p:nvSpPr>
        <p:spPr/>
        <p:txBody>
          <a:bodyPr/>
          <a:lstStyle/>
          <a:p>
            <a:fld id="{99A20822-4A49-4D36-86E3-300BA48D3F00}" type="slidenum">
              <a:rPr lang="en-US" smtClean="0"/>
              <a:pPr/>
              <a:t>59</a:t>
            </a:fld>
            <a:endParaRPr lang="en-US"/>
          </a:p>
        </p:txBody>
      </p:sp>
    </p:spTree>
    <p:extLst>
      <p:ext uri="{BB962C8B-B14F-4D97-AF65-F5344CB8AC3E}">
        <p14:creationId xmlns:p14="http://schemas.microsoft.com/office/powerpoint/2010/main" val="7190713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BD58684-3D43-4F63-801C-3162F82A8DE1}"/>
              </a:ext>
            </a:extLst>
          </p:cNvPr>
          <p:cNvSpPr>
            <a:spLocks noGrp="1"/>
          </p:cNvSpPr>
          <p:nvPr>
            <p:ph type="title"/>
          </p:nvPr>
        </p:nvSpPr>
        <p:spPr/>
        <p:txBody>
          <a:bodyPr/>
          <a:lstStyle/>
          <a:p>
            <a:r>
              <a:rPr lang="en-US"/>
              <a:t>Learner Outcomes</a:t>
            </a:r>
          </a:p>
        </p:txBody>
      </p:sp>
      <p:sp>
        <p:nvSpPr>
          <p:cNvPr id="6" name="Content Placeholder 5">
            <a:extLst>
              <a:ext uri="{FF2B5EF4-FFF2-40B4-BE49-F238E27FC236}">
                <a16:creationId xmlns:a16="http://schemas.microsoft.com/office/drawing/2014/main" id="{0395841D-81AF-4F94-837C-6805A8E7BBE6}"/>
              </a:ext>
            </a:extLst>
          </p:cNvPr>
          <p:cNvSpPr>
            <a:spLocks noGrp="1"/>
          </p:cNvSpPr>
          <p:nvPr>
            <p:ph sz="quarter" idx="15"/>
          </p:nvPr>
        </p:nvSpPr>
        <p:spPr/>
        <p:txBody>
          <a:bodyPr/>
          <a:lstStyle/>
          <a:p>
            <a:pPr marL="0" indent="0">
              <a:buNone/>
            </a:pPr>
            <a:r>
              <a:rPr lang="en-US" dirty="0"/>
              <a:t>By the end of the strand, participants will be able to:</a:t>
            </a:r>
          </a:p>
          <a:p>
            <a:r>
              <a:rPr lang="en-US" dirty="0"/>
              <a:t>Explain the rationale for intensive intervention</a:t>
            </a:r>
          </a:p>
          <a:p>
            <a:r>
              <a:rPr lang="en-US" dirty="0"/>
              <a:t>Describe the steps in the data-based individualization (DBI) process.</a:t>
            </a:r>
          </a:p>
          <a:p>
            <a:r>
              <a:rPr lang="en-US" dirty="0"/>
              <a:t>Identify lessons learned to improve implementation of DBI </a:t>
            </a:r>
          </a:p>
          <a:p>
            <a:r>
              <a:rPr lang="en-US" dirty="0"/>
              <a:t>Access and use National Center on Intensive Intervention (NCII) resources to support implementation of DBI</a:t>
            </a:r>
          </a:p>
          <a:p>
            <a:r>
              <a:rPr lang="en-US" dirty="0"/>
              <a:t>Assess your current capacity to support DBI and develop next steps </a:t>
            </a:r>
          </a:p>
          <a:p>
            <a:endParaRPr lang="en-US" dirty="0"/>
          </a:p>
          <a:p>
            <a:endParaRPr lang="en-US" dirty="0"/>
          </a:p>
          <a:p>
            <a:endParaRPr lang="en-US" dirty="0"/>
          </a:p>
        </p:txBody>
      </p:sp>
      <p:sp>
        <p:nvSpPr>
          <p:cNvPr id="5" name="Text Placeholder 4">
            <a:extLst>
              <a:ext uri="{FF2B5EF4-FFF2-40B4-BE49-F238E27FC236}">
                <a16:creationId xmlns:a16="http://schemas.microsoft.com/office/drawing/2014/main" id="{8DAD34FE-BBCC-4DAB-8B48-102DFC88C507}"/>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135042954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82FB36-2106-4248-B9C4-838241A71FCB}"/>
              </a:ext>
            </a:extLst>
          </p:cNvPr>
          <p:cNvSpPr>
            <a:spLocks noGrp="1"/>
          </p:cNvSpPr>
          <p:nvPr>
            <p:ph type="title"/>
          </p:nvPr>
        </p:nvSpPr>
        <p:spPr>
          <a:xfrm>
            <a:off x="457202" y="0"/>
            <a:ext cx="5795793" cy="1280160"/>
          </a:xfrm>
        </p:spPr>
        <p:txBody>
          <a:bodyPr/>
          <a:lstStyle/>
          <a:p>
            <a:r>
              <a:rPr lang="en-US"/>
              <a:t>Formalized Procedures</a:t>
            </a:r>
          </a:p>
        </p:txBody>
      </p:sp>
      <p:sp>
        <p:nvSpPr>
          <p:cNvPr id="3" name="Content Placeholder 2">
            <a:extLst>
              <a:ext uri="{FF2B5EF4-FFF2-40B4-BE49-F238E27FC236}">
                <a16:creationId xmlns:a16="http://schemas.microsoft.com/office/drawing/2014/main" id="{3A904A16-D44C-4977-9A96-95D9E2959EB9}"/>
              </a:ext>
            </a:extLst>
          </p:cNvPr>
          <p:cNvSpPr>
            <a:spLocks noGrp="1"/>
          </p:cNvSpPr>
          <p:nvPr>
            <p:ph sz="quarter" idx="15"/>
          </p:nvPr>
        </p:nvSpPr>
        <p:spPr>
          <a:xfrm>
            <a:off x="457200" y="1371600"/>
            <a:ext cx="5795792" cy="4343400"/>
          </a:xfrm>
        </p:spPr>
        <p:txBody>
          <a:bodyPr/>
          <a:lstStyle/>
          <a:p>
            <a:pPr marL="0" indent="0">
              <a:buNone/>
            </a:pPr>
            <a:r>
              <a:rPr lang="en-US"/>
              <a:t>These procedures ensure that:</a:t>
            </a:r>
          </a:p>
          <a:p>
            <a:r>
              <a:rPr lang="en-US"/>
              <a:t>Student plans are consistently developed.</a:t>
            </a:r>
          </a:p>
          <a:p>
            <a:r>
              <a:rPr lang="en-US"/>
              <a:t>Student meetings occur at regular intervals. </a:t>
            </a:r>
          </a:p>
          <a:p>
            <a:r>
              <a:rPr lang="en-US"/>
              <a:t>Data are collected and graphed consistently. </a:t>
            </a:r>
          </a:p>
        </p:txBody>
      </p:sp>
      <p:sp>
        <p:nvSpPr>
          <p:cNvPr id="5" name="Slide Number Placeholder 4">
            <a:extLst>
              <a:ext uri="{FF2B5EF4-FFF2-40B4-BE49-F238E27FC236}">
                <a16:creationId xmlns:a16="http://schemas.microsoft.com/office/drawing/2014/main" id="{DDA660C6-465F-45E0-A2F0-2DBF479DF689}"/>
              </a:ext>
            </a:extLst>
          </p:cNvPr>
          <p:cNvSpPr>
            <a:spLocks noGrp="1"/>
          </p:cNvSpPr>
          <p:nvPr>
            <p:ph type="sldNum" sz="quarter" idx="14"/>
          </p:nvPr>
        </p:nvSpPr>
        <p:spPr/>
        <p:txBody>
          <a:bodyPr/>
          <a:lstStyle/>
          <a:p>
            <a:fld id="{99A20822-4A49-4D36-86E3-300BA48D3F00}" type="slidenum">
              <a:rPr lang="en-US" smtClean="0"/>
              <a:pPr/>
              <a:t>60</a:t>
            </a:fld>
            <a:endParaRPr lang="en-US"/>
          </a:p>
        </p:txBody>
      </p:sp>
      <p:pic>
        <p:nvPicPr>
          <p:cNvPr id="6" name="Picture 5">
            <a:extLst>
              <a:ext uri="{FF2B5EF4-FFF2-40B4-BE49-F238E27FC236}">
                <a16:creationId xmlns:a16="http://schemas.microsoft.com/office/drawing/2014/main" id="{D10A7461-BD0A-4874-B9DE-18A75F9A9EA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423011" y="17036"/>
            <a:ext cx="5795793" cy="6400800"/>
          </a:xfrm>
          <a:prstGeom prst="rect">
            <a:avLst/>
          </a:prstGeom>
          <a:ln>
            <a:solidFill>
              <a:schemeClr val="tx1"/>
            </a:solidFill>
          </a:ln>
        </p:spPr>
      </p:pic>
    </p:spTree>
    <p:extLst>
      <p:ext uri="{BB962C8B-B14F-4D97-AF65-F5344CB8AC3E}">
        <p14:creationId xmlns:p14="http://schemas.microsoft.com/office/powerpoint/2010/main" val="349126875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82330F-0842-4494-B978-97139A3E9264}"/>
              </a:ext>
            </a:extLst>
          </p:cNvPr>
          <p:cNvSpPr>
            <a:spLocks noGrp="1"/>
          </p:cNvSpPr>
          <p:nvPr>
            <p:ph type="title"/>
          </p:nvPr>
        </p:nvSpPr>
        <p:spPr/>
        <p:txBody>
          <a:bodyPr/>
          <a:lstStyle/>
          <a:p>
            <a:r>
              <a:rPr lang="en-US">
                <a:solidFill>
                  <a:srgbClr val="C25131"/>
                </a:solidFill>
              </a:rPr>
              <a:t>5. </a:t>
            </a:r>
            <a:r>
              <a:rPr lang="en-US"/>
              <a:t>Commit to the process.</a:t>
            </a:r>
          </a:p>
        </p:txBody>
      </p:sp>
      <p:sp>
        <p:nvSpPr>
          <p:cNvPr id="3" name="Content Placeholder 2">
            <a:extLst>
              <a:ext uri="{FF2B5EF4-FFF2-40B4-BE49-F238E27FC236}">
                <a16:creationId xmlns:a16="http://schemas.microsoft.com/office/drawing/2014/main" id="{4CCFF4FC-2942-42B5-BF93-3C4D3452F3A4}"/>
              </a:ext>
            </a:extLst>
          </p:cNvPr>
          <p:cNvSpPr>
            <a:spLocks noGrp="1"/>
          </p:cNvSpPr>
          <p:nvPr>
            <p:ph sz="quarter" idx="15"/>
          </p:nvPr>
        </p:nvSpPr>
        <p:spPr/>
        <p:txBody>
          <a:bodyPr>
            <a:normAutofit/>
          </a:bodyPr>
          <a:lstStyle/>
          <a:p>
            <a:r>
              <a:rPr lang="en-US" dirty="0"/>
              <a:t>It is important to commit to implementing the DBI process for an </a:t>
            </a:r>
            <a:br>
              <a:rPr lang="en-US" dirty="0"/>
            </a:br>
            <a:r>
              <a:rPr lang="en-US" dirty="0"/>
              <a:t>extended period and to know that the process will likely be bumpy along the way. </a:t>
            </a:r>
          </a:p>
          <a:p>
            <a:pPr>
              <a:spcBef>
                <a:spcPts val="0"/>
              </a:spcBef>
            </a:pPr>
            <a:endParaRPr lang="en-US" dirty="0"/>
          </a:p>
          <a:p>
            <a:pPr>
              <a:spcBef>
                <a:spcPts val="0"/>
              </a:spcBef>
            </a:pPr>
            <a:r>
              <a:rPr lang="en-US" dirty="0"/>
              <a:t>“Data-based decision making is not for wimps . . . You really got to go in knowing that it’s hard work. . . . Once you’ve made that commitment, you can’t just give up. . . . The only answer we’ve found so far is sometimes just going ahead and doing what we need to do and having the people look at the success.” (TA Recipient NCII 2012-2016)</a:t>
            </a:r>
          </a:p>
        </p:txBody>
      </p:sp>
      <p:sp>
        <p:nvSpPr>
          <p:cNvPr id="5" name="Slide Number Placeholder 4">
            <a:extLst>
              <a:ext uri="{FF2B5EF4-FFF2-40B4-BE49-F238E27FC236}">
                <a16:creationId xmlns:a16="http://schemas.microsoft.com/office/drawing/2014/main" id="{6619FCE0-FFB9-4FD8-B49C-FBC111B4B38A}"/>
              </a:ext>
            </a:extLst>
          </p:cNvPr>
          <p:cNvSpPr>
            <a:spLocks noGrp="1"/>
          </p:cNvSpPr>
          <p:nvPr>
            <p:ph type="sldNum" sz="quarter" idx="14"/>
          </p:nvPr>
        </p:nvSpPr>
        <p:spPr/>
        <p:txBody>
          <a:bodyPr/>
          <a:lstStyle/>
          <a:p>
            <a:fld id="{99A20822-4A49-4D36-86E3-300BA48D3F00}" type="slidenum">
              <a:rPr lang="en-US" smtClean="0"/>
              <a:pPr/>
              <a:t>61</a:t>
            </a:fld>
            <a:endParaRPr lang="en-US"/>
          </a:p>
        </p:txBody>
      </p:sp>
    </p:spTree>
    <p:extLst>
      <p:ext uri="{BB962C8B-B14F-4D97-AF65-F5344CB8AC3E}">
        <p14:creationId xmlns:p14="http://schemas.microsoft.com/office/powerpoint/2010/main" val="340263527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71FE2-0B8D-4D03-B02C-52A246CF1638}"/>
              </a:ext>
            </a:extLst>
          </p:cNvPr>
          <p:cNvSpPr>
            <a:spLocks noGrp="1"/>
          </p:cNvSpPr>
          <p:nvPr>
            <p:ph type="title"/>
          </p:nvPr>
        </p:nvSpPr>
        <p:spPr>
          <a:xfrm>
            <a:off x="457202" y="0"/>
            <a:ext cx="11434694" cy="1280160"/>
          </a:xfrm>
        </p:spPr>
        <p:txBody>
          <a:bodyPr>
            <a:normAutofit/>
          </a:bodyPr>
          <a:lstStyle/>
          <a:p>
            <a:r>
              <a:rPr lang="en-US"/>
              <a:t>Create a culture of continuous improvement. </a:t>
            </a:r>
          </a:p>
        </p:txBody>
      </p:sp>
      <p:sp>
        <p:nvSpPr>
          <p:cNvPr id="3" name="Content Placeholder 2">
            <a:extLst>
              <a:ext uri="{FF2B5EF4-FFF2-40B4-BE49-F238E27FC236}">
                <a16:creationId xmlns:a16="http://schemas.microsoft.com/office/drawing/2014/main" id="{7C352506-C758-440B-9AFD-3F24EC3B1874}"/>
              </a:ext>
            </a:extLst>
          </p:cNvPr>
          <p:cNvSpPr>
            <a:spLocks noGrp="1"/>
          </p:cNvSpPr>
          <p:nvPr>
            <p:ph sz="quarter" idx="15"/>
          </p:nvPr>
        </p:nvSpPr>
        <p:spPr>
          <a:xfrm>
            <a:off x="457200" y="1371599"/>
            <a:ext cx="7426036" cy="4544291"/>
          </a:xfrm>
        </p:spPr>
        <p:txBody>
          <a:bodyPr>
            <a:normAutofit lnSpcReduction="10000"/>
          </a:bodyPr>
          <a:lstStyle/>
          <a:p>
            <a:pPr marL="0" indent="0">
              <a:buNone/>
            </a:pPr>
            <a:r>
              <a:rPr lang="en-US"/>
              <a:t>“The last piece of advice I would give to an administrator would be to never be satisfied with your school or district’s current level of performance. There is always room for improvement! An effective administrator continuously works with staff to reflect on the successful implementation of MTSS and how to make the system even more efficient and effective for students.”</a:t>
            </a:r>
          </a:p>
          <a:p>
            <a:pPr marL="0" indent="0">
              <a:buNone/>
            </a:pPr>
            <a:r>
              <a:rPr lang="en-US" sz="1900"/>
              <a:t>~Paul Elery, Principal, Harvard Elementary School, Franklin Pierce School District</a:t>
            </a:r>
          </a:p>
          <a:p>
            <a:pPr marL="0" indent="0">
              <a:buNone/>
            </a:pPr>
            <a:endParaRPr lang="en-US"/>
          </a:p>
        </p:txBody>
      </p:sp>
      <p:sp>
        <p:nvSpPr>
          <p:cNvPr id="5" name="Slide Number Placeholder 4">
            <a:extLst>
              <a:ext uri="{FF2B5EF4-FFF2-40B4-BE49-F238E27FC236}">
                <a16:creationId xmlns:a16="http://schemas.microsoft.com/office/drawing/2014/main" id="{724911F2-9E82-4C95-B923-122D937D9682}"/>
              </a:ext>
            </a:extLst>
          </p:cNvPr>
          <p:cNvSpPr>
            <a:spLocks noGrp="1"/>
          </p:cNvSpPr>
          <p:nvPr>
            <p:ph type="sldNum" sz="quarter" idx="14"/>
          </p:nvPr>
        </p:nvSpPr>
        <p:spPr/>
        <p:txBody>
          <a:bodyPr/>
          <a:lstStyle/>
          <a:p>
            <a:fld id="{99A20822-4A49-4D36-86E3-300BA48D3F00}" type="slidenum">
              <a:rPr lang="en-US" smtClean="0"/>
              <a:pPr/>
              <a:t>62</a:t>
            </a:fld>
            <a:endParaRPr lang="en-US"/>
          </a:p>
        </p:txBody>
      </p:sp>
      <p:pic>
        <p:nvPicPr>
          <p:cNvPr id="6" name="Picture 5">
            <a:extLst>
              <a:ext uri="{FF2B5EF4-FFF2-40B4-BE49-F238E27FC236}">
                <a16:creationId xmlns:a16="http://schemas.microsoft.com/office/drawing/2014/main" id="{BF0A5A5D-D4AF-4A14-96AD-D7A42045AE2A}"/>
              </a:ext>
              <a:ext uri="{C183D7F6-B498-43B3-948B-1728B52AA6E4}">
                <adec:decorative xmlns:adec="http://schemas.microsoft.com/office/drawing/2017/decorative" val="1"/>
              </a:ext>
            </a:extLst>
          </p:cNvPr>
          <p:cNvPicPr>
            <a:picLocks noChangeAspect="1"/>
          </p:cNvPicPr>
          <p:nvPr/>
        </p:nvPicPr>
        <p:blipFill>
          <a:blip r:embed="rId3"/>
          <a:srcRect l="5618" t="3796" r="4621" b="5172"/>
          <a:stretch>
            <a:fillRect/>
          </a:stretch>
        </p:blipFill>
        <p:spPr>
          <a:xfrm>
            <a:off x="8081626" y="1453378"/>
            <a:ext cx="3476727" cy="3537686"/>
          </a:xfrm>
          <a:prstGeom prst="rect">
            <a:avLst/>
          </a:prstGeom>
        </p:spPr>
      </p:pic>
    </p:spTree>
    <p:extLst>
      <p:ext uri="{BB962C8B-B14F-4D97-AF65-F5344CB8AC3E}">
        <p14:creationId xmlns:p14="http://schemas.microsoft.com/office/powerpoint/2010/main" val="409153467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18F3D0-2BCD-4BEC-B846-B4AA1A482213}"/>
              </a:ext>
            </a:extLst>
          </p:cNvPr>
          <p:cNvSpPr>
            <a:spLocks noGrp="1"/>
          </p:cNvSpPr>
          <p:nvPr>
            <p:ph type="title"/>
          </p:nvPr>
        </p:nvSpPr>
        <p:spPr>
          <a:xfrm>
            <a:off x="-124689" y="110076"/>
            <a:ext cx="8587045" cy="1280160"/>
          </a:xfrm>
        </p:spPr>
        <p:txBody>
          <a:bodyPr>
            <a:normAutofit/>
          </a:bodyPr>
          <a:lstStyle/>
          <a:p>
            <a:r>
              <a:rPr lang="en-US"/>
              <a:t>Activator Activity Update</a:t>
            </a:r>
          </a:p>
        </p:txBody>
      </p:sp>
      <p:pic>
        <p:nvPicPr>
          <p:cNvPr id="6" name="Picture 5" descr="Chart with questions: what more do I want to know? And how will I learn more?">
            <a:extLst>
              <a:ext uri="{FF2B5EF4-FFF2-40B4-BE49-F238E27FC236}">
                <a16:creationId xmlns:a16="http://schemas.microsoft.com/office/drawing/2014/main" id="{F9D0C898-BFBB-44DE-A9EE-D29A8FF2F1DF}"/>
              </a:ext>
            </a:extLst>
          </p:cNvPr>
          <p:cNvPicPr>
            <a:picLocks noChangeAspect="1"/>
          </p:cNvPicPr>
          <p:nvPr/>
        </p:nvPicPr>
        <p:blipFill>
          <a:blip r:embed="rId3"/>
          <a:stretch>
            <a:fillRect/>
          </a:stretch>
        </p:blipFill>
        <p:spPr>
          <a:xfrm>
            <a:off x="914400" y="1543637"/>
            <a:ext cx="7115175" cy="4343400"/>
          </a:xfrm>
          <a:prstGeom prst="rect">
            <a:avLst/>
          </a:prstGeom>
        </p:spPr>
      </p:pic>
      <p:sp>
        <p:nvSpPr>
          <p:cNvPr id="9" name="Rectangle 8">
            <a:extLst>
              <a:ext uri="{FF2B5EF4-FFF2-40B4-BE49-F238E27FC236}">
                <a16:creationId xmlns:a16="http://schemas.microsoft.com/office/drawing/2014/main" id="{C17456A5-0391-42F3-88F0-483E906AC55D}"/>
              </a:ext>
              <a:ext uri="{C183D7F6-B498-43B3-948B-1728B52AA6E4}">
                <adec:decorative xmlns:adec="http://schemas.microsoft.com/office/drawing/2017/decorative" val="1"/>
              </a:ext>
            </a:extLst>
          </p:cNvPr>
          <p:cNvSpPr/>
          <p:nvPr/>
        </p:nvSpPr>
        <p:spPr>
          <a:xfrm>
            <a:off x="3236750" y="1850440"/>
            <a:ext cx="4792825" cy="403659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C08E62A8-5E5C-4826-8F77-841E2C341652}"/>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8212813" y="317207"/>
            <a:ext cx="3444307" cy="5336249"/>
          </a:xfrm>
          <a:prstGeom prst="rect">
            <a:avLst/>
          </a:prstGeom>
          <a:ln>
            <a:solidFill>
              <a:schemeClr val="bg1">
                <a:lumMod val="65000"/>
              </a:schemeClr>
            </a:solidFill>
          </a:ln>
        </p:spPr>
      </p:pic>
      <p:sp>
        <p:nvSpPr>
          <p:cNvPr id="4" name="Slide Number Placeholder 3">
            <a:extLst>
              <a:ext uri="{FF2B5EF4-FFF2-40B4-BE49-F238E27FC236}">
                <a16:creationId xmlns:a16="http://schemas.microsoft.com/office/drawing/2014/main" id="{F5D14DC2-6892-4401-BF54-AEC818C6EFFF}"/>
              </a:ext>
            </a:extLst>
          </p:cNvPr>
          <p:cNvSpPr>
            <a:spLocks noGrp="1"/>
          </p:cNvSpPr>
          <p:nvPr>
            <p:ph type="sldNum" sz="quarter" idx="10"/>
          </p:nvPr>
        </p:nvSpPr>
        <p:spPr/>
        <p:txBody>
          <a:bodyPr/>
          <a:lstStyle/>
          <a:p>
            <a:fld id="{99A20822-4A49-4D36-86E3-300BA48D3F00}" type="slidenum">
              <a:rPr lang="en-US" smtClean="0"/>
              <a:t>63</a:t>
            </a:fld>
            <a:endParaRPr lang="en-US"/>
          </a:p>
        </p:txBody>
      </p:sp>
    </p:spTree>
    <p:extLst>
      <p:ext uri="{BB962C8B-B14F-4D97-AF65-F5344CB8AC3E}">
        <p14:creationId xmlns:p14="http://schemas.microsoft.com/office/powerpoint/2010/main" val="347245237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B10FE1D-0A8F-4B93-A2DD-7428E0DCB97E}"/>
              </a:ext>
            </a:extLst>
          </p:cNvPr>
          <p:cNvSpPr>
            <a:spLocks noGrp="1"/>
          </p:cNvSpPr>
          <p:nvPr>
            <p:ph type="title"/>
          </p:nvPr>
        </p:nvSpPr>
        <p:spPr/>
        <p:txBody>
          <a:bodyPr/>
          <a:lstStyle/>
          <a:p>
            <a:r>
              <a:rPr lang="en-US" dirty="0"/>
              <a:t>Kelsey’s Case Study </a:t>
            </a:r>
          </a:p>
        </p:txBody>
      </p:sp>
      <p:sp>
        <p:nvSpPr>
          <p:cNvPr id="7" name="Text Placeholder 6">
            <a:extLst>
              <a:ext uri="{FF2B5EF4-FFF2-40B4-BE49-F238E27FC236}">
                <a16:creationId xmlns:a16="http://schemas.microsoft.com/office/drawing/2014/main" id="{812FD417-288D-43CE-AF74-9D6861EA4659}"/>
              </a:ext>
            </a:extLst>
          </p:cNvPr>
          <p:cNvSpPr>
            <a:spLocks noGrp="1"/>
          </p:cNvSpPr>
          <p:nvPr>
            <p:ph type="body" sz="quarter" idx="13"/>
          </p:nvPr>
        </p:nvSpPr>
        <p:spPr/>
        <p:txBody>
          <a:bodyPr/>
          <a:lstStyle/>
          <a:p>
            <a:endParaRPr lang="en-US" dirty="0"/>
          </a:p>
        </p:txBody>
      </p:sp>
      <p:sp>
        <p:nvSpPr>
          <p:cNvPr id="5" name="Slide Number Placeholder 4">
            <a:extLst>
              <a:ext uri="{FF2B5EF4-FFF2-40B4-BE49-F238E27FC236}">
                <a16:creationId xmlns:a16="http://schemas.microsoft.com/office/drawing/2014/main" id="{2ADC7A2D-AE41-4224-9B37-770E3B02181C}"/>
              </a:ext>
            </a:extLst>
          </p:cNvPr>
          <p:cNvSpPr>
            <a:spLocks noGrp="1"/>
          </p:cNvSpPr>
          <p:nvPr>
            <p:ph type="sldNum" sz="quarter" idx="15"/>
          </p:nvPr>
        </p:nvSpPr>
        <p:spPr/>
        <p:txBody>
          <a:bodyPr/>
          <a:lstStyle/>
          <a:p>
            <a:fld id="{99A20822-4A49-4D36-86E3-300BA48D3F00}" type="slidenum">
              <a:rPr lang="en-US" smtClean="0"/>
              <a:pPr/>
              <a:t>64</a:t>
            </a:fld>
            <a:endParaRPr lang="en-US"/>
          </a:p>
        </p:txBody>
      </p:sp>
    </p:spTree>
    <p:extLst>
      <p:ext uri="{BB962C8B-B14F-4D97-AF65-F5344CB8AC3E}">
        <p14:creationId xmlns:p14="http://schemas.microsoft.com/office/powerpoint/2010/main" val="393685279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DBI for Kelsey</a:t>
            </a:r>
          </a:p>
        </p:txBody>
      </p:sp>
      <p:sp>
        <p:nvSpPr>
          <p:cNvPr id="4" name="Content Placeholder 3"/>
          <p:cNvSpPr>
            <a:spLocks noGrp="1"/>
          </p:cNvSpPr>
          <p:nvPr>
            <p:ph sz="quarter" idx="15"/>
          </p:nvPr>
        </p:nvSpPr>
        <p:spPr>
          <a:xfrm>
            <a:off x="457200" y="1459148"/>
            <a:ext cx="7955280" cy="4255851"/>
          </a:xfrm>
          <a:ln>
            <a:noFill/>
          </a:ln>
        </p:spPr>
        <p:txBody>
          <a:bodyPr vert="horz" lIns="0" tIns="0" rIns="0" bIns="0" rtlCol="0" anchor="t">
            <a:normAutofit/>
          </a:bodyPr>
          <a:lstStyle/>
          <a:p>
            <a:pPr marL="239395" indent="-239395"/>
            <a:r>
              <a:rPr lang="en-US" sz="2400" b="1"/>
              <a:t>Background</a:t>
            </a:r>
            <a:r>
              <a:rPr lang="en-US" sz="2400"/>
              <a:t>: Kelsey presented serious reading problems at the beginning of second grade. Classroom assessments and diagnostic assessments identified three deficit areas: phonological awareness, word study, and reading fluency.</a:t>
            </a:r>
            <a:endParaRPr lang="en-US"/>
          </a:p>
          <a:p>
            <a:pPr marL="239395" indent="-239395">
              <a:spcBef>
                <a:spcPts val="1200"/>
              </a:spcBef>
            </a:pPr>
            <a:r>
              <a:rPr lang="en-US" sz="2400" b="1"/>
              <a:t>Intervention program</a:t>
            </a:r>
            <a:r>
              <a:rPr lang="en-US" sz="2400"/>
              <a:t>:</a:t>
            </a:r>
            <a:r>
              <a:rPr lang="en-US" sz="2400" b="1"/>
              <a:t> </a:t>
            </a:r>
            <a:r>
              <a:rPr lang="en-US" sz="2400"/>
              <a:t>Kelsey’s teacher selected a research-validated program that addressed phonological awareness, word study, and fluency skills.</a:t>
            </a:r>
          </a:p>
          <a:p>
            <a:pPr marL="239395" indent="-239395">
              <a:buNone/>
            </a:pPr>
            <a:endParaRPr lang="en-US" sz="2400"/>
          </a:p>
        </p:txBody>
      </p:sp>
      <p:pic>
        <p:nvPicPr>
          <p:cNvPr id="7" name="Picture 6" descr="picture of a teacher working with a student on reading">
            <a:extLst>
              <a:ext uri="{FF2B5EF4-FFF2-40B4-BE49-F238E27FC236}">
                <a16:creationId xmlns:a16="http://schemas.microsoft.com/office/drawing/2014/main" id="{C5702365-1C8E-444A-A56C-49AE9372E54C}"/>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8620198" y="1625002"/>
            <a:ext cx="3154680" cy="2103120"/>
          </a:xfrm>
          <a:prstGeom prst="rect">
            <a:avLst/>
          </a:prstGeom>
        </p:spPr>
      </p:pic>
      <p:sp>
        <p:nvSpPr>
          <p:cNvPr id="3" name="Text Placeholder 2">
            <a:extLst>
              <a:ext uri="{FF2B5EF4-FFF2-40B4-BE49-F238E27FC236}">
                <a16:creationId xmlns:a16="http://schemas.microsoft.com/office/drawing/2014/main" id="{45C8D927-4F80-41FA-ABED-709760DAF1D2}"/>
              </a:ext>
            </a:extLst>
          </p:cNvPr>
          <p:cNvSpPr>
            <a:spLocks noGrp="1"/>
          </p:cNvSpPr>
          <p:nvPr>
            <p:ph type="body" sz="quarter" idx="13"/>
          </p:nvPr>
        </p:nvSpPr>
        <p:spPr/>
        <p:txBody>
          <a:bodyPr/>
          <a:lstStyle/>
          <a:p>
            <a:endParaRPr lang="en-US"/>
          </a:p>
        </p:txBody>
      </p:sp>
      <p:sp>
        <p:nvSpPr>
          <p:cNvPr id="5" name="Slide Number Placeholder 4"/>
          <p:cNvSpPr>
            <a:spLocks noGrp="1"/>
          </p:cNvSpPr>
          <p:nvPr>
            <p:ph type="sldNum" sz="quarter" idx="14"/>
          </p:nvPr>
        </p:nvSpPr>
        <p:spPr>
          <a:prstGeom prst="rect">
            <a:avLst/>
          </a:prstGeom>
        </p:spPr>
        <p:txBody>
          <a:bodyPr/>
          <a:lstStyle/>
          <a:p>
            <a:fld id="{4DBB3109-6B36-4C42-ABE5-993D6B0A452A}" type="slidenum">
              <a:rPr lang="en-US" smtClean="0"/>
              <a:pPr/>
              <a:t>65</a:t>
            </a:fld>
            <a:endParaRPr lang="en-US"/>
          </a:p>
        </p:txBody>
      </p:sp>
    </p:spTree>
    <p:extLst>
      <p:ext uri="{BB962C8B-B14F-4D97-AF65-F5344CB8AC3E}">
        <p14:creationId xmlns:p14="http://schemas.microsoft.com/office/powerpoint/2010/main" val="330415038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00443"/>
            <a:ext cx="4990275" cy="1280160"/>
          </a:xfrm>
          <a:solidFill>
            <a:schemeClr val="bg1"/>
          </a:solidFill>
        </p:spPr>
        <p:txBody>
          <a:bodyPr>
            <a:noAutofit/>
          </a:bodyPr>
          <a:lstStyle/>
          <a:p>
            <a:r>
              <a:rPr lang="en-US"/>
              <a:t>DBI requires ongoing progress monitoring to determine responsiveness. </a:t>
            </a:r>
          </a:p>
        </p:txBody>
      </p:sp>
      <p:sp>
        <p:nvSpPr>
          <p:cNvPr id="9" name="Right Arrow 8" descr="arrow pointing at progress monitoring "/>
          <p:cNvSpPr/>
          <p:nvPr/>
        </p:nvSpPr>
        <p:spPr>
          <a:xfrm>
            <a:off x="6038741" y="1621451"/>
            <a:ext cx="1439962" cy="6248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Content Placeholder 6" descr="A flow chart that shows a quick overview of the data-based individualization ( D B I) Process. A box on top states Validated Intervention Program, which points to an oval that states Progress Monitor (to determine response to intervention program). That breaks down to a non-responsive and responsive arrow. The responsive arrow points to progress monitoring, and the non-responsive arrow points to the diagnostic data. From diagnostic data there is an arrow pointing to intervention adaptation which is followed by progress monitoring. from progress monitoring there is two options responsive (pointing to continued progress monitoring) and nonresponisve pointing to diagnostic data to illustrate the cyclical process.">
            <a:extLst>
              <a:ext uri="{FF2B5EF4-FFF2-40B4-BE49-F238E27FC236}">
                <a16:creationId xmlns:a16="http://schemas.microsoft.com/office/drawing/2014/main" id="{4294EA59-EC3A-4CF3-A88D-C0EBCB105365}"/>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478703" y="758758"/>
            <a:ext cx="3798916" cy="4592720"/>
          </a:xfrm>
          <a:prstGeom prst="rect">
            <a:avLst/>
          </a:prstGeom>
        </p:spPr>
      </p:pic>
      <p:sp>
        <p:nvSpPr>
          <p:cNvPr id="3" name="Text Placeholder 2">
            <a:extLst>
              <a:ext uri="{FF2B5EF4-FFF2-40B4-BE49-F238E27FC236}">
                <a16:creationId xmlns:a16="http://schemas.microsoft.com/office/drawing/2014/main" id="{423E45AE-A934-4199-8184-56020490876B}"/>
              </a:ext>
            </a:extLst>
          </p:cNvPr>
          <p:cNvSpPr>
            <a:spLocks noGrp="1"/>
          </p:cNvSpPr>
          <p:nvPr>
            <p:ph type="body" sz="quarter" idx="13"/>
          </p:nvPr>
        </p:nvSpPr>
        <p:spPr/>
        <p:txBody>
          <a:bodyPr/>
          <a:lstStyle/>
          <a:p>
            <a:endParaRPr lang="en-US"/>
          </a:p>
        </p:txBody>
      </p:sp>
      <p:sp>
        <p:nvSpPr>
          <p:cNvPr id="8" name="Slide Number Placeholder 1"/>
          <p:cNvSpPr>
            <a:spLocks noGrp="1"/>
          </p:cNvSpPr>
          <p:nvPr>
            <p:ph type="sldNum" sz="quarter" idx="14"/>
          </p:nvPr>
        </p:nvSpPr>
        <p:spPr/>
        <p:txBody>
          <a:bodyPr/>
          <a:lstStyle/>
          <a:p>
            <a:pPr algn="r"/>
            <a:fld id="{F3477EC8-074D-41C4-94AE-E9EA7CEEA348}" type="slidenum">
              <a:rPr lang="en-US" smtClean="0"/>
              <a:pPr algn="r"/>
              <a:t>66</a:t>
            </a:fld>
            <a:endParaRPr lang="en-US"/>
          </a:p>
        </p:txBody>
      </p:sp>
    </p:spTree>
    <p:extLst>
      <p:ext uri="{BB962C8B-B14F-4D97-AF65-F5344CB8AC3E}">
        <p14:creationId xmlns:p14="http://schemas.microsoft.com/office/powerpoint/2010/main" val="156060104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a:t>Progress Monitoring Plan </a:t>
            </a:r>
          </a:p>
        </p:txBody>
      </p:sp>
      <p:sp>
        <p:nvSpPr>
          <p:cNvPr id="3" name="Content Placeholder 2"/>
          <p:cNvSpPr>
            <a:spLocks noGrp="1"/>
          </p:cNvSpPr>
          <p:nvPr>
            <p:ph sz="quarter" idx="15"/>
          </p:nvPr>
        </p:nvSpPr>
        <p:spPr>
          <a:ln>
            <a:noFill/>
          </a:ln>
        </p:spPr>
        <p:txBody>
          <a:bodyPr vert="horz" lIns="0" tIns="0" rIns="0" bIns="0" rtlCol="0" anchor="t">
            <a:normAutofit/>
          </a:bodyPr>
          <a:lstStyle/>
          <a:p>
            <a:pPr marL="342900" lvl="1" indent="-342900">
              <a:buFont typeface="Wingdings" pitchFamily="2" charset="2"/>
              <a:buChar char="§"/>
            </a:pPr>
            <a:r>
              <a:rPr lang="en-US" sz="2400" i="1" dirty="0"/>
              <a:t>Tool</a:t>
            </a:r>
            <a:r>
              <a:rPr lang="en-US" sz="2400" dirty="0"/>
              <a:t>: Passage Reading Fluency (PRF)—second grade </a:t>
            </a:r>
          </a:p>
          <a:p>
            <a:pPr marL="342900" lvl="1" indent="-342900">
              <a:buFont typeface="Wingdings" pitchFamily="2" charset="2"/>
              <a:buChar char="§"/>
            </a:pPr>
            <a:r>
              <a:rPr lang="en-US" sz="2400" i="1" dirty="0"/>
              <a:t>Frequency: </a:t>
            </a:r>
            <a:r>
              <a:rPr lang="en-US" sz="2400" dirty="0"/>
              <a:t>Weekly </a:t>
            </a:r>
          </a:p>
          <a:p>
            <a:pPr marL="342900" lvl="1" indent="-342900">
              <a:buFont typeface="Wingdings" pitchFamily="2" charset="2"/>
              <a:buChar char="§"/>
            </a:pPr>
            <a:r>
              <a:rPr lang="en-US" sz="2400" i="1" dirty="0"/>
              <a:t>Review Date: </a:t>
            </a:r>
            <a:r>
              <a:rPr lang="en-US" sz="2400" dirty="0"/>
              <a:t>Four to six weeks</a:t>
            </a:r>
          </a:p>
          <a:p>
            <a:pPr marL="342900" lvl="1" indent="-342900">
              <a:buFont typeface="Wingdings" pitchFamily="2" charset="2"/>
              <a:buChar char="§"/>
            </a:pPr>
            <a:r>
              <a:rPr lang="en-US" sz="2400" i="1" dirty="0"/>
              <a:t>Baseline: </a:t>
            </a:r>
            <a:r>
              <a:rPr lang="en-US" sz="2400" dirty="0"/>
              <a:t>23 WRC</a:t>
            </a:r>
          </a:p>
          <a:p>
            <a:pPr marL="342900" lvl="1" indent="-342900">
              <a:buFont typeface="Wingdings" pitchFamily="2" charset="2"/>
              <a:buChar char="§"/>
            </a:pPr>
            <a:r>
              <a:rPr lang="en-US" sz="2400" i="1" dirty="0"/>
              <a:t>Target Goal (</a:t>
            </a:r>
            <a:r>
              <a:rPr lang="en-US" sz="2400" i="1"/>
              <a:t>end of year</a:t>
            </a:r>
            <a:r>
              <a:rPr lang="en-US" sz="2400" i="1" dirty="0"/>
              <a:t>): </a:t>
            </a:r>
            <a:r>
              <a:rPr lang="en-US" sz="2400" dirty="0"/>
              <a:t>90 WRC</a:t>
            </a:r>
          </a:p>
          <a:p>
            <a:pPr marL="346075" lvl="2" indent="-179070">
              <a:buFont typeface="Wingdings" pitchFamily="2" charset="2"/>
              <a:buChar char="§"/>
            </a:pPr>
            <a:endParaRPr lang="en-US" sz="2400"/>
          </a:p>
          <a:p>
            <a:pPr marL="346075" lvl="2" indent="-179070">
              <a:buFont typeface="Wingdings" pitchFamily="2" charset="2"/>
              <a:buChar char="§"/>
            </a:pPr>
            <a:endParaRPr lang="en-US" sz="2400"/>
          </a:p>
        </p:txBody>
      </p:sp>
      <p:sp>
        <p:nvSpPr>
          <p:cNvPr id="4" name="Text Placeholder 3">
            <a:extLst>
              <a:ext uri="{FF2B5EF4-FFF2-40B4-BE49-F238E27FC236}">
                <a16:creationId xmlns:a16="http://schemas.microsoft.com/office/drawing/2014/main" id="{30A6FDF5-C50D-4311-948A-28302012098E}"/>
              </a:ext>
            </a:extLst>
          </p:cNvPr>
          <p:cNvSpPr>
            <a:spLocks noGrp="1"/>
          </p:cNvSpPr>
          <p:nvPr>
            <p:ph type="body" sz="quarter" idx="13"/>
          </p:nvPr>
        </p:nvSpPr>
        <p:spPr/>
        <p:txBody>
          <a:bodyPr/>
          <a:lstStyle/>
          <a:p>
            <a:endParaRPr lang="en-US"/>
          </a:p>
        </p:txBody>
      </p:sp>
      <p:sp>
        <p:nvSpPr>
          <p:cNvPr id="5" name="Slide Number Placeholder 4"/>
          <p:cNvSpPr>
            <a:spLocks noGrp="1"/>
          </p:cNvSpPr>
          <p:nvPr>
            <p:ph type="sldNum" sz="quarter" idx="14"/>
          </p:nvPr>
        </p:nvSpPr>
        <p:spPr>
          <a:prstGeom prst="rect">
            <a:avLst/>
          </a:prstGeom>
        </p:spPr>
        <p:txBody>
          <a:bodyPr/>
          <a:lstStyle/>
          <a:p>
            <a:fld id="{4DBB3109-6B36-4C42-ABE5-993D6B0A452A}" type="slidenum">
              <a:rPr lang="en-US" smtClean="0"/>
              <a:pPr/>
              <a:t>67</a:t>
            </a:fld>
            <a:endParaRPr lang="en-US"/>
          </a:p>
        </p:txBody>
      </p:sp>
    </p:spTree>
    <p:extLst>
      <p:ext uri="{BB962C8B-B14F-4D97-AF65-F5344CB8AC3E}">
        <p14:creationId xmlns:p14="http://schemas.microsoft.com/office/powerpoint/2010/main" val="117324117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a:t>Progress Monitoring Graph </a:t>
            </a:r>
          </a:p>
        </p:txBody>
      </p:sp>
      <p:graphicFrame>
        <p:nvGraphicFramePr>
          <p:cNvPr id="8" name="Content Placeholder 7" descr="Example graph of progress monitoring. "/>
          <p:cNvGraphicFramePr>
            <a:graphicFrameLocks noGrp="1"/>
          </p:cNvGraphicFramePr>
          <p:nvPr>
            <p:ph sz="quarter" idx="15"/>
          </p:nvPr>
        </p:nvGraphicFramePr>
        <p:xfrm>
          <a:off x="2085975" y="1371600"/>
          <a:ext cx="8129588" cy="4343400"/>
        </p:xfrm>
        <a:graphic>
          <a:graphicData uri="http://schemas.openxmlformats.org/drawingml/2006/chart">
            <c:chart xmlns:c="http://schemas.openxmlformats.org/drawingml/2006/chart" xmlns:r="http://schemas.openxmlformats.org/officeDocument/2006/relationships" r:id="rId3"/>
          </a:graphicData>
        </a:graphic>
      </p:graphicFrame>
      <p:sp>
        <p:nvSpPr>
          <p:cNvPr id="9" name="5-Point Star 8" descr="The student's goal is 90 words per minute"/>
          <p:cNvSpPr/>
          <p:nvPr/>
        </p:nvSpPr>
        <p:spPr>
          <a:xfrm>
            <a:off x="9576595" y="2113844"/>
            <a:ext cx="296811" cy="280834"/>
          </a:xfrm>
          <a:prstGeom prst="star5">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cxnSp>
        <p:nvCxnSpPr>
          <p:cNvPr id="11" name="Straight Connector 10">
            <a:extLst>
              <a:ext uri="{C183D7F6-B498-43B3-948B-1728B52AA6E4}">
                <adec:decorative xmlns:adec="http://schemas.microsoft.com/office/drawing/2017/decorative" val="1"/>
              </a:ext>
            </a:extLst>
          </p:cNvPr>
          <p:cNvCxnSpPr>
            <a:cxnSpLocks/>
          </p:cNvCxnSpPr>
          <p:nvPr/>
        </p:nvCxnSpPr>
        <p:spPr>
          <a:xfrm flipV="1">
            <a:off x="2960061" y="2320498"/>
            <a:ext cx="6616534" cy="227216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4353130" y="2320498"/>
            <a:ext cx="1478155" cy="923330"/>
          </a:xfrm>
          <a:prstGeom prst="rect">
            <a:avLst/>
          </a:prstGeom>
          <a:solidFill>
            <a:schemeClr val="bg1"/>
          </a:solidFill>
          <a:ln>
            <a:solidFill>
              <a:schemeClr val="tx1"/>
            </a:solidFill>
          </a:ln>
        </p:spPr>
        <p:txBody>
          <a:bodyPr wrap="square" rtlCol="0">
            <a:spAutoFit/>
          </a:bodyPr>
          <a:lstStyle/>
          <a:p>
            <a:r>
              <a:rPr lang="en-US"/>
              <a:t>Spring Benchmark: </a:t>
            </a:r>
          </a:p>
          <a:p>
            <a:r>
              <a:rPr lang="en-US"/>
              <a:t>90 WRC</a:t>
            </a:r>
          </a:p>
        </p:txBody>
      </p:sp>
      <p:cxnSp>
        <p:nvCxnSpPr>
          <p:cNvPr id="5" name="Straight Arrow Connector 4">
            <a:extLst>
              <a:ext uri="{C183D7F6-B498-43B3-948B-1728B52AA6E4}">
                <adec:decorative xmlns:adec="http://schemas.microsoft.com/office/drawing/2017/decorative" val="1"/>
              </a:ext>
            </a:extLst>
          </p:cNvPr>
          <p:cNvCxnSpPr>
            <a:cxnSpLocks/>
          </p:cNvCxnSpPr>
          <p:nvPr/>
        </p:nvCxnSpPr>
        <p:spPr>
          <a:xfrm>
            <a:off x="5837873" y="2896032"/>
            <a:ext cx="757799" cy="34779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5-Point Star 9" descr="The student's baseline is 23 words per minute"/>
          <p:cNvSpPr/>
          <p:nvPr/>
        </p:nvSpPr>
        <p:spPr>
          <a:xfrm>
            <a:off x="2811656" y="4452239"/>
            <a:ext cx="296811" cy="280834"/>
          </a:xfrm>
          <a:prstGeom prst="star5">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4"/>
          </p:nvPr>
        </p:nvSpPr>
        <p:spPr>
          <a:xfrm>
            <a:off x="11786099" y="6742584"/>
            <a:ext cx="105798" cy="115416"/>
          </a:xfrm>
        </p:spPr>
        <p:txBody>
          <a:bodyPr/>
          <a:lstStyle/>
          <a:p>
            <a:pPr algn="r"/>
            <a:fld id="{F3477EC8-074D-41C4-94AE-E9EA7CEEA348}" type="slidenum">
              <a:rPr lang="en-US" smtClean="0"/>
              <a:pPr algn="r"/>
              <a:t>68</a:t>
            </a:fld>
            <a:endParaRPr lang="en-US"/>
          </a:p>
        </p:txBody>
      </p:sp>
    </p:spTree>
    <p:extLst>
      <p:ext uri="{BB962C8B-B14F-4D97-AF65-F5344CB8AC3E}">
        <p14:creationId xmlns:p14="http://schemas.microsoft.com/office/powerpoint/2010/main" val="240121057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78192"/>
            <a:ext cx="5279568" cy="1280160"/>
          </a:xfrm>
          <a:solidFill>
            <a:schemeClr val="bg1"/>
          </a:solidFill>
        </p:spPr>
        <p:txBody>
          <a:bodyPr>
            <a:noAutofit/>
          </a:bodyPr>
          <a:lstStyle/>
          <a:p>
            <a:r>
              <a:rPr lang="en-US"/>
              <a:t>Individual teacher or teams of teachers assess student’s responsiveness.</a:t>
            </a:r>
          </a:p>
        </p:txBody>
      </p:sp>
      <p:sp>
        <p:nvSpPr>
          <p:cNvPr id="9" name="Right Arrow 8">
            <a:extLst>
              <a:ext uri="{C183D7F6-B498-43B3-948B-1728B52AA6E4}">
                <adec:decorative xmlns:adec="http://schemas.microsoft.com/office/drawing/2017/decorative" val="1"/>
              </a:ext>
            </a:extLst>
          </p:cNvPr>
          <p:cNvSpPr/>
          <p:nvPr/>
        </p:nvSpPr>
        <p:spPr>
          <a:xfrm>
            <a:off x="6234266" y="2129495"/>
            <a:ext cx="1064501" cy="57446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Content Placeholder 6" descr="A flow chart that shows a quick overview of the data-based individualization ( D B I) Process. A box on top states Validated Intervention Program, which points to an oval that states Progress Monitor (to determine response to intervention program). That breaks down to a non-responsive and responsive arrow. The responsive arrow points to progress monitoring, and the non-responsive arrow points to the diagnostic data. From diagnostic data there is an arrow pointing to intervention adaptation which is followed by progress monitoring. from progress monitoring there is two options responsive (pointing to continued progress monitoring) and nonresponisve pointing to diagnostic data to illustrate the cyclical process.">
            <a:extLst>
              <a:ext uri="{FF2B5EF4-FFF2-40B4-BE49-F238E27FC236}">
                <a16:creationId xmlns:a16="http://schemas.microsoft.com/office/drawing/2014/main" id="{DDD45A99-AAAA-4D1A-8D0E-196EA7B268BD}"/>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013012" y="824857"/>
            <a:ext cx="3694918" cy="4466990"/>
          </a:xfrm>
          <a:prstGeom prst="rect">
            <a:avLst/>
          </a:prstGeom>
        </p:spPr>
      </p:pic>
      <p:sp>
        <p:nvSpPr>
          <p:cNvPr id="8" name="Slide Number Placeholder 1"/>
          <p:cNvSpPr>
            <a:spLocks noGrp="1"/>
          </p:cNvSpPr>
          <p:nvPr>
            <p:ph type="sldNum" sz="quarter" idx="14"/>
          </p:nvPr>
        </p:nvSpPr>
        <p:spPr/>
        <p:txBody>
          <a:bodyPr/>
          <a:lstStyle/>
          <a:p>
            <a:pPr algn="r"/>
            <a:fld id="{F3477EC8-074D-41C4-94AE-E9EA7CEEA348}" type="slidenum">
              <a:rPr lang="en-US" smtClean="0"/>
              <a:pPr algn="r"/>
              <a:t>69</a:t>
            </a:fld>
            <a:endParaRPr lang="en-US"/>
          </a:p>
        </p:txBody>
      </p:sp>
    </p:spTree>
    <p:extLst>
      <p:ext uri="{BB962C8B-B14F-4D97-AF65-F5344CB8AC3E}">
        <p14:creationId xmlns:p14="http://schemas.microsoft.com/office/powerpoint/2010/main" val="23416422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58C29BD-F438-4D03-8B3C-7DEB0F216F58}"/>
              </a:ext>
            </a:extLst>
          </p:cNvPr>
          <p:cNvSpPr>
            <a:spLocks noGrp="1"/>
          </p:cNvSpPr>
          <p:nvPr>
            <p:ph type="title"/>
          </p:nvPr>
        </p:nvSpPr>
        <p:spPr/>
        <p:txBody>
          <a:bodyPr/>
          <a:lstStyle/>
          <a:p>
            <a:r>
              <a:rPr lang="en-US"/>
              <a:t>Introduction to Intensive Intervention </a:t>
            </a:r>
          </a:p>
        </p:txBody>
      </p:sp>
      <p:sp>
        <p:nvSpPr>
          <p:cNvPr id="7" name="Text Placeholder 6">
            <a:extLst>
              <a:ext uri="{FF2B5EF4-FFF2-40B4-BE49-F238E27FC236}">
                <a16:creationId xmlns:a16="http://schemas.microsoft.com/office/drawing/2014/main" id="{0DEA078A-BD59-4CC5-8C7A-646EACC0D58D}"/>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719FF365-6EAB-4187-90E1-FF47A29A0847}"/>
              </a:ext>
            </a:extLst>
          </p:cNvPr>
          <p:cNvSpPr>
            <a:spLocks noGrp="1"/>
          </p:cNvSpPr>
          <p:nvPr>
            <p:ph type="sldNum" sz="quarter" idx="15"/>
          </p:nvPr>
        </p:nvSpPr>
        <p:spPr/>
        <p:txBody>
          <a:bodyPr/>
          <a:lstStyle/>
          <a:p>
            <a:fld id="{99A20822-4A49-4D36-86E3-300BA48D3F00}" type="slidenum">
              <a:rPr lang="en-US" smtClean="0"/>
              <a:pPr/>
              <a:t>7</a:t>
            </a:fld>
            <a:endParaRPr lang="en-US"/>
          </a:p>
        </p:txBody>
      </p:sp>
    </p:spTree>
    <p:extLst>
      <p:ext uri="{BB962C8B-B14F-4D97-AF65-F5344CB8AC3E}">
        <p14:creationId xmlns:p14="http://schemas.microsoft.com/office/powerpoint/2010/main" val="12302464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Progress Monitoring: Does Kelsey need DBI?</a:t>
            </a:r>
          </a:p>
        </p:txBody>
      </p:sp>
      <p:graphicFrame>
        <p:nvGraphicFramePr>
          <p:cNvPr id="8" name="Content Placeholder 7" descr="Graph depicting the start of intervention, which allows for an assessment of whether adaptations are needed."/>
          <p:cNvGraphicFramePr>
            <a:graphicFrameLocks noGrp="1"/>
          </p:cNvGraphicFramePr>
          <p:nvPr>
            <p:ph sz="quarter" idx="15"/>
          </p:nvPr>
        </p:nvGraphicFramePr>
        <p:xfrm>
          <a:off x="2028825" y="1371600"/>
          <a:ext cx="8272463" cy="4343400"/>
        </p:xfrm>
        <a:graphic>
          <a:graphicData uri="http://schemas.openxmlformats.org/drawingml/2006/chart">
            <c:chart xmlns:c="http://schemas.openxmlformats.org/drawingml/2006/chart" xmlns:r="http://schemas.openxmlformats.org/officeDocument/2006/relationships" r:id="rId3"/>
          </a:graphicData>
        </a:graphic>
      </p:graphicFrame>
      <p:sp>
        <p:nvSpPr>
          <p:cNvPr id="9" name="5-Point Star 8">
            <a:extLst>
              <a:ext uri="{C183D7F6-B498-43B3-948B-1728B52AA6E4}">
                <adec:decorative xmlns:adec="http://schemas.microsoft.com/office/drawing/2017/decorative" val="1"/>
              </a:ext>
            </a:extLst>
          </p:cNvPr>
          <p:cNvSpPr/>
          <p:nvPr/>
        </p:nvSpPr>
        <p:spPr>
          <a:xfrm>
            <a:off x="9749020" y="2098580"/>
            <a:ext cx="296811" cy="280834"/>
          </a:xfrm>
          <a:prstGeom prst="star5">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cxnSp>
        <p:nvCxnSpPr>
          <p:cNvPr id="11" name="Straight Connector 10">
            <a:extLst>
              <a:ext uri="{C183D7F6-B498-43B3-948B-1728B52AA6E4}">
                <adec:decorative xmlns:adec="http://schemas.microsoft.com/office/drawing/2017/decorative" val="1"/>
              </a:ext>
            </a:extLst>
          </p:cNvPr>
          <p:cNvCxnSpPr>
            <a:cxnSpLocks/>
          </p:cNvCxnSpPr>
          <p:nvPr/>
        </p:nvCxnSpPr>
        <p:spPr>
          <a:xfrm flipV="1">
            <a:off x="2960062" y="2293128"/>
            <a:ext cx="6788958" cy="2355689"/>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5-Point Star 9">
            <a:extLst>
              <a:ext uri="{C183D7F6-B498-43B3-948B-1728B52AA6E4}">
                <adec:decorative xmlns:adec="http://schemas.microsoft.com/office/drawing/2017/decorative" val="1"/>
              </a:ext>
            </a:extLst>
          </p:cNvPr>
          <p:cNvSpPr/>
          <p:nvPr/>
        </p:nvSpPr>
        <p:spPr>
          <a:xfrm>
            <a:off x="2811658" y="4496414"/>
            <a:ext cx="296811" cy="280834"/>
          </a:xfrm>
          <a:prstGeom prst="star5">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13" name="Oval 12">
            <a:extLst>
              <a:ext uri="{C183D7F6-B498-43B3-948B-1728B52AA6E4}">
                <adec:decorative xmlns:adec="http://schemas.microsoft.com/office/drawing/2017/decorative" val="1"/>
              </a:ext>
            </a:extLst>
          </p:cNvPr>
          <p:cNvSpPr/>
          <p:nvPr/>
        </p:nvSpPr>
        <p:spPr>
          <a:xfrm>
            <a:off x="3142775" y="4558602"/>
            <a:ext cx="91440" cy="75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C183D7F6-B498-43B3-948B-1728B52AA6E4}">
                <adec:decorative xmlns:adec="http://schemas.microsoft.com/office/drawing/2017/decorative" val="1"/>
              </a:ext>
            </a:extLst>
          </p:cNvPr>
          <p:cNvSpPr/>
          <p:nvPr/>
        </p:nvSpPr>
        <p:spPr>
          <a:xfrm>
            <a:off x="3276600" y="4648814"/>
            <a:ext cx="91440" cy="75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C183D7F6-B498-43B3-948B-1728B52AA6E4}">
                <adec:decorative xmlns:adec="http://schemas.microsoft.com/office/drawing/2017/decorative" val="1"/>
              </a:ext>
            </a:extLst>
          </p:cNvPr>
          <p:cNvSpPr/>
          <p:nvPr/>
        </p:nvSpPr>
        <p:spPr>
          <a:xfrm>
            <a:off x="3536171" y="4587854"/>
            <a:ext cx="91440" cy="75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C183D7F6-B498-43B3-948B-1728B52AA6E4}">
                <adec:decorative xmlns:adec="http://schemas.microsoft.com/office/drawing/2017/decorative" val="1"/>
              </a:ext>
            </a:extLst>
          </p:cNvPr>
          <p:cNvSpPr/>
          <p:nvPr/>
        </p:nvSpPr>
        <p:spPr>
          <a:xfrm>
            <a:off x="3760285" y="4593661"/>
            <a:ext cx="91440" cy="75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C183D7F6-B498-43B3-948B-1728B52AA6E4}">
                <adec:decorative xmlns:adec="http://schemas.microsoft.com/office/drawing/2017/decorative" val="1"/>
              </a:ext>
            </a:extLst>
          </p:cNvPr>
          <p:cNvSpPr/>
          <p:nvPr/>
        </p:nvSpPr>
        <p:spPr>
          <a:xfrm>
            <a:off x="4023023" y="4602816"/>
            <a:ext cx="91440" cy="75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descr="The data points following the intervention line show that the student is not responding to the intervention"/>
          <p:cNvCxnSpPr>
            <a:stCxn id="13" idx="3"/>
          </p:cNvCxnSpPr>
          <p:nvPr/>
        </p:nvCxnSpPr>
        <p:spPr>
          <a:xfrm>
            <a:off x="3156166" y="4623120"/>
            <a:ext cx="4966754" cy="154129"/>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4" name="Slide Number Placeholder 3"/>
          <p:cNvSpPr>
            <a:spLocks noGrp="1"/>
          </p:cNvSpPr>
          <p:nvPr>
            <p:ph type="sldNum" sz="quarter" idx="14"/>
          </p:nvPr>
        </p:nvSpPr>
        <p:spPr>
          <a:xfrm>
            <a:off x="11786099" y="6742584"/>
            <a:ext cx="105798" cy="115416"/>
          </a:xfrm>
        </p:spPr>
        <p:txBody>
          <a:bodyPr/>
          <a:lstStyle/>
          <a:p>
            <a:pPr algn="r"/>
            <a:fld id="{F3477EC8-074D-41C4-94AE-E9EA7CEEA348}" type="slidenum">
              <a:rPr lang="en-US" smtClean="0"/>
              <a:pPr algn="r"/>
              <a:t>70</a:t>
            </a:fld>
            <a:endParaRPr lang="en-US"/>
          </a:p>
        </p:txBody>
      </p:sp>
    </p:spTree>
    <p:extLst>
      <p:ext uri="{BB962C8B-B14F-4D97-AF65-F5344CB8AC3E}">
        <p14:creationId xmlns:p14="http://schemas.microsoft.com/office/powerpoint/2010/main" val="142375173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a:t>Delivered with fidelity? </a:t>
            </a:r>
          </a:p>
        </p:txBody>
      </p:sp>
      <p:pic>
        <p:nvPicPr>
          <p:cNvPr id="5" name="Picture 4" descr="picture highlighting fidelity data. Shows that the student attended all sessions offered that the average duration was 20 minutes per day the student was engaged, and the intervention was delivered as planned. ">
            <a:extLst>
              <a:ext uri="{FF2B5EF4-FFF2-40B4-BE49-F238E27FC236}">
                <a16:creationId xmlns:a16="http://schemas.microsoft.com/office/drawing/2014/main" id="{AA583433-E926-4062-A92A-70EF93DEF676}"/>
              </a:ext>
            </a:extLst>
          </p:cNvPr>
          <p:cNvPicPr>
            <a:picLocks noChangeAspect="1"/>
          </p:cNvPicPr>
          <p:nvPr/>
        </p:nvPicPr>
        <p:blipFill>
          <a:blip r:embed="rId3"/>
          <a:stretch>
            <a:fillRect/>
          </a:stretch>
        </p:blipFill>
        <p:spPr>
          <a:xfrm>
            <a:off x="865415" y="1859592"/>
            <a:ext cx="10167774" cy="3363111"/>
          </a:xfrm>
          <a:prstGeom prst="rect">
            <a:avLst/>
          </a:prstGeom>
        </p:spPr>
      </p:pic>
      <p:sp>
        <p:nvSpPr>
          <p:cNvPr id="4" name="Slide Number Placeholder 3"/>
          <p:cNvSpPr>
            <a:spLocks noGrp="1"/>
          </p:cNvSpPr>
          <p:nvPr>
            <p:ph type="sldNum" sz="quarter" idx="14"/>
          </p:nvPr>
        </p:nvSpPr>
        <p:spPr/>
        <p:txBody>
          <a:bodyPr/>
          <a:lstStyle/>
          <a:p>
            <a:pPr algn="r"/>
            <a:fld id="{F3477EC8-074D-41C4-94AE-E9EA7CEEA348}" type="slidenum">
              <a:rPr lang="en-US" smtClean="0"/>
              <a:pPr algn="r"/>
              <a:t>71</a:t>
            </a:fld>
            <a:endParaRPr lang="en-US"/>
          </a:p>
        </p:txBody>
      </p:sp>
    </p:spTree>
    <p:extLst>
      <p:ext uri="{BB962C8B-B14F-4D97-AF65-F5344CB8AC3E}">
        <p14:creationId xmlns:p14="http://schemas.microsoft.com/office/powerpoint/2010/main" val="6127176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1" y="2619385"/>
            <a:ext cx="5003799" cy="1280160"/>
          </a:xfrm>
          <a:solidFill>
            <a:schemeClr val="bg1"/>
          </a:solidFill>
        </p:spPr>
        <p:txBody>
          <a:bodyPr anchor="t">
            <a:noAutofit/>
          </a:bodyPr>
          <a:lstStyle/>
          <a:p>
            <a:pPr marL="117475"/>
            <a:r>
              <a:rPr lang="en-US"/>
              <a:t>Diagnostic Data: </a:t>
            </a:r>
            <a:br>
              <a:rPr lang="en-US"/>
            </a:br>
            <a:r>
              <a:rPr lang="en-US" b="0"/>
              <a:t>What changes are needed to support Kelsey?</a:t>
            </a:r>
          </a:p>
        </p:txBody>
      </p:sp>
      <p:sp>
        <p:nvSpPr>
          <p:cNvPr id="8" name="Right Arrow 7" descr="An arrow points to Diagnostic assessment to determine specific needs.  Kelsey's teacher will conduct informal diagnostic assessment to so she can select qualitative changes aligned with Kelsey's needs."/>
          <p:cNvSpPr/>
          <p:nvPr/>
        </p:nvSpPr>
        <p:spPr>
          <a:xfrm>
            <a:off x="5849620" y="3012651"/>
            <a:ext cx="1615440" cy="72878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9" name="Content Placeholder 6" descr="A flow chart that shows a quick overview of the data-based individualization ( D B I) Process. A box on top states Validated Intervention Program, which points to an oval that states Progress Monitor (to determine response to intervention program). That breaks down to a non-responsive and responsive arrow. The responsive arrow points to progress monitoring, and the non-responsive arrow points to the diagnostic data. From diagnostic data there is an arrow pointing to intervention adaptation which is followed by progress monitoring. from progress monitoring there is two options responsive (pointing to continued progress monitoring) and nonresponisve pointing to diagnostic data to illustrate the cyclical process.">
            <a:extLst>
              <a:ext uri="{FF2B5EF4-FFF2-40B4-BE49-F238E27FC236}">
                <a16:creationId xmlns:a16="http://schemas.microsoft.com/office/drawing/2014/main" id="{F6DB7C33-CF12-46CB-927F-0A64C7D37A61}"/>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318174" y="1045790"/>
            <a:ext cx="3662129" cy="4427350"/>
          </a:xfrm>
          <a:prstGeom prst="rect">
            <a:avLst/>
          </a:prstGeom>
        </p:spPr>
      </p:pic>
      <p:sp>
        <p:nvSpPr>
          <p:cNvPr id="3" name="Text Placeholder 2">
            <a:extLst>
              <a:ext uri="{FF2B5EF4-FFF2-40B4-BE49-F238E27FC236}">
                <a16:creationId xmlns:a16="http://schemas.microsoft.com/office/drawing/2014/main" id="{1B2116F8-2C05-4F5A-B5B9-83974297C04F}"/>
              </a:ext>
            </a:extLst>
          </p:cNvPr>
          <p:cNvSpPr>
            <a:spLocks noGrp="1"/>
          </p:cNvSpPr>
          <p:nvPr>
            <p:ph type="body" sz="quarter" idx="13"/>
          </p:nvPr>
        </p:nvSpPr>
        <p:spPr/>
        <p:txBody>
          <a:bodyPr/>
          <a:lstStyle/>
          <a:p>
            <a:endParaRPr lang="en-US"/>
          </a:p>
        </p:txBody>
      </p:sp>
      <p:sp>
        <p:nvSpPr>
          <p:cNvPr id="6" name="Slide Number Placeholder 1"/>
          <p:cNvSpPr>
            <a:spLocks noGrp="1"/>
          </p:cNvSpPr>
          <p:nvPr>
            <p:ph type="sldNum" sz="quarter" idx="14"/>
          </p:nvPr>
        </p:nvSpPr>
        <p:spPr>
          <a:xfrm>
            <a:off x="11786099" y="6742584"/>
            <a:ext cx="105798" cy="115416"/>
          </a:xfrm>
        </p:spPr>
        <p:txBody>
          <a:bodyPr/>
          <a:lstStyle/>
          <a:p>
            <a:pPr algn="r"/>
            <a:fld id="{F3477EC8-074D-41C4-94AE-E9EA7CEEA348}" type="slidenum">
              <a:rPr/>
              <a:pPr algn="r"/>
              <a:t>72</a:t>
            </a:fld>
            <a:endParaRPr/>
          </a:p>
        </p:txBody>
      </p:sp>
    </p:spTree>
    <p:extLst>
      <p:ext uri="{BB962C8B-B14F-4D97-AF65-F5344CB8AC3E}">
        <p14:creationId xmlns:p14="http://schemas.microsoft.com/office/powerpoint/2010/main" val="190189345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A8E1953-6CD6-454C-83ED-B503A0E3C3A8}"/>
              </a:ext>
            </a:extLst>
          </p:cNvPr>
          <p:cNvSpPr>
            <a:spLocks noGrp="1"/>
          </p:cNvSpPr>
          <p:nvPr>
            <p:ph type="title"/>
          </p:nvPr>
        </p:nvSpPr>
        <p:spPr/>
        <p:txBody>
          <a:bodyPr/>
          <a:lstStyle/>
          <a:p>
            <a:r>
              <a:rPr lang="en-US" dirty="0"/>
              <a:t>Using Diagnostic Data to Develop Hypothesis to Intensify</a:t>
            </a:r>
          </a:p>
        </p:txBody>
      </p:sp>
      <p:sp>
        <p:nvSpPr>
          <p:cNvPr id="3" name="Slide Number Placeholder 2">
            <a:extLst>
              <a:ext uri="{FF2B5EF4-FFF2-40B4-BE49-F238E27FC236}">
                <a16:creationId xmlns:a16="http://schemas.microsoft.com/office/drawing/2014/main" id="{3CDA1D6E-7678-4AA1-8D12-17F99609529C}"/>
              </a:ext>
            </a:extLst>
          </p:cNvPr>
          <p:cNvSpPr>
            <a:spLocks noGrp="1"/>
          </p:cNvSpPr>
          <p:nvPr>
            <p:ph type="sldNum" sz="quarter" idx="14"/>
          </p:nvPr>
        </p:nvSpPr>
        <p:spPr/>
        <p:txBody>
          <a:bodyPr/>
          <a:lstStyle/>
          <a:p>
            <a:fld id="{B094D1B2-26D5-48CC-9B16-6583E954EFA6}" type="slidenum">
              <a:rPr lang="en-US" smtClean="0"/>
              <a:t>73</a:t>
            </a:fld>
            <a:endParaRPr lang="en-US"/>
          </a:p>
        </p:txBody>
      </p:sp>
      <p:sp>
        <p:nvSpPr>
          <p:cNvPr id="7" name="Content Placeholder 6">
            <a:extLst>
              <a:ext uri="{FF2B5EF4-FFF2-40B4-BE49-F238E27FC236}">
                <a16:creationId xmlns:a16="http://schemas.microsoft.com/office/drawing/2014/main" id="{972C6D68-869F-4618-858E-A720490962B4}"/>
              </a:ext>
            </a:extLst>
          </p:cNvPr>
          <p:cNvSpPr>
            <a:spLocks noGrp="1"/>
          </p:cNvSpPr>
          <p:nvPr>
            <p:ph sz="quarter" idx="15"/>
          </p:nvPr>
        </p:nvSpPr>
        <p:spPr>
          <a:xfrm>
            <a:off x="660438" y="1820436"/>
            <a:ext cx="11152909" cy="4343400"/>
          </a:xfrm>
        </p:spPr>
        <p:txBody>
          <a:bodyPr>
            <a:normAutofit/>
          </a:bodyPr>
          <a:lstStyle/>
          <a:p>
            <a:r>
              <a:rPr lang="en-US" sz="2800" dirty="0"/>
              <a:t>Teacher reviews Kelsey’s </a:t>
            </a:r>
            <a:r>
              <a:rPr lang="en-US" sz="2800" u="sng" dirty="0"/>
              <a:t>classroom assessment data </a:t>
            </a:r>
            <a:r>
              <a:rPr lang="en-US" sz="2800" dirty="0"/>
              <a:t>and conducts observations of her learning behavior. Behavior observations suggest that Kelsey struggles to master skills as quickly as her same-age peers and needs more practice than her peers.</a:t>
            </a:r>
          </a:p>
          <a:p>
            <a:pPr>
              <a:spcBef>
                <a:spcPts val="1200"/>
              </a:spcBef>
            </a:pPr>
            <a:r>
              <a:rPr lang="en-US" sz="2800" i="1" dirty="0"/>
              <a:t>Hypothesis: </a:t>
            </a:r>
            <a:r>
              <a:rPr lang="en-US" sz="2800" dirty="0"/>
              <a:t>If Kelsey is provided additional opportunities to receive direct instruction, feedback, and practice on target skills, she will progress toward mastery of these skills more quickly.   </a:t>
            </a:r>
          </a:p>
        </p:txBody>
      </p:sp>
    </p:spTree>
    <p:extLst>
      <p:ext uri="{BB962C8B-B14F-4D97-AF65-F5344CB8AC3E}">
        <p14:creationId xmlns:p14="http://schemas.microsoft.com/office/powerpoint/2010/main" val="305104685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27425"/>
            <a:ext cx="4557713" cy="1573150"/>
          </a:xfrm>
          <a:solidFill>
            <a:schemeClr val="bg1"/>
          </a:solidFill>
        </p:spPr>
        <p:txBody>
          <a:bodyPr>
            <a:noAutofit/>
          </a:bodyPr>
          <a:lstStyle/>
          <a:p>
            <a:pPr marL="233363"/>
            <a:r>
              <a:rPr lang="en-US"/>
              <a:t>Intervention Adaptation: </a:t>
            </a:r>
            <a:br>
              <a:rPr lang="en-US" sz="4000"/>
            </a:br>
            <a:r>
              <a:rPr lang="en-US" b="0"/>
              <a:t>Use diagnostic data to adapt the intervention.</a:t>
            </a:r>
          </a:p>
        </p:txBody>
      </p:sp>
      <p:sp>
        <p:nvSpPr>
          <p:cNvPr id="7" name="Right Arrow 6" descr="An arrow points to Intervention adaptation - based on observed needs.  Kelsey's teacher will make qualitative changes to the intervention based on the results of informal diagnostic assessment."/>
          <p:cNvSpPr/>
          <p:nvPr/>
        </p:nvSpPr>
        <p:spPr>
          <a:xfrm>
            <a:off x="5472914" y="3685793"/>
            <a:ext cx="1246909" cy="72878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9" name="Content Placeholder 6" descr="A flow chart that shows a quick overview of the data-based individualization ( D B I) Process. A box on top states Validated Intervention Program, which points to an oval that states Progress Monitor (to determine response to intervention program). That breaks down to a non-responsive and responsive arrow. The responsive arrow points to progress monitoring, and the non-responsive arrow points to the diagnostic data. From diagnostic data there is an arrow pointing to intervention adaptation which is followed by progress monitoring. from progress monitoring there is two options responsive (pointing to continued progress monitoring) and nonresponisve pointing to diagnostic data to illustrate the cyclical process.">
            <a:extLst>
              <a:ext uri="{FF2B5EF4-FFF2-40B4-BE49-F238E27FC236}">
                <a16:creationId xmlns:a16="http://schemas.microsoft.com/office/drawing/2014/main" id="{4D5C9CA9-2FAE-42F8-A939-95D82F909D18}"/>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611177" y="485118"/>
            <a:ext cx="4515041" cy="5458482"/>
          </a:xfrm>
          <a:prstGeom prst="rect">
            <a:avLst/>
          </a:prstGeom>
        </p:spPr>
      </p:pic>
      <p:sp>
        <p:nvSpPr>
          <p:cNvPr id="6" name="Slide Number Placeholder 1"/>
          <p:cNvSpPr>
            <a:spLocks noGrp="1"/>
          </p:cNvSpPr>
          <p:nvPr>
            <p:ph type="sldNum" sz="quarter" idx="14"/>
          </p:nvPr>
        </p:nvSpPr>
        <p:spPr/>
        <p:txBody>
          <a:bodyPr/>
          <a:lstStyle/>
          <a:p>
            <a:pPr algn="r"/>
            <a:fld id="{F3477EC8-074D-41C4-94AE-E9EA7CEEA348}" type="slidenum">
              <a:rPr lang="en-US" smtClean="0"/>
              <a:pPr algn="r"/>
              <a:t>74</a:t>
            </a:fld>
            <a:endParaRPr lang="en-US"/>
          </a:p>
        </p:txBody>
      </p:sp>
    </p:spTree>
    <p:extLst>
      <p:ext uri="{BB962C8B-B14F-4D97-AF65-F5344CB8AC3E}">
        <p14:creationId xmlns:p14="http://schemas.microsoft.com/office/powerpoint/2010/main" val="141976325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A8E1953-6CD6-454C-83ED-B503A0E3C3A8}"/>
              </a:ext>
            </a:extLst>
          </p:cNvPr>
          <p:cNvSpPr>
            <a:spLocks noGrp="1"/>
          </p:cNvSpPr>
          <p:nvPr>
            <p:ph type="title"/>
          </p:nvPr>
        </p:nvSpPr>
        <p:spPr/>
        <p:txBody>
          <a:bodyPr/>
          <a:lstStyle/>
          <a:p>
            <a:r>
              <a:rPr lang="en-US" dirty="0"/>
              <a:t>Using Diagnostic Data to Develop Hypothesis to Intensify (part 2)</a:t>
            </a:r>
          </a:p>
        </p:txBody>
      </p:sp>
      <p:sp>
        <p:nvSpPr>
          <p:cNvPr id="7" name="Content Placeholder 6">
            <a:extLst>
              <a:ext uri="{FF2B5EF4-FFF2-40B4-BE49-F238E27FC236}">
                <a16:creationId xmlns:a16="http://schemas.microsoft.com/office/drawing/2014/main" id="{972C6D68-869F-4618-858E-A720490962B4}"/>
              </a:ext>
            </a:extLst>
          </p:cNvPr>
          <p:cNvSpPr>
            <a:spLocks noGrp="1"/>
          </p:cNvSpPr>
          <p:nvPr>
            <p:ph sz="quarter" idx="15"/>
          </p:nvPr>
        </p:nvSpPr>
        <p:spPr>
          <a:xfrm>
            <a:off x="457200" y="1371600"/>
            <a:ext cx="7658100" cy="4343400"/>
          </a:xfrm>
        </p:spPr>
        <p:txBody>
          <a:bodyPr>
            <a:normAutofit fontScale="92500" lnSpcReduction="10000"/>
          </a:bodyPr>
          <a:lstStyle/>
          <a:p>
            <a:r>
              <a:rPr lang="en-US" sz="2800" dirty="0"/>
              <a:t>Kelsey’s teacher reviews her classroom assessment data and conducts observations of her learning behavior. Observations suggest that Kelsey struggles to master skills and needs more practice than her same-age peers.</a:t>
            </a:r>
          </a:p>
          <a:p>
            <a:pPr>
              <a:spcBef>
                <a:spcPts val="1200"/>
              </a:spcBef>
            </a:pPr>
            <a:r>
              <a:rPr lang="en-US" sz="2800" i="1" dirty="0"/>
              <a:t>Hypothesis: </a:t>
            </a:r>
            <a:r>
              <a:rPr lang="en-US" sz="2800" dirty="0"/>
              <a:t>If Kelsey is provided additional opportunities of direct instruction, feedback, and practice on target skills, she would move to mastery of these skills more quickly.   </a:t>
            </a:r>
          </a:p>
        </p:txBody>
      </p:sp>
      <p:pic>
        <p:nvPicPr>
          <p:cNvPr id="8" name="Picture 7" descr="list of the 6 dimensions of the taxonomy">
            <a:extLst>
              <a:ext uri="{FF2B5EF4-FFF2-40B4-BE49-F238E27FC236}">
                <a16:creationId xmlns:a16="http://schemas.microsoft.com/office/drawing/2014/main" id="{FD31ACD6-CCAE-4DFB-88A2-EC7136CE12A5}"/>
              </a:ext>
            </a:extLst>
          </p:cNvPr>
          <p:cNvPicPr>
            <a:picLocks noChangeAspect="1"/>
          </p:cNvPicPr>
          <p:nvPr/>
        </p:nvPicPr>
        <p:blipFill>
          <a:blip r:embed="rId3"/>
          <a:stretch>
            <a:fillRect/>
          </a:stretch>
        </p:blipFill>
        <p:spPr>
          <a:xfrm>
            <a:off x="9093866" y="1316736"/>
            <a:ext cx="1319465" cy="4075507"/>
          </a:xfrm>
          <a:prstGeom prst="rect">
            <a:avLst/>
          </a:prstGeom>
        </p:spPr>
      </p:pic>
      <p:sp>
        <p:nvSpPr>
          <p:cNvPr id="9" name="Rectangle 8" descr="rectangle highlighting dosage">
            <a:extLst>
              <a:ext uri="{FF2B5EF4-FFF2-40B4-BE49-F238E27FC236}">
                <a16:creationId xmlns:a16="http://schemas.microsoft.com/office/drawing/2014/main" id="{AB6738F6-25AD-4232-9620-8F488BA4086F}"/>
              </a:ext>
            </a:extLst>
          </p:cNvPr>
          <p:cNvSpPr/>
          <p:nvPr/>
        </p:nvSpPr>
        <p:spPr>
          <a:xfrm>
            <a:off x="9093866" y="2263140"/>
            <a:ext cx="1319465" cy="33325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descr="lighter rectangle highlighting alignment">
            <a:extLst>
              <a:ext uri="{FF2B5EF4-FFF2-40B4-BE49-F238E27FC236}">
                <a16:creationId xmlns:a16="http://schemas.microsoft.com/office/drawing/2014/main" id="{54064B14-F851-4038-92C9-72D10B592261}"/>
              </a:ext>
            </a:extLst>
          </p:cNvPr>
          <p:cNvSpPr/>
          <p:nvPr/>
        </p:nvSpPr>
        <p:spPr>
          <a:xfrm>
            <a:off x="9089101" y="2600703"/>
            <a:ext cx="1319465" cy="628272"/>
          </a:xfrm>
          <a:prstGeom prst="rect">
            <a:avLst/>
          </a:prstGeom>
          <a:noFill/>
          <a:ln w="762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Rectangle 10" descr="lighter rectangle highlighting comprehensiveness">
            <a:extLst>
              <a:ext uri="{FF2B5EF4-FFF2-40B4-BE49-F238E27FC236}">
                <a16:creationId xmlns:a16="http://schemas.microsoft.com/office/drawing/2014/main" id="{F2167BD9-72C8-43B4-9FAF-45598370E68E}"/>
              </a:ext>
            </a:extLst>
          </p:cNvPr>
          <p:cNvSpPr/>
          <p:nvPr/>
        </p:nvSpPr>
        <p:spPr>
          <a:xfrm>
            <a:off x="9089101" y="3647564"/>
            <a:ext cx="1319465" cy="787782"/>
          </a:xfrm>
          <a:prstGeom prst="rect">
            <a:avLst/>
          </a:prstGeom>
          <a:noFill/>
          <a:ln w="762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Slide Number Placeholder 2">
            <a:extLst>
              <a:ext uri="{FF2B5EF4-FFF2-40B4-BE49-F238E27FC236}">
                <a16:creationId xmlns:a16="http://schemas.microsoft.com/office/drawing/2014/main" id="{3CDA1D6E-7678-4AA1-8D12-17F99609529C}"/>
              </a:ext>
            </a:extLst>
          </p:cNvPr>
          <p:cNvSpPr>
            <a:spLocks noGrp="1"/>
          </p:cNvSpPr>
          <p:nvPr>
            <p:ph type="sldNum" sz="quarter" idx="14"/>
          </p:nvPr>
        </p:nvSpPr>
        <p:spPr/>
        <p:txBody>
          <a:bodyPr/>
          <a:lstStyle/>
          <a:p>
            <a:fld id="{B094D1B2-26D5-48CC-9B16-6583E954EFA6}" type="slidenum">
              <a:rPr lang="en-US" smtClean="0"/>
              <a:t>75</a:t>
            </a:fld>
            <a:endParaRPr lang="en-US"/>
          </a:p>
        </p:txBody>
      </p:sp>
    </p:spTree>
    <p:extLst>
      <p:ext uri="{BB962C8B-B14F-4D97-AF65-F5344CB8AC3E}">
        <p14:creationId xmlns:p14="http://schemas.microsoft.com/office/powerpoint/2010/main" val="134366754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2E35702-AA75-401B-AA36-B7623468AC4C}"/>
              </a:ext>
            </a:extLst>
          </p:cNvPr>
          <p:cNvSpPr>
            <a:spLocks noGrp="1"/>
          </p:cNvSpPr>
          <p:nvPr>
            <p:ph type="title"/>
          </p:nvPr>
        </p:nvSpPr>
        <p:spPr/>
        <p:txBody>
          <a:bodyPr/>
          <a:lstStyle/>
          <a:p>
            <a:r>
              <a:rPr lang="en-US"/>
              <a:t>Rating Table</a:t>
            </a:r>
          </a:p>
        </p:txBody>
      </p:sp>
      <p:graphicFrame>
        <p:nvGraphicFramePr>
          <p:cNvPr id="8" name="Content Placeholder 7"/>
          <p:cNvGraphicFramePr>
            <a:graphicFrameLocks noGrp="1"/>
          </p:cNvGraphicFramePr>
          <p:nvPr>
            <p:ph sz="quarter" idx="15"/>
            <p:extLst>
              <p:ext uri="{D42A27DB-BD31-4B8C-83A1-F6EECF244321}">
                <p14:modId xmlns:p14="http://schemas.microsoft.com/office/powerpoint/2010/main" val="4001079142"/>
              </p:ext>
            </p:extLst>
          </p:nvPr>
        </p:nvGraphicFramePr>
        <p:xfrm>
          <a:off x="457200" y="425767"/>
          <a:ext cx="10548090" cy="5440680"/>
        </p:xfrm>
        <a:graphic>
          <a:graphicData uri="http://schemas.openxmlformats.org/drawingml/2006/table">
            <a:tbl>
              <a:tblPr firstRow="1" firstCol="1" bandRow="1">
                <a:tableStyleId>{5C22544A-7EE6-4342-B048-85BDC9FD1C3A}</a:tableStyleId>
              </a:tblPr>
              <a:tblGrid>
                <a:gridCol w="2592770">
                  <a:extLst>
                    <a:ext uri="{9D8B030D-6E8A-4147-A177-3AD203B41FA5}">
                      <a16:colId xmlns:a16="http://schemas.microsoft.com/office/drawing/2014/main" val="20000"/>
                    </a:ext>
                  </a:extLst>
                </a:gridCol>
                <a:gridCol w="5908901">
                  <a:extLst>
                    <a:ext uri="{9D8B030D-6E8A-4147-A177-3AD203B41FA5}">
                      <a16:colId xmlns:a16="http://schemas.microsoft.com/office/drawing/2014/main" val="20002"/>
                    </a:ext>
                  </a:extLst>
                </a:gridCol>
                <a:gridCol w="2046419">
                  <a:extLst>
                    <a:ext uri="{9D8B030D-6E8A-4147-A177-3AD203B41FA5}">
                      <a16:colId xmlns:a16="http://schemas.microsoft.com/office/drawing/2014/main" val="20003"/>
                    </a:ext>
                  </a:extLst>
                </a:gridCol>
              </a:tblGrid>
              <a:tr h="694942">
                <a:tc>
                  <a:txBody>
                    <a:bodyPr/>
                    <a:lstStyle/>
                    <a:p>
                      <a:pPr marL="0" marR="0">
                        <a:lnSpc>
                          <a:spcPct val="107000"/>
                        </a:lnSpc>
                        <a:spcBef>
                          <a:spcPts val="0"/>
                        </a:spcBef>
                        <a:spcAft>
                          <a:spcPts val="0"/>
                        </a:spcAft>
                      </a:pPr>
                      <a:r>
                        <a:rPr lang="en-US" sz="2000">
                          <a:effectLst/>
                        </a:rPr>
                        <a:t>Intervention</a:t>
                      </a:r>
                      <a:r>
                        <a:rPr lang="en-US" sz="2000" baseline="0">
                          <a:effectLst/>
                        </a:rPr>
                        <a:t> </a:t>
                      </a:r>
                      <a:r>
                        <a:rPr lang="en-US" sz="2000">
                          <a:effectLst/>
                        </a:rPr>
                        <a:t>Dimensions </a:t>
                      </a:r>
                      <a:endParaRPr lang="en-US" sz="1600">
                        <a:effectLst/>
                      </a:endParaRPr>
                    </a:p>
                  </a:txBody>
                  <a:tcPr marL="81539" marR="81539" marT="0" marB="0"/>
                </a:tc>
                <a:tc>
                  <a:txBody>
                    <a:bodyPr/>
                    <a:lstStyle/>
                    <a:p>
                      <a:pPr marL="0" marR="0" algn="ctr">
                        <a:lnSpc>
                          <a:spcPct val="107000"/>
                        </a:lnSpc>
                        <a:spcBef>
                          <a:spcPts val="0"/>
                        </a:spcBef>
                        <a:spcAft>
                          <a:spcPts val="0"/>
                        </a:spcAft>
                      </a:pPr>
                      <a:r>
                        <a:rPr lang="en-US" sz="2000">
                          <a:effectLst/>
                        </a:rPr>
                        <a:t>Evidence</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81539" marR="81539" marT="0" marB="0"/>
                </a:tc>
                <a:tc>
                  <a:txBody>
                    <a:bodyPr/>
                    <a:lstStyle/>
                    <a:p>
                      <a:pPr marL="0" marR="0" algn="ctr">
                        <a:lnSpc>
                          <a:spcPct val="107000"/>
                        </a:lnSpc>
                        <a:spcBef>
                          <a:spcPts val="0"/>
                        </a:spcBef>
                        <a:spcAft>
                          <a:spcPts val="0"/>
                        </a:spcAft>
                      </a:pPr>
                      <a:r>
                        <a:rPr lang="en-US" sz="2000">
                          <a:effectLst/>
                          <a:latin typeface="Calibri" panose="020F0502020204030204" pitchFamily="34" charset="0"/>
                          <a:ea typeface="Calibri" panose="020F0502020204030204" pitchFamily="34" charset="0"/>
                          <a:cs typeface="Times New Roman" panose="02020603050405020304" pitchFamily="18" charset="0"/>
                        </a:rPr>
                        <a:t>Adaptation 1</a:t>
                      </a:r>
                    </a:p>
                  </a:txBody>
                  <a:tcPr marL="81539" marR="81539" marT="0" marB="0"/>
                </a:tc>
                <a:extLst>
                  <a:ext uri="{0D108BD9-81ED-4DB2-BD59-A6C34878D82A}">
                    <a16:rowId xmlns:a16="http://schemas.microsoft.com/office/drawing/2014/main" val="10000"/>
                  </a:ext>
                </a:extLst>
              </a:tr>
              <a:tr h="342381">
                <a:tc>
                  <a:txBody>
                    <a:bodyPr/>
                    <a:lstStyle/>
                    <a:p>
                      <a:pPr marL="0" marR="0">
                        <a:lnSpc>
                          <a:spcPct val="107000"/>
                        </a:lnSpc>
                        <a:spcBef>
                          <a:spcPts val="0"/>
                        </a:spcBef>
                        <a:spcAft>
                          <a:spcPts val="0"/>
                        </a:spcAft>
                      </a:pPr>
                      <a:r>
                        <a:rPr lang="en-US" sz="2000" b="0">
                          <a:effectLst/>
                        </a:rPr>
                        <a:t>Strength </a:t>
                      </a:r>
                      <a:endParaRPr lang="en-US" sz="1600" b="0">
                        <a:effectLst/>
                        <a:latin typeface="Calibri" panose="020F0502020204030204" pitchFamily="34" charset="0"/>
                        <a:ea typeface="Calibri" panose="020F0502020204030204" pitchFamily="34" charset="0"/>
                        <a:cs typeface="Times New Roman" panose="02020603050405020304" pitchFamily="18" charset="0"/>
                      </a:endParaRPr>
                    </a:p>
                  </a:txBody>
                  <a:tcPr marL="81539" marR="81539" marT="0" marB="0"/>
                </a:tc>
                <a:tc>
                  <a:txBody>
                    <a:bodyPr/>
                    <a:lstStyle/>
                    <a:p>
                      <a:pPr marL="0" marR="0">
                        <a:lnSpc>
                          <a:spcPct val="107000"/>
                        </a:lnSpc>
                        <a:spcBef>
                          <a:spcPts val="0"/>
                        </a:spcBef>
                        <a:spcAft>
                          <a:spcPts val="0"/>
                        </a:spcAft>
                      </a:pPr>
                      <a:r>
                        <a:rPr lang="en-US" sz="1600">
                          <a:effectLst/>
                        </a:rPr>
                        <a:t>ES = Between 0.35 to 0.49</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81539" marR="81539" marT="0" marB="0"/>
                </a:tc>
                <a:tc>
                  <a:txBody>
                    <a:bodyPr/>
                    <a:lstStyle/>
                    <a:p>
                      <a:pPr marL="0" marR="0">
                        <a:lnSpc>
                          <a:spcPct val="107000"/>
                        </a:lnSpc>
                        <a:spcBef>
                          <a:spcPts val="0"/>
                        </a:spcBef>
                        <a:spcAft>
                          <a:spcPts val="0"/>
                        </a:spcAft>
                      </a:pP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81539" marR="81539" marT="0" marB="0"/>
                </a:tc>
                <a:extLst>
                  <a:ext uri="{0D108BD9-81ED-4DB2-BD59-A6C34878D82A}">
                    <a16:rowId xmlns:a16="http://schemas.microsoft.com/office/drawing/2014/main" val="10001"/>
                  </a:ext>
                </a:extLst>
              </a:tr>
              <a:tr h="1606038">
                <a:tc>
                  <a:txBody>
                    <a:bodyPr/>
                    <a:lstStyle/>
                    <a:p>
                      <a:pPr marL="0" marR="0">
                        <a:lnSpc>
                          <a:spcPct val="107000"/>
                        </a:lnSpc>
                        <a:spcBef>
                          <a:spcPts val="0"/>
                        </a:spcBef>
                        <a:spcAft>
                          <a:spcPts val="0"/>
                        </a:spcAft>
                      </a:pPr>
                      <a:r>
                        <a:rPr lang="en-US" sz="2000" b="0">
                          <a:effectLst/>
                        </a:rPr>
                        <a:t>Dosage </a:t>
                      </a:r>
                      <a:endParaRPr lang="en-US" sz="1600" b="0">
                        <a:effectLst/>
                        <a:latin typeface="Calibri" panose="020F0502020204030204" pitchFamily="34" charset="0"/>
                        <a:ea typeface="Calibri" panose="020F0502020204030204" pitchFamily="34" charset="0"/>
                        <a:cs typeface="Times New Roman" panose="02020603050405020304" pitchFamily="18" charset="0"/>
                      </a:endParaRPr>
                    </a:p>
                  </a:txBody>
                  <a:tcPr marL="81539" marR="81539" marT="0" marB="0"/>
                </a:tc>
                <a:tc>
                  <a:txBody>
                    <a:bodyPr/>
                    <a:lstStyle/>
                    <a:p>
                      <a:pPr marL="0" marR="0">
                        <a:lnSpc>
                          <a:spcPct val="107000"/>
                        </a:lnSpc>
                        <a:spcBef>
                          <a:spcPts val="0"/>
                        </a:spcBef>
                        <a:spcAft>
                          <a:spcPts val="0"/>
                        </a:spcAft>
                      </a:pPr>
                      <a:r>
                        <a:rPr lang="en-US" sz="1600" i="1">
                          <a:effectLst/>
                        </a:rPr>
                        <a:t>Group size: six students</a:t>
                      </a:r>
                    </a:p>
                    <a:p>
                      <a:pPr marL="0" marR="0">
                        <a:lnSpc>
                          <a:spcPct val="107000"/>
                        </a:lnSpc>
                        <a:spcBef>
                          <a:spcPts val="0"/>
                        </a:spcBef>
                        <a:spcAft>
                          <a:spcPts val="0"/>
                        </a:spcAft>
                      </a:pPr>
                      <a:r>
                        <a:rPr lang="en-US" sz="1600" i="1">
                          <a:effectLst/>
                        </a:rPr>
                        <a:t>Session length: 20 minutes per session </a:t>
                      </a:r>
                    </a:p>
                    <a:p>
                      <a:pPr marL="0" marR="0">
                        <a:lnSpc>
                          <a:spcPct val="107000"/>
                        </a:lnSpc>
                        <a:spcBef>
                          <a:spcPts val="0"/>
                        </a:spcBef>
                        <a:spcAft>
                          <a:spcPts val="0"/>
                        </a:spcAft>
                      </a:pPr>
                      <a:r>
                        <a:rPr lang="en-US" sz="1600" i="1">
                          <a:effectLst/>
                        </a:rPr>
                        <a:t>Frequency: five sessions per week</a:t>
                      </a:r>
                      <a:endParaRPr lang="en-US" sz="1600" i="1">
                        <a:effectLst/>
                        <a:latin typeface="Calibri" panose="020F0502020204030204" pitchFamily="34" charset="0"/>
                        <a:ea typeface="Calibri" panose="020F0502020204030204" pitchFamily="34" charset="0"/>
                        <a:cs typeface="Times New Roman" panose="02020603050405020304" pitchFamily="18" charset="0"/>
                      </a:endParaRPr>
                    </a:p>
                  </a:txBody>
                  <a:tcPr marL="81539" marR="81539" marT="0" marB="0"/>
                </a:tc>
                <a:tc>
                  <a:txBody>
                    <a:bodyPr/>
                    <a:lstStyle/>
                    <a:p>
                      <a:pPr marL="0" marR="0">
                        <a:lnSpc>
                          <a:spcPct val="107000"/>
                        </a:lnSpc>
                        <a:spcBef>
                          <a:spcPts val="0"/>
                        </a:spcBef>
                        <a:spcAft>
                          <a:spcPts val="0"/>
                        </a:spcAft>
                      </a:pPr>
                      <a:r>
                        <a:rPr lang="en-US" sz="1600" i="1">
                          <a:effectLst/>
                          <a:latin typeface="+mn-lt"/>
                          <a:ea typeface="Calibri" panose="020F0502020204030204" pitchFamily="34" charset="0"/>
                          <a:cs typeface="Times New Roman" panose="02020603050405020304" pitchFamily="18" charset="0"/>
                        </a:rPr>
                        <a:t>Provide</a:t>
                      </a:r>
                      <a:r>
                        <a:rPr lang="en-US" sz="1600" i="1" baseline="0">
                          <a:effectLst/>
                          <a:latin typeface="+mn-lt"/>
                          <a:ea typeface="Calibri" panose="020F0502020204030204" pitchFamily="34" charset="0"/>
                          <a:cs typeface="Times New Roman" panose="02020603050405020304" pitchFamily="18" charset="0"/>
                        </a:rPr>
                        <a:t> </a:t>
                      </a:r>
                      <a:r>
                        <a:rPr lang="en-US" sz="1600" i="1">
                          <a:effectLst/>
                          <a:latin typeface="+mn-lt"/>
                          <a:ea typeface="Calibri" panose="020F0502020204030204" pitchFamily="34" charset="0"/>
                          <a:cs typeface="Times New Roman" panose="02020603050405020304" pitchFamily="18" charset="0"/>
                        </a:rPr>
                        <a:t>40 minutes each session in smaller group (3)</a:t>
                      </a:r>
                    </a:p>
                  </a:txBody>
                  <a:tcPr marL="81539" marR="81539" marT="0" marB="0"/>
                </a:tc>
                <a:extLst>
                  <a:ext uri="{0D108BD9-81ED-4DB2-BD59-A6C34878D82A}">
                    <a16:rowId xmlns:a16="http://schemas.microsoft.com/office/drawing/2014/main" val="10002"/>
                  </a:ext>
                </a:extLst>
              </a:tr>
              <a:tr h="632601">
                <a:tc>
                  <a:txBody>
                    <a:bodyPr/>
                    <a:lstStyle/>
                    <a:p>
                      <a:pPr marL="0" marR="0">
                        <a:lnSpc>
                          <a:spcPct val="107000"/>
                        </a:lnSpc>
                        <a:spcBef>
                          <a:spcPts val="0"/>
                        </a:spcBef>
                        <a:spcAft>
                          <a:spcPts val="0"/>
                        </a:spcAft>
                      </a:pPr>
                      <a:r>
                        <a:rPr lang="en-US" sz="2000" b="0">
                          <a:effectLst/>
                        </a:rPr>
                        <a:t>Alignment</a:t>
                      </a:r>
                      <a:endParaRPr lang="en-US" sz="1600" b="0">
                        <a:effectLst/>
                        <a:latin typeface="Calibri" panose="020F0502020204030204" pitchFamily="34" charset="0"/>
                        <a:ea typeface="Calibri" panose="020F0502020204030204" pitchFamily="34" charset="0"/>
                        <a:cs typeface="Times New Roman" panose="02020603050405020304" pitchFamily="18" charset="0"/>
                      </a:endParaRPr>
                    </a:p>
                  </a:txBody>
                  <a:tcPr marL="81539" marR="81539" marT="0" marB="0"/>
                </a:tc>
                <a:tc>
                  <a:txBody>
                    <a:bodyPr/>
                    <a:lstStyle/>
                    <a:p>
                      <a:pPr marL="0" marR="0">
                        <a:lnSpc>
                          <a:spcPct val="107000"/>
                        </a:lnSpc>
                        <a:spcBef>
                          <a:spcPts val="0"/>
                        </a:spcBef>
                        <a:spcAft>
                          <a:spcPts val="0"/>
                        </a:spcAft>
                      </a:pPr>
                      <a:r>
                        <a:rPr lang="en-US" sz="1600">
                          <a:effectLst/>
                        </a:rPr>
                        <a:t>Explicit instruction covering skills deficit areas, PA, word study and fluency</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81539" marR="81539" marT="0" marB="0"/>
                </a:tc>
                <a:tc>
                  <a:txBody>
                    <a:bodyPr/>
                    <a:lstStyle/>
                    <a:p>
                      <a:pPr marL="0" marR="0">
                        <a:lnSpc>
                          <a:spcPct val="107000"/>
                        </a:lnSpc>
                        <a:spcBef>
                          <a:spcPts val="0"/>
                        </a:spcBef>
                        <a:spcAft>
                          <a:spcPts val="0"/>
                        </a:spcAft>
                      </a:pP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81539" marR="81539" marT="0" marB="0"/>
                </a:tc>
                <a:extLst>
                  <a:ext uri="{0D108BD9-81ED-4DB2-BD59-A6C34878D82A}">
                    <a16:rowId xmlns:a16="http://schemas.microsoft.com/office/drawing/2014/main" val="10003"/>
                  </a:ext>
                </a:extLst>
              </a:tr>
              <a:tr h="758826">
                <a:tc>
                  <a:txBody>
                    <a:bodyPr/>
                    <a:lstStyle/>
                    <a:p>
                      <a:pPr marL="0" marR="0">
                        <a:lnSpc>
                          <a:spcPct val="107000"/>
                        </a:lnSpc>
                        <a:spcBef>
                          <a:spcPts val="0"/>
                        </a:spcBef>
                        <a:spcAft>
                          <a:spcPts val="0"/>
                        </a:spcAft>
                      </a:pPr>
                      <a:r>
                        <a:rPr lang="en-US" sz="2000" b="0">
                          <a:effectLst/>
                        </a:rPr>
                        <a:t>Attention to transfer</a:t>
                      </a:r>
                      <a:endParaRPr lang="en-US" sz="1600" b="0">
                        <a:effectLst/>
                        <a:latin typeface="Calibri" panose="020F0502020204030204" pitchFamily="34" charset="0"/>
                        <a:ea typeface="Calibri" panose="020F0502020204030204" pitchFamily="34" charset="0"/>
                        <a:cs typeface="Times New Roman" panose="02020603050405020304" pitchFamily="18" charset="0"/>
                      </a:endParaRPr>
                    </a:p>
                  </a:txBody>
                  <a:tcPr marL="81539" marR="81539" marT="0" marB="0"/>
                </a:tc>
                <a:tc>
                  <a:txBody>
                    <a:bodyPr/>
                    <a:lstStyle/>
                    <a:p>
                      <a:pPr marL="0" marR="0">
                        <a:lnSpc>
                          <a:spcPct val="107000"/>
                        </a:lnSpc>
                        <a:spcBef>
                          <a:spcPts val="0"/>
                        </a:spcBef>
                        <a:spcAft>
                          <a:spcPts val="0"/>
                        </a:spcAft>
                      </a:pPr>
                      <a:r>
                        <a:rPr lang="en-US" sz="1600">
                          <a:effectLst/>
                        </a:rPr>
                        <a:t>Builds on previously learned skills; not clearly connected to Tier 1 content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81539" marR="81539" marT="0" marB="0"/>
                </a:tc>
                <a:tc>
                  <a:txBody>
                    <a:bodyPr/>
                    <a:lstStyle/>
                    <a:p>
                      <a:pPr marL="0" marR="0">
                        <a:lnSpc>
                          <a:spcPct val="107000"/>
                        </a:lnSpc>
                        <a:spcBef>
                          <a:spcPts val="0"/>
                        </a:spcBef>
                        <a:spcAft>
                          <a:spcPts val="0"/>
                        </a:spcAft>
                      </a:pP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81539" marR="81539" marT="0" marB="0"/>
                </a:tc>
                <a:extLst>
                  <a:ext uri="{0D108BD9-81ED-4DB2-BD59-A6C34878D82A}">
                    <a16:rowId xmlns:a16="http://schemas.microsoft.com/office/drawing/2014/main" val="10004"/>
                  </a:ext>
                </a:extLst>
              </a:tr>
              <a:tr h="702946">
                <a:tc>
                  <a:txBody>
                    <a:bodyPr/>
                    <a:lstStyle/>
                    <a:p>
                      <a:pPr marL="0" marR="0">
                        <a:lnSpc>
                          <a:spcPct val="107000"/>
                        </a:lnSpc>
                        <a:spcBef>
                          <a:spcPts val="0"/>
                        </a:spcBef>
                        <a:spcAft>
                          <a:spcPts val="0"/>
                        </a:spcAft>
                      </a:pPr>
                      <a:r>
                        <a:rPr lang="en-US" sz="2000" b="0">
                          <a:effectLst/>
                        </a:rPr>
                        <a:t>Comprehensiveness</a:t>
                      </a:r>
                      <a:endParaRPr lang="en-US" sz="1600" b="0">
                        <a:effectLst/>
                        <a:latin typeface="Calibri" panose="020F0502020204030204" pitchFamily="34" charset="0"/>
                        <a:ea typeface="Calibri" panose="020F0502020204030204" pitchFamily="34" charset="0"/>
                        <a:cs typeface="Times New Roman" panose="02020603050405020304" pitchFamily="18" charset="0"/>
                      </a:endParaRPr>
                    </a:p>
                  </a:txBody>
                  <a:tcPr marL="81539" marR="81539" marT="0" marB="0"/>
                </a:tc>
                <a:tc>
                  <a:txBody>
                    <a:bodyPr/>
                    <a:lstStyle/>
                    <a:p>
                      <a:pPr marL="0" marR="0">
                        <a:lnSpc>
                          <a:spcPct val="107000"/>
                        </a:lnSpc>
                        <a:spcBef>
                          <a:spcPts val="0"/>
                        </a:spcBef>
                        <a:spcAft>
                          <a:spcPts val="0"/>
                        </a:spcAft>
                      </a:pPr>
                      <a:r>
                        <a:rPr lang="en-US" sz="1600">
                          <a:effectLst/>
                          <a:latin typeface="+mn-lt"/>
                          <a:ea typeface="Calibri" panose="020F0502020204030204" pitchFamily="34" charset="0"/>
                          <a:cs typeface="Times New Roman" panose="02020603050405020304" pitchFamily="18" charset="0"/>
                        </a:rPr>
                        <a:t>Includes</a:t>
                      </a:r>
                      <a:r>
                        <a:rPr lang="en-US" sz="1600" baseline="0">
                          <a:effectLst/>
                          <a:latin typeface="+mn-lt"/>
                          <a:ea typeface="Calibri" panose="020F0502020204030204" pitchFamily="34" charset="0"/>
                          <a:cs typeface="Times New Roman" panose="02020603050405020304" pitchFamily="18" charset="0"/>
                        </a:rPr>
                        <a:t> three explicit instruction principles</a:t>
                      </a:r>
                      <a:endParaRPr lang="en-US" sz="1600">
                        <a:effectLst/>
                        <a:latin typeface="+mn-lt"/>
                        <a:ea typeface="Calibri" panose="020F0502020204030204" pitchFamily="34" charset="0"/>
                        <a:cs typeface="Times New Roman" panose="02020603050405020304" pitchFamily="18" charset="0"/>
                      </a:endParaRPr>
                    </a:p>
                  </a:txBody>
                  <a:tcPr marL="81539" marR="81539" marT="0" marB="0"/>
                </a:tc>
                <a:tc>
                  <a:txBody>
                    <a:bodyPr/>
                    <a:lstStyle/>
                    <a:p>
                      <a:pPr marL="0" marR="0">
                        <a:lnSpc>
                          <a:spcPct val="107000"/>
                        </a:lnSpc>
                        <a:spcBef>
                          <a:spcPts val="0"/>
                        </a:spcBef>
                        <a:spcAft>
                          <a:spcPts val="0"/>
                        </a:spcAft>
                      </a:pPr>
                      <a:endParaRPr lang="en-US" sz="1400">
                        <a:effectLst/>
                        <a:latin typeface="+mn-lt"/>
                        <a:ea typeface="Calibri" panose="020F0502020204030204" pitchFamily="34" charset="0"/>
                        <a:cs typeface="Times New Roman" panose="02020603050405020304" pitchFamily="18" charset="0"/>
                      </a:endParaRPr>
                    </a:p>
                  </a:txBody>
                  <a:tcPr marL="81539" marR="81539" marT="0" marB="0"/>
                </a:tc>
                <a:extLst>
                  <a:ext uri="{0D108BD9-81ED-4DB2-BD59-A6C34878D82A}">
                    <a16:rowId xmlns:a16="http://schemas.microsoft.com/office/drawing/2014/main" val="10005"/>
                  </a:ext>
                </a:extLst>
              </a:tr>
              <a:tr h="702946">
                <a:tc>
                  <a:txBody>
                    <a:bodyPr/>
                    <a:lstStyle/>
                    <a:p>
                      <a:pPr marL="0" marR="0">
                        <a:lnSpc>
                          <a:spcPct val="107000"/>
                        </a:lnSpc>
                        <a:spcBef>
                          <a:spcPts val="0"/>
                        </a:spcBef>
                        <a:spcAft>
                          <a:spcPts val="0"/>
                        </a:spcAft>
                      </a:pPr>
                      <a:r>
                        <a:rPr lang="en-US" sz="2000" b="0">
                          <a:effectLst/>
                        </a:rPr>
                        <a:t>Behavioral support</a:t>
                      </a:r>
                      <a:endParaRPr lang="en-US" sz="1600" b="0">
                        <a:effectLst/>
                        <a:latin typeface="Calibri" panose="020F0502020204030204" pitchFamily="34" charset="0"/>
                        <a:ea typeface="Calibri" panose="020F0502020204030204" pitchFamily="34" charset="0"/>
                        <a:cs typeface="Times New Roman" panose="02020603050405020304" pitchFamily="18" charset="0"/>
                      </a:endParaRPr>
                    </a:p>
                  </a:txBody>
                  <a:tcPr marL="81539" marR="81539" marT="0" marB="0"/>
                </a:tc>
                <a:tc>
                  <a:txBody>
                    <a:bodyPr/>
                    <a:lstStyle/>
                    <a:p>
                      <a:pPr marL="0" marR="0">
                        <a:lnSpc>
                          <a:spcPct val="107000"/>
                        </a:lnSpc>
                        <a:spcBef>
                          <a:spcPts val="0"/>
                        </a:spcBef>
                        <a:spcAft>
                          <a:spcPts val="0"/>
                        </a:spcAft>
                      </a:pPr>
                      <a:r>
                        <a:rPr lang="en-US" sz="1600" dirty="0">
                          <a:effectLst/>
                        </a:rPr>
                        <a:t>None found but doesn’t appear needed for student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81539" marR="81539" marT="0" marB="0"/>
                </a:tc>
                <a:tc>
                  <a:txBody>
                    <a:bodyPr/>
                    <a:lstStyle/>
                    <a:p>
                      <a:pPr marL="0" marR="0">
                        <a:lnSpc>
                          <a:spcPct val="107000"/>
                        </a:lnSpc>
                        <a:spcBef>
                          <a:spcPts val="0"/>
                        </a:spcBef>
                        <a:spcAft>
                          <a:spcPts val="0"/>
                        </a:spcAft>
                      </a:pP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81539" marR="81539" marT="0" marB="0"/>
                </a:tc>
                <a:extLst>
                  <a:ext uri="{0D108BD9-81ED-4DB2-BD59-A6C34878D82A}">
                    <a16:rowId xmlns:a16="http://schemas.microsoft.com/office/drawing/2014/main" val="10006"/>
                  </a:ext>
                </a:extLst>
              </a:tr>
            </a:tbl>
          </a:graphicData>
        </a:graphic>
      </p:graphicFrame>
      <p:sp>
        <p:nvSpPr>
          <p:cNvPr id="7" name="Rectangle 6" descr="box around dosage">
            <a:extLst>
              <a:ext uri="{FF2B5EF4-FFF2-40B4-BE49-F238E27FC236}">
                <a16:creationId xmlns:a16="http://schemas.microsoft.com/office/drawing/2014/main" id="{673A633D-BE20-482A-AB3F-D1758AC8EA64}"/>
              </a:ext>
            </a:extLst>
          </p:cNvPr>
          <p:cNvSpPr/>
          <p:nvPr/>
        </p:nvSpPr>
        <p:spPr>
          <a:xfrm>
            <a:off x="457200" y="1447799"/>
            <a:ext cx="10548090" cy="1590675"/>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5" name="Slide Number Placeholder 4"/>
          <p:cNvSpPr>
            <a:spLocks noGrp="1"/>
          </p:cNvSpPr>
          <p:nvPr>
            <p:ph type="sldNum" sz="quarter" idx="14"/>
          </p:nvPr>
        </p:nvSpPr>
        <p:spPr/>
        <p:txBody>
          <a:bodyPr/>
          <a:lstStyle/>
          <a:p>
            <a:fld id="{4DBB3109-6B36-4C42-ABE5-993D6B0A452A}" type="slidenum">
              <a:rPr lang="en-US" smtClean="0"/>
              <a:pPr/>
              <a:t>76</a:t>
            </a:fld>
            <a:endParaRPr lang="en-US"/>
          </a:p>
        </p:txBody>
      </p:sp>
    </p:spTree>
    <p:extLst>
      <p:ext uri="{BB962C8B-B14F-4D97-AF65-F5344CB8AC3E}">
        <p14:creationId xmlns:p14="http://schemas.microsoft.com/office/powerpoint/2010/main" val="363359089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86383" y="0"/>
            <a:ext cx="11246896" cy="1280160"/>
          </a:xfrm>
        </p:spPr>
        <p:txBody>
          <a:bodyPr>
            <a:normAutofit/>
          </a:bodyPr>
          <a:lstStyle/>
          <a:p>
            <a:r>
              <a:rPr lang="en-US" dirty="0"/>
              <a:t>Was the intervention adaptation delivered with fidelity? </a:t>
            </a:r>
          </a:p>
        </p:txBody>
      </p:sp>
      <p:pic>
        <p:nvPicPr>
          <p:cNvPr id="5" name="Picture 4" descr="picture highlighting fidelity data. Shows that the student attended all sessions offered that the average duration was 40 minutes per day the student was engaged, and the intervention was delivered as planned. ">
            <a:extLst>
              <a:ext uri="{FF2B5EF4-FFF2-40B4-BE49-F238E27FC236}">
                <a16:creationId xmlns:a16="http://schemas.microsoft.com/office/drawing/2014/main" id="{F522675B-0F16-4FD8-9570-F242CCD89A71}"/>
              </a:ext>
            </a:extLst>
          </p:cNvPr>
          <p:cNvPicPr>
            <a:picLocks noChangeAspect="1"/>
          </p:cNvPicPr>
          <p:nvPr/>
        </p:nvPicPr>
        <p:blipFill>
          <a:blip r:embed="rId3"/>
          <a:stretch>
            <a:fillRect/>
          </a:stretch>
        </p:blipFill>
        <p:spPr>
          <a:xfrm>
            <a:off x="521551" y="1713245"/>
            <a:ext cx="10673367" cy="3495004"/>
          </a:xfrm>
          <a:prstGeom prst="rect">
            <a:avLst/>
          </a:prstGeom>
        </p:spPr>
      </p:pic>
      <p:sp>
        <p:nvSpPr>
          <p:cNvPr id="2" name="Rectangle 1" descr="rectangle around the duration"/>
          <p:cNvSpPr/>
          <p:nvPr/>
        </p:nvSpPr>
        <p:spPr>
          <a:xfrm>
            <a:off x="4906107" y="1758077"/>
            <a:ext cx="1597688" cy="3295859"/>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descr="arrow pointing to duration">
            <a:extLst>
              <a:ext uri="{FF2B5EF4-FFF2-40B4-BE49-F238E27FC236}">
                <a16:creationId xmlns:a16="http://schemas.microsoft.com/office/drawing/2014/main" id="{64BE7539-DDBA-4C61-8D56-0F3FCE6A2D6F}"/>
              </a:ext>
            </a:extLst>
          </p:cNvPr>
          <p:cNvCxnSpPr>
            <a:cxnSpLocks/>
            <a:stCxn id="10" idx="1"/>
          </p:cNvCxnSpPr>
          <p:nvPr/>
        </p:nvCxnSpPr>
        <p:spPr>
          <a:xfrm flipH="1" flipV="1">
            <a:off x="6324601" y="5273659"/>
            <a:ext cx="641195" cy="52475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12DC3947-86AB-45E4-8B44-66C0FC8B10D6}"/>
              </a:ext>
            </a:extLst>
          </p:cNvPr>
          <p:cNvSpPr txBox="1"/>
          <p:nvPr/>
        </p:nvSpPr>
        <p:spPr>
          <a:xfrm>
            <a:off x="6965796" y="5475250"/>
            <a:ext cx="3010829" cy="646331"/>
          </a:xfrm>
          <a:prstGeom prst="rect">
            <a:avLst/>
          </a:prstGeom>
          <a:noFill/>
          <a:ln w="38100">
            <a:solidFill>
              <a:schemeClr val="tx1"/>
            </a:solidFill>
          </a:ln>
        </p:spPr>
        <p:txBody>
          <a:bodyPr wrap="square" rtlCol="0">
            <a:spAutoFit/>
          </a:bodyPr>
          <a:lstStyle/>
          <a:p>
            <a:r>
              <a:rPr lang="en-US"/>
              <a:t>Duration ~ 40 minutes per session </a:t>
            </a:r>
          </a:p>
        </p:txBody>
      </p:sp>
      <p:sp>
        <p:nvSpPr>
          <p:cNvPr id="4" name="Slide Number Placeholder 3"/>
          <p:cNvSpPr>
            <a:spLocks noGrp="1"/>
          </p:cNvSpPr>
          <p:nvPr>
            <p:ph type="sldNum" sz="quarter" idx="14"/>
          </p:nvPr>
        </p:nvSpPr>
        <p:spPr/>
        <p:txBody>
          <a:bodyPr/>
          <a:lstStyle/>
          <a:p>
            <a:pPr algn="r"/>
            <a:fld id="{F3477EC8-074D-41C4-94AE-E9EA7CEEA348}" type="slidenum">
              <a:rPr lang="en-US" smtClean="0"/>
              <a:pPr algn="r"/>
              <a:t>77</a:t>
            </a:fld>
            <a:endParaRPr lang="en-US"/>
          </a:p>
        </p:txBody>
      </p:sp>
    </p:spTree>
    <p:extLst>
      <p:ext uri="{BB962C8B-B14F-4D97-AF65-F5344CB8AC3E}">
        <p14:creationId xmlns:p14="http://schemas.microsoft.com/office/powerpoint/2010/main" val="413639694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765" y="3319172"/>
            <a:ext cx="5532117" cy="1280160"/>
          </a:xfrm>
          <a:solidFill>
            <a:schemeClr val="bg1"/>
          </a:solidFill>
        </p:spPr>
        <p:txBody>
          <a:bodyPr>
            <a:noAutofit/>
          </a:bodyPr>
          <a:lstStyle/>
          <a:p>
            <a:pPr marL="233363"/>
            <a:r>
              <a:rPr lang="en-US"/>
              <a:t>Progress monitor and assess the impact of the adaptation</a:t>
            </a:r>
            <a:r>
              <a:rPr lang="en-US" b="0"/>
              <a:t>.</a:t>
            </a:r>
          </a:p>
        </p:txBody>
      </p:sp>
      <p:sp>
        <p:nvSpPr>
          <p:cNvPr id="7" name="Right Arrow 6" descr="An arrow points to Intervention adaptation - based on observed needs.  Kelsey's teacher will make qualitative changes to the intervention based on the results of informal diagnostic assessment."/>
          <p:cNvSpPr/>
          <p:nvPr/>
        </p:nvSpPr>
        <p:spPr>
          <a:xfrm>
            <a:off x="5434446" y="4492335"/>
            <a:ext cx="1246909" cy="72878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9" name="Content Placeholder 6" descr="A flow chart that shows a quick overview of the data-based individualization ( D B I) Process. A box on top states Validated Intervention Program, which points to an oval that states Progress Monitor (to determine response to intervention program). That breaks down to a non-responsive and responsive arrow. The responsive arrow points to progress monitoring, and the non-responsive arrow points to the diagnostic data. From diagnostic data there is an arrow pointing to intervention adaptation which is followed by progress monitoring. from progress monitoring there is two options responsive (pointing to continued progress monitoring) and nonresponisve pointing to diagnostic data to illustrate the cyclical process.">
            <a:extLst>
              <a:ext uri="{FF2B5EF4-FFF2-40B4-BE49-F238E27FC236}">
                <a16:creationId xmlns:a16="http://schemas.microsoft.com/office/drawing/2014/main" id="{A946DC2E-05F5-4BBA-9E60-AC0B85808EC9}"/>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886025" y="680937"/>
            <a:ext cx="4080538" cy="4933188"/>
          </a:xfrm>
          <a:prstGeom prst="rect">
            <a:avLst/>
          </a:prstGeom>
        </p:spPr>
      </p:pic>
      <p:sp>
        <p:nvSpPr>
          <p:cNvPr id="3" name="Text Placeholder 2">
            <a:extLst>
              <a:ext uri="{FF2B5EF4-FFF2-40B4-BE49-F238E27FC236}">
                <a16:creationId xmlns:a16="http://schemas.microsoft.com/office/drawing/2014/main" id="{29FCF1AF-EC25-4B0A-AA2F-BC2343755089}"/>
              </a:ext>
            </a:extLst>
          </p:cNvPr>
          <p:cNvSpPr>
            <a:spLocks noGrp="1"/>
          </p:cNvSpPr>
          <p:nvPr>
            <p:ph type="body" sz="quarter" idx="13"/>
          </p:nvPr>
        </p:nvSpPr>
        <p:spPr/>
        <p:txBody>
          <a:bodyPr/>
          <a:lstStyle/>
          <a:p>
            <a:endParaRPr lang="en-US"/>
          </a:p>
        </p:txBody>
      </p:sp>
      <p:sp>
        <p:nvSpPr>
          <p:cNvPr id="6" name="Slide Number Placeholder 1"/>
          <p:cNvSpPr>
            <a:spLocks noGrp="1"/>
          </p:cNvSpPr>
          <p:nvPr>
            <p:ph type="sldNum" sz="quarter" idx="14"/>
          </p:nvPr>
        </p:nvSpPr>
        <p:spPr/>
        <p:txBody>
          <a:bodyPr/>
          <a:lstStyle/>
          <a:p>
            <a:pPr algn="r"/>
            <a:fld id="{F3477EC8-074D-41C4-94AE-E9EA7CEEA348}" type="slidenum">
              <a:rPr lang="en-US" smtClean="0"/>
              <a:pPr algn="r"/>
              <a:t>78</a:t>
            </a:fld>
            <a:endParaRPr lang="en-US"/>
          </a:p>
        </p:txBody>
      </p:sp>
    </p:spTree>
    <p:extLst>
      <p:ext uri="{BB962C8B-B14F-4D97-AF65-F5344CB8AC3E}">
        <p14:creationId xmlns:p14="http://schemas.microsoft.com/office/powerpoint/2010/main" val="157581645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Progress Monitoring: </a:t>
            </a:r>
            <a:br>
              <a:rPr lang="en-US" dirty="0"/>
            </a:br>
            <a:r>
              <a:rPr lang="en-US" dirty="0"/>
              <a:t>Is Kelsey responding to the intervention?</a:t>
            </a:r>
          </a:p>
        </p:txBody>
      </p:sp>
      <p:graphicFrame>
        <p:nvGraphicFramePr>
          <p:cNvPr id="8" name="Content Placeholder 7" descr="This graph depicts the student's results after a change has been made to the original intervention and shows improvement. However, the progress is still below her goal line. "/>
          <p:cNvGraphicFramePr>
            <a:graphicFrameLocks noGrp="1"/>
          </p:cNvGraphicFramePr>
          <p:nvPr>
            <p:ph sz="quarter" idx="15"/>
          </p:nvPr>
        </p:nvGraphicFramePr>
        <p:xfrm>
          <a:off x="2260129" y="1371600"/>
          <a:ext cx="8224991" cy="4343400"/>
        </p:xfrm>
        <a:graphic>
          <a:graphicData uri="http://schemas.openxmlformats.org/drawingml/2006/chart">
            <c:chart xmlns:c="http://schemas.openxmlformats.org/drawingml/2006/chart" xmlns:r="http://schemas.openxmlformats.org/officeDocument/2006/relationships" r:id="rId3"/>
          </a:graphicData>
        </a:graphic>
      </p:graphicFrame>
      <p:sp>
        <p:nvSpPr>
          <p:cNvPr id="9" name="5-Point Star 8">
            <a:extLst>
              <a:ext uri="{C183D7F6-B498-43B3-948B-1728B52AA6E4}">
                <adec:decorative xmlns:adec="http://schemas.microsoft.com/office/drawing/2017/decorative" val="1"/>
              </a:ext>
            </a:extLst>
          </p:cNvPr>
          <p:cNvSpPr/>
          <p:nvPr/>
        </p:nvSpPr>
        <p:spPr>
          <a:xfrm>
            <a:off x="9783465" y="2067309"/>
            <a:ext cx="296811" cy="280834"/>
          </a:xfrm>
          <a:prstGeom prst="star5">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cxnSp>
        <p:nvCxnSpPr>
          <p:cNvPr id="11" name="Straight Connector 10">
            <a:extLst>
              <a:ext uri="{C183D7F6-B498-43B3-948B-1728B52AA6E4}">
                <adec:decorative xmlns:adec="http://schemas.microsoft.com/office/drawing/2017/decorative" val="1"/>
              </a:ext>
            </a:extLst>
          </p:cNvPr>
          <p:cNvCxnSpPr>
            <a:cxnSpLocks/>
          </p:cNvCxnSpPr>
          <p:nvPr/>
        </p:nvCxnSpPr>
        <p:spPr>
          <a:xfrm flipV="1">
            <a:off x="2907124" y="2309970"/>
            <a:ext cx="6876341" cy="235347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5-Point Star 9">
            <a:extLst>
              <a:ext uri="{C183D7F6-B498-43B3-948B-1728B52AA6E4}">
                <adec:decorative xmlns:adec="http://schemas.microsoft.com/office/drawing/2017/decorative" val="1"/>
              </a:ext>
            </a:extLst>
          </p:cNvPr>
          <p:cNvSpPr/>
          <p:nvPr/>
        </p:nvSpPr>
        <p:spPr>
          <a:xfrm>
            <a:off x="2811658" y="4496414"/>
            <a:ext cx="296811" cy="280834"/>
          </a:xfrm>
          <a:prstGeom prst="star5">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cxnSp>
        <p:nvCxnSpPr>
          <p:cNvPr id="6" name="Straight Connector 5">
            <a:extLst>
              <a:ext uri="{C183D7F6-B498-43B3-948B-1728B52AA6E4}">
                <adec:decorative xmlns:adec="http://schemas.microsoft.com/office/drawing/2017/decorative" val="1"/>
              </a:ext>
            </a:extLst>
          </p:cNvPr>
          <p:cNvCxnSpPr/>
          <p:nvPr/>
        </p:nvCxnSpPr>
        <p:spPr>
          <a:xfrm>
            <a:off x="3092736" y="2927179"/>
            <a:ext cx="0" cy="2484120"/>
          </a:xfrm>
          <a:prstGeom prst="line">
            <a:avLst/>
          </a:prstGeom>
        </p:spPr>
        <p:style>
          <a:lnRef idx="1">
            <a:schemeClr val="accent1"/>
          </a:lnRef>
          <a:fillRef idx="0">
            <a:schemeClr val="accent1"/>
          </a:fillRef>
          <a:effectRef idx="0">
            <a:schemeClr val="accent1"/>
          </a:effectRef>
          <a:fontRef idx="minor">
            <a:schemeClr val="tx1"/>
          </a:fontRef>
        </p:style>
      </p:cxnSp>
      <p:sp>
        <p:nvSpPr>
          <p:cNvPr id="13" name="Oval 12">
            <a:extLst>
              <a:ext uri="{C183D7F6-B498-43B3-948B-1728B52AA6E4}">
                <adec:decorative xmlns:adec="http://schemas.microsoft.com/office/drawing/2017/decorative" val="1"/>
              </a:ext>
            </a:extLst>
          </p:cNvPr>
          <p:cNvSpPr/>
          <p:nvPr/>
        </p:nvSpPr>
        <p:spPr>
          <a:xfrm>
            <a:off x="3142775" y="4558602"/>
            <a:ext cx="91440" cy="75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C183D7F6-B498-43B3-948B-1728B52AA6E4}">
                <adec:decorative xmlns:adec="http://schemas.microsoft.com/office/drawing/2017/decorative" val="1"/>
              </a:ext>
            </a:extLst>
          </p:cNvPr>
          <p:cNvSpPr/>
          <p:nvPr/>
        </p:nvSpPr>
        <p:spPr>
          <a:xfrm>
            <a:off x="3276600" y="4648814"/>
            <a:ext cx="91440" cy="75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C183D7F6-B498-43B3-948B-1728B52AA6E4}">
                <adec:decorative xmlns:adec="http://schemas.microsoft.com/office/drawing/2017/decorative" val="1"/>
              </a:ext>
            </a:extLst>
          </p:cNvPr>
          <p:cNvSpPr/>
          <p:nvPr/>
        </p:nvSpPr>
        <p:spPr>
          <a:xfrm>
            <a:off x="3536171" y="4587854"/>
            <a:ext cx="91440" cy="75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C183D7F6-B498-43B3-948B-1728B52AA6E4}">
                <adec:decorative xmlns:adec="http://schemas.microsoft.com/office/drawing/2017/decorative" val="1"/>
              </a:ext>
            </a:extLst>
          </p:cNvPr>
          <p:cNvSpPr/>
          <p:nvPr/>
        </p:nvSpPr>
        <p:spPr>
          <a:xfrm>
            <a:off x="3760285" y="4593661"/>
            <a:ext cx="91440" cy="75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C183D7F6-B498-43B3-948B-1728B52AA6E4}">
                <adec:decorative xmlns:adec="http://schemas.microsoft.com/office/drawing/2017/decorative" val="1"/>
              </a:ext>
            </a:extLst>
          </p:cNvPr>
          <p:cNvSpPr/>
          <p:nvPr/>
        </p:nvSpPr>
        <p:spPr>
          <a:xfrm>
            <a:off x="4023023" y="4602816"/>
            <a:ext cx="91440" cy="75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descr="After the first intervention, the students progress is monitored as not improving."/>
          <p:cNvCxnSpPr/>
          <p:nvPr/>
        </p:nvCxnSpPr>
        <p:spPr>
          <a:xfrm>
            <a:off x="3108468" y="4609658"/>
            <a:ext cx="1101582" cy="53782"/>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19" name="Oval 18">
            <a:extLst>
              <a:ext uri="{C183D7F6-B498-43B3-948B-1728B52AA6E4}">
                <adec:decorative xmlns:adec="http://schemas.microsoft.com/office/drawing/2017/decorative" val="1"/>
              </a:ext>
            </a:extLst>
          </p:cNvPr>
          <p:cNvSpPr/>
          <p:nvPr/>
        </p:nvSpPr>
        <p:spPr>
          <a:xfrm>
            <a:off x="4434347" y="4527230"/>
            <a:ext cx="91440" cy="75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C183D7F6-B498-43B3-948B-1728B52AA6E4}">
                <adec:decorative xmlns:adec="http://schemas.microsoft.com/office/drawing/2017/decorative" val="1"/>
              </a:ext>
            </a:extLst>
          </p:cNvPr>
          <p:cNvSpPr/>
          <p:nvPr/>
        </p:nvSpPr>
        <p:spPr>
          <a:xfrm>
            <a:off x="5154576" y="4431142"/>
            <a:ext cx="91440"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C183D7F6-B498-43B3-948B-1728B52AA6E4}">
                <adec:decorative xmlns:adec="http://schemas.microsoft.com/office/drawing/2017/decorative" val="1"/>
              </a:ext>
            </a:extLst>
          </p:cNvPr>
          <p:cNvSpPr/>
          <p:nvPr/>
        </p:nvSpPr>
        <p:spPr>
          <a:xfrm>
            <a:off x="5382991" y="4410927"/>
            <a:ext cx="91440" cy="75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C183D7F6-B498-43B3-948B-1728B52AA6E4}">
                <adec:decorative xmlns:adec="http://schemas.microsoft.com/office/drawing/2017/decorative" val="1"/>
              </a:ext>
            </a:extLst>
          </p:cNvPr>
          <p:cNvSpPr/>
          <p:nvPr/>
        </p:nvSpPr>
        <p:spPr>
          <a:xfrm>
            <a:off x="4906620" y="4512268"/>
            <a:ext cx="91440" cy="75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C183D7F6-B498-43B3-948B-1728B52AA6E4}">
                <adec:decorative xmlns:adec="http://schemas.microsoft.com/office/drawing/2017/decorative" val="1"/>
              </a:ext>
            </a:extLst>
          </p:cNvPr>
          <p:cNvSpPr/>
          <p:nvPr/>
        </p:nvSpPr>
        <p:spPr>
          <a:xfrm>
            <a:off x="4678006" y="4587854"/>
            <a:ext cx="91440" cy="75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Connector 24" descr="Adaption 1 phase line"/>
          <p:cNvCxnSpPr/>
          <p:nvPr/>
        </p:nvCxnSpPr>
        <p:spPr>
          <a:xfrm>
            <a:off x="4239094" y="2927179"/>
            <a:ext cx="0" cy="248412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descr="After the adaption is made, the student begins to see some progress, though it is not sufficient to help her reach her goal line"/>
          <p:cNvCxnSpPr/>
          <p:nvPr/>
        </p:nvCxnSpPr>
        <p:spPr>
          <a:xfrm flipV="1">
            <a:off x="4378182" y="4352290"/>
            <a:ext cx="1975595" cy="257369"/>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5041073" y="2810374"/>
            <a:ext cx="1512440" cy="707886"/>
          </a:xfrm>
          <a:prstGeom prst="rect">
            <a:avLst/>
          </a:prstGeom>
          <a:solidFill>
            <a:schemeClr val="bg1"/>
          </a:solidFill>
          <a:ln w="57150">
            <a:solidFill>
              <a:schemeClr val="tx1"/>
            </a:solidFill>
          </a:ln>
        </p:spPr>
        <p:txBody>
          <a:bodyPr wrap="square" rtlCol="0">
            <a:spAutoFit/>
          </a:bodyPr>
          <a:lstStyle/>
          <a:p>
            <a:r>
              <a:rPr lang="en-US" sz="2000"/>
              <a:t>Adaption 1 Phase Line</a:t>
            </a:r>
          </a:p>
        </p:txBody>
      </p:sp>
      <p:cxnSp>
        <p:nvCxnSpPr>
          <p:cNvPr id="28" name="Straight Arrow Connector 27">
            <a:extLst>
              <a:ext uri="{C183D7F6-B498-43B3-948B-1728B52AA6E4}">
                <adec:decorative xmlns:adec="http://schemas.microsoft.com/office/drawing/2017/decorative" val="1"/>
              </a:ext>
            </a:extLst>
          </p:cNvPr>
          <p:cNvCxnSpPr/>
          <p:nvPr/>
        </p:nvCxnSpPr>
        <p:spPr>
          <a:xfrm flipH="1">
            <a:off x="4338509" y="3247722"/>
            <a:ext cx="695559" cy="220964"/>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2669801" y="2504218"/>
            <a:ext cx="1444662" cy="338554"/>
          </a:xfrm>
          <a:prstGeom prst="rect">
            <a:avLst/>
          </a:prstGeom>
          <a:noFill/>
        </p:spPr>
        <p:txBody>
          <a:bodyPr wrap="square" rtlCol="0">
            <a:spAutoFit/>
          </a:bodyPr>
          <a:lstStyle/>
          <a:p>
            <a:r>
              <a:rPr lang="en-US" sz="1600"/>
              <a:t>Intervention</a:t>
            </a:r>
          </a:p>
        </p:txBody>
      </p:sp>
      <p:sp>
        <p:nvSpPr>
          <p:cNvPr id="5" name="Text Placeholder 4">
            <a:extLst>
              <a:ext uri="{FF2B5EF4-FFF2-40B4-BE49-F238E27FC236}">
                <a16:creationId xmlns:a16="http://schemas.microsoft.com/office/drawing/2014/main" id="{84F6CC23-3CCF-44E1-8BAE-867ABD8400B4}"/>
              </a:ext>
            </a:extLst>
          </p:cNvPr>
          <p:cNvSpPr>
            <a:spLocks noGrp="1"/>
          </p:cNvSpPr>
          <p:nvPr>
            <p:ph type="body" sz="quarter" idx="13"/>
          </p:nvPr>
        </p:nvSpPr>
        <p:spPr/>
        <p:txBody>
          <a:bodyPr/>
          <a:lstStyle/>
          <a:p>
            <a:endParaRPr lang="en-US"/>
          </a:p>
        </p:txBody>
      </p:sp>
      <p:sp>
        <p:nvSpPr>
          <p:cNvPr id="4" name="Slide Number Placeholder 3"/>
          <p:cNvSpPr>
            <a:spLocks noGrp="1"/>
          </p:cNvSpPr>
          <p:nvPr>
            <p:ph type="sldNum" sz="quarter" idx="14"/>
          </p:nvPr>
        </p:nvSpPr>
        <p:spPr>
          <a:xfrm>
            <a:off x="11786099" y="6742584"/>
            <a:ext cx="105798" cy="115416"/>
          </a:xfrm>
        </p:spPr>
        <p:txBody>
          <a:bodyPr/>
          <a:lstStyle/>
          <a:p>
            <a:pPr algn="r"/>
            <a:fld id="{F3477EC8-074D-41C4-94AE-E9EA7CEEA348}" type="slidenum">
              <a:rPr lang="en-US" smtClean="0"/>
              <a:pPr algn="r"/>
              <a:t>79</a:t>
            </a:fld>
            <a:endParaRPr lang="en-US"/>
          </a:p>
        </p:txBody>
      </p:sp>
    </p:spTree>
    <p:extLst>
      <p:ext uri="{BB962C8B-B14F-4D97-AF65-F5344CB8AC3E}">
        <p14:creationId xmlns:p14="http://schemas.microsoft.com/office/powerpoint/2010/main" val="29881915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a:ea typeface="ＭＳ Ｐゴシック"/>
              </a:rPr>
              <a:t>Why do we need intensive intervention?</a:t>
            </a:r>
            <a:endParaRPr lang="en-US"/>
          </a:p>
        </p:txBody>
      </p:sp>
      <p:pic>
        <p:nvPicPr>
          <p:cNvPr id="1027" name="Picture 3" descr="A picture of a man stick figure helping another climb a wall"/>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62615" y="1791377"/>
            <a:ext cx="1707587" cy="2210387"/>
          </a:xfrm>
          <a:prstGeom prst="rect">
            <a:avLst/>
          </a:prstGeom>
          <a:noFill/>
          <a:ln>
            <a:solidFill>
              <a:schemeClr val="accent1"/>
            </a:solidFill>
          </a:ln>
          <a:extLst>
            <a:ext uri="{909E8E84-426E-40dd-AFC4-6F175D3DCCD1}">
              <a14:hiddenFill xmlns="" xmlns:a14="http://schemas.microsoft.com/office/drawing/2010/main">
                <a:solidFill>
                  <a:srgbClr val="FFFFFF"/>
                </a:solidFill>
              </a14:hiddenFill>
            </a:ext>
          </a:extLst>
        </p:spPr>
      </p:pic>
      <p:sp>
        <p:nvSpPr>
          <p:cNvPr id="2" name="Content Placeholder 1"/>
          <p:cNvSpPr>
            <a:spLocks noGrp="1"/>
          </p:cNvSpPr>
          <p:nvPr>
            <p:ph sz="quarter" idx="14"/>
          </p:nvPr>
        </p:nvSpPr>
        <p:spPr>
          <a:xfrm>
            <a:off x="181748" y="4302177"/>
            <a:ext cx="3669323" cy="1412822"/>
          </a:xfrm>
        </p:spPr>
        <p:txBody>
          <a:bodyPr vert="horz" lIns="0" tIns="0" rIns="0" bIns="0" rtlCol="0" anchor="t">
            <a:noAutofit/>
          </a:bodyPr>
          <a:lstStyle/>
          <a:p>
            <a:pPr marL="1905" algn="ctr">
              <a:tabLst>
                <a:tab pos="1154906" algn="l"/>
              </a:tabLst>
            </a:pPr>
            <a:r>
              <a:rPr lang="en-US" sz="2000"/>
              <a:t>Validated programs are not universally effective programs; 3% to 5% of students need more help (NCII, 2013)</a:t>
            </a:r>
            <a:endParaRPr lang="en-US"/>
          </a:p>
        </p:txBody>
      </p:sp>
      <p:pic>
        <p:nvPicPr>
          <p:cNvPr id="1026" name="Picture 2" descr="A picture of a teacher helping a student with spellin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448673" y="1791377"/>
            <a:ext cx="2740700" cy="2210387"/>
          </a:xfrm>
          <a:prstGeom prst="rect">
            <a:avLst/>
          </a:prstGeom>
          <a:noFill/>
          <a:ln>
            <a:solidFill>
              <a:schemeClr val="accent1"/>
            </a:solidFill>
          </a:ln>
          <a:extLst>
            <a:ext uri="{909E8E84-426E-40dd-AFC4-6F175D3DCCD1}">
              <a14:hiddenFill xmlns="" xmlns:a14="http://schemas.microsoft.com/office/drawing/2010/main">
                <a:solidFill>
                  <a:srgbClr val="FFFFFF"/>
                </a:solidFill>
              </a14:hiddenFill>
            </a:ext>
          </a:extLst>
        </p:spPr>
      </p:pic>
      <p:sp>
        <p:nvSpPr>
          <p:cNvPr id="5" name="Content Placeholder 4"/>
          <p:cNvSpPr>
            <a:spLocks noGrp="1"/>
          </p:cNvSpPr>
          <p:nvPr>
            <p:ph sz="quarter" idx="15"/>
          </p:nvPr>
        </p:nvSpPr>
        <p:spPr>
          <a:xfrm>
            <a:off x="4126523" y="4302176"/>
            <a:ext cx="3385001" cy="1412823"/>
          </a:xfrm>
        </p:spPr>
        <p:txBody>
          <a:bodyPr vert="horz" lIns="0" tIns="0" rIns="0" bIns="0" rtlCol="0" anchor="t">
            <a:noAutofit/>
          </a:bodyPr>
          <a:lstStyle/>
          <a:p>
            <a:pPr algn="ctr">
              <a:spcBef>
                <a:spcPts val="900"/>
              </a:spcBef>
            </a:pPr>
            <a:r>
              <a:rPr lang="en-US" sz="2000"/>
              <a:t>Students with intensive needs often require 10</a:t>
            </a:r>
            <a:r>
              <a:rPr lang="en-US" sz="2000">
                <a:cs typeface="Arial"/>
              </a:rPr>
              <a:t>–</a:t>
            </a:r>
            <a:r>
              <a:rPr lang="en-US" sz="2000"/>
              <a:t>30 times as much practice as their peers to learn new information </a:t>
            </a:r>
          </a:p>
          <a:p>
            <a:pPr algn="ctr">
              <a:spcBef>
                <a:spcPts val="900"/>
              </a:spcBef>
            </a:pPr>
            <a:r>
              <a:rPr lang="en-US" sz="2000"/>
              <a:t>(</a:t>
            </a:r>
            <a:r>
              <a:rPr lang="en-US" sz="2000" err="1"/>
              <a:t>Gersten</a:t>
            </a:r>
            <a:r>
              <a:rPr lang="en-US" sz="2000"/>
              <a:t> et al., 2009)</a:t>
            </a:r>
          </a:p>
          <a:p>
            <a:endParaRPr lang="en-US" sz="2000"/>
          </a:p>
        </p:txBody>
      </p:sp>
      <p:pic>
        <p:nvPicPr>
          <p:cNvPr id="12" name="Picture 2" descr="A child sitting next to a backpack">
            <a:extLst>
              <a:ext uri="{FF2B5EF4-FFF2-40B4-BE49-F238E27FC236}">
                <a16:creationId xmlns:a16="http://schemas.microsoft.com/office/drawing/2014/main" id="{50BB3A9E-0C89-4AA4-804E-E960D7F7FF83}"/>
              </a:ext>
              <a:ext uri="{C183D7F6-B498-43B3-948B-1728B52AA6E4}">
                <adec:decorative xmlns:adec="http://schemas.microsoft.com/office/drawing/2017/decorative" val="0"/>
              </a:ext>
            </a:extLst>
          </p:cNvPr>
          <p:cNvPicPr>
            <a:picLocks noGrp="1" noRot="1" noChangeAspect="1" noMove="1" noResize="1" noEditPoints="1" noAdjustHandles="1" noChangeArrowheads="1" noChangeShapeType="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84775" y="1791377"/>
            <a:ext cx="3377815" cy="173201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 xmlns:a14="http://schemas.microsoft.com/office/drawing/2010/main">
                <a:solidFill>
                  <a:srgbClr val="FFFFFF"/>
                </a:solidFill>
              </a14:hiddenFill>
            </a:ext>
          </a:extLst>
        </p:spPr>
      </p:pic>
      <p:sp>
        <p:nvSpPr>
          <p:cNvPr id="11" name="Content Placeholder 4">
            <a:extLst>
              <a:ext uri="{FF2B5EF4-FFF2-40B4-BE49-F238E27FC236}">
                <a16:creationId xmlns:a16="http://schemas.microsoft.com/office/drawing/2014/main" id="{C7FA176E-3A98-4053-872D-50E6CDBA47F1}"/>
              </a:ext>
            </a:extLst>
          </p:cNvPr>
          <p:cNvSpPr txBox="1">
            <a:spLocks/>
          </p:cNvSpPr>
          <p:nvPr/>
        </p:nvSpPr>
        <p:spPr>
          <a:xfrm>
            <a:off x="8062428" y="4300578"/>
            <a:ext cx="3377815" cy="2901237"/>
          </a:xfrm>
          <a:prstGeom prst="rect">
            <a:avLst/>
          </a:prstGeom>
          <a:ln>
            <a:noFill/>
          </a:ln>
        </p:spPr>
        <p:txBody>
          <a:bodyPr vert="horz" lIns="0" tIns="0" rIns="0" bIns="0" rtlCol="0">
            <a:noAutofit/>
          </a:bodyPr>
          <a:lstStyle>
            <a:lvl1pPr marL="0" marR="0" indent="0" algn="l" defTabSz="685783" rtl="0" eaLnBrk="1" fontAlgn="auto" latinLnBrk="0" hangingPunct="1">
              <a:lnSpc>
                <a:spcPct val="125000"/>
              </a:lnSpc>
              <a:spcBef>
                <a:spcPts val="1800"/>
              </a:spcBef>
              <a:spcAft>
                <a:spcPts val="0"/>
              </a:spcAft>
              <a:buClr>
                <a:schemeClr val="tx1"/>
              </a:buClr>
              <a:buSzPct val="100000"/>
              <a:buFont typeface="Wingdings" panose="05000000000000000000" pitchFamily="2" charset="2"/>
              <a:buNone/>
              <a:tabLst/>
              <a:defRPr sz="2600" b="0" i="0" kern="1200">
                <a:solidFill>
                  <a:schemeClr val="tx1"/>
                </a:solidFill>
                <a:latin typeface="+mn-lt"/>
                <a:ea typeface="Calibri"/>
                <a:cs typeface="Calibri"/>
              </a:defRPr>
            </a:lvl1pPr>
            <a:lvl2pPr marL="320032" marR="0" indent="-320032" algn="l" defTabSz="685783" rtl="0" eaLnBrk="1" fontAlgn="auto" latinLnBrk="0" hangingPunct="1">
              <a:lnSpc>
                <a:spcPct val="125000"/>
              </a:lnSpc>
              <a:spcBef>
                <a:spcPts val="600"/>
              </a:spcBef>
              <a:spcAft>
                <a:spcPts val="0"/>
              </a:spcAft>
              <a:buClr>
                <a:schemeClr val="accent1"/>
              </a:buClr>
              <a:buSzTx/>
              <a:buFont typeface="Wingdings" panose="05000000000000000000" pitchFamily="2" charset="2"/>
              <a:buChar char="§"/>
              <a:tabLst/>
              <a:defRPr sz="2600" b="0" i="0" kern="1200">
                <a:solidFill>
                  <a:schemeClr val="tx1"/>
                </a:solidFill>
                <a:latin typeface="+mn-lt"/>
                <a:ea typeface="Calibri"/>
                <a:cs typeface="Calibri"/>
              </a:defRPr>
            </a:lvl2pPr>
            <a:lvl3pPr marL="640064" marR="0" indent="-320032" algn="l" defTabSz="685783"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3pPr>
            <a:lvl4pPr marL="960096" marR="0" indent="-320032" algn="l" defTabSz="685783" rtl="0" eaLnBrk="1" fontAlgn="auto" latinLnBrk="0" hangingPunct="1">
              <a:lnSpc>
                <a:spcPct val="125000"/>
              </a:lnSpc>
              <a:spcBef>
                <a:spcPts val="600"/>
              </a:spcBef>
              <a:spcAft>
                <a:spcPts val="0"/>
              </a:spcAft>
              <a:buClr>
                <a:schemeClr val="accent1"/>
              </a:buClr>
              <a:buSzPct val="100000"/>
              <a:buFont typeface="Arial" panose="020B0604020202020204" pitchFamily="34" charset="0"/>
              <a:buChar char="–"/>
              <a:tabLst/>
              <a:defRPr sz="2600" b="0" i="0" kern="1200">
                <a:solidFill>
                  <a:schemeClr val="tx1"/>
                </a:solidFill>
                <a:latin typeface="+mn-lt"/>
                <a:ea typeface="Calibri"/>
                <a:cs typeface="Calibri"/>
              </a:defRPr>
            </a:lvl4pPr>
            <a:lvl5pPr marL="1280128" marR="0" indent="-320032" algn="l" defTabSz="685783"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5pPr>
            <a:lvl6pPr marL="1600160" indent="-320032" algn="l" defTabSz="685783" rtl="0" eaLnBrk="1" latinLnBrk="0" hangingPunct="1">
              <a:lnSpc>
                <a:spcPct val="125000"/>
              </a:lnSpc>
              <a:spcBef>
                <a:spcPts val="600"/>
              </a:spcBef>
              <a:buClr>
                <a:schemeClr val="accent1"/>
              </a:buClr>
              <a:buFont typeface="Arial Narrow" panose="020B0606020202030204" pitchFamily="34" charset="0"/>
              <a:buChar char="›"/>
              <a:defRPr sz="2600" kern="1200" baseline="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578"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a:lstStyle>
          <a:p>
            <a:pPr algn="ctr">
              <a:spcBef>
                <a:spcPts val="900"/>
              </a:spcBef>
            </a:pPr>
            <a:r>
              <a:rPr lang="en-US" sz="2000"/>
              <a:t>For students with intensive needs, co-occurring academic and behavioral needs are the rule not the exception </a:t>
            </a:r>
          </a:p>
          <a:p>
            <a:pPr algn="ctr">
              <a:spcBef>
                <a:spcPts val="900"/>
              </a:spcBef>
            </a:pPr>
            <a:r>
              <a:rPr lang="en-US" sz="2000"/>
              <a:t>(Kuchle &amp; Riley-Tillman, 2019) </a:t>
            </a:r>
          </a:p>
        </p:txBody>
      </p:sp>
      <p:sp>
        <p:nvSpPr>
          <p:cNvPr id="4" name="Slide Number Placeholder 3"/>
          <p:cNvSpPr>
            <a:spLocks noGrp="1"/>
          </p:cNvSpPr>
          <p:nvPr>
            <p:ph type="sldNum" sz="quarter" idx="12"/>
          </p:nvPr>
        </p:nvSpPr>
        <p:spPr/>
        <p:txBody>
          <a:bodyPr/>
          <a:lstStyle/>
          <a:p>
            <a:pPr>
              <a:defRPr/>
            </a:pPr>
            <a:fld id="{DFB04262-1598-482E-9FD8-D5435614D1F0}" type="slidenum">
              <a:rPr>
                <a:solidFill>
                  <a:srgbClr val="FFFFFF">
                    <a:lumMod val="75000"/>
                  </a:srgbClr>
                </a:solidFill>
              </a:rPr>
              <a:pPr>
                <a:defRPr/>
              </a:pPr>
              <a:t>8</a:t>
            </a:fld>
            <a:endParaRPr>
              <a:solidFill>
                <a:srgbClr val="FFFFFF">
                  <a:lumMod val="75000"/>
                </a:srgbClr>
              </a:solidFill>
            </a:endParaRPr>
          </a:p>
        </p:txBody>
      </p:sp>
    </p:spTree>
    <p:extLst>
      <p:ext uri="{BB962C8B-B14F-4D97-AF65-F5344CB8AC3E}">
        <p14:creationId xmlns:p14="http://schemas.microsoft.com/office/powerpoint/2010/main" val="101161526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2920" y="1739925"/>
            <a:ext cx="6285438" cy="1280160"/>
          </a:xfrm>
          <a:solidFill>
            <a:schemeClr val="bg1"/>
          </a:solidFill>
        </p:spPr>
        <p:txBody>
          <a:bodyPr>
            <a:noAutofit/>
          </a:bodyPr>
          <a:lstStyle/>
          <a:p>
            <a:pPr marL="233363"/>
            <a:r>
              <a:rPr lang="en-US" dirty="0"/>
              <a:t>Again, DBI is an ongoing process based on student responsiveness to the intervention</a:t>
            </a:r>
            <a:r>
              <a:rPr lang="en-US" b="0" dirty="0"/>
              <a:t>. </a:t>
            </a:r>
          </a:p>
        </p:txBody>
      </p:sp>
      <p:sp>
        <p:nvSpPr>
          <p:cNvPr id="9" name="Right Arrow 8" descr="An arrow points to Intervention adaptation - based on observed needs.  Kelsey's teacher will make qualitative changes to the intervention based on the results of informal diagnostic assessment."/>
          <p:cNvSpPr/>
          <p:nvPr/>
        </p:nvSpPr>
        <p:spPr>
          <a:xfrm>
            <a:off x="5495734" y="4943447"/>
            <a:ext cx="1246909" cy="72878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7" name="Content Placeholder 6" descr="A flow chart that shows a quick overview of the data-based individualization ( D B I) Process. A box on top states Validated Intervention Program, which points to an oval that states Progress Monitor (to determine response to intervention program). That breaks down to a non-responsive and responsive arrow. The responsive arrow points to progress monitoring, and the non-responsive arrow points to the diagnostic data. From diagnostic data there is an arrow pointing to intervention adaptation which is followed by progress monitoring. from progress monitoring there is two options responsive (pointing to continued progress monitoring) and nonresponisve pointing to diagnostic data to illustrate the cyclical process.">
            <a:extLst>
              <a:ext uri="{FF2B5EF4-FFF2-40B4-BE49-F238E27FC236}">
                <a16:creationId xmlns:a16="http://schemas.microsoft.com/office/drawing/2014/main" id="{47D8EB87-78F1-4A21-B13C-DF820A6BEBB9}"/>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742643" y="835314"/>
            <a:ext cx="4225372" cy="5108286"/>
          </a:xfrm>
          <a:prstGeom prst="rect">
            <a:avLst/>
          </a:prstGeom>
        </p:spPr>
      </p:pic>
      <p:sp>
        <p:nvSpPr>
          <p:cNvPr id="6" name="Slide Number Placeholder 1"/>
          <p:cNvSpPr>
            <a:spLocks noGrp="1"/>
          </p:cNvSpPr>
          <p:nvPr>
            <p:ph type="sldNum" sz="quarter" idx="14"/>
          </p:nvPr>
        </p:nvSpPr>
        <p:spPr/>
        <p:txBody>
          <a:bodyPr/>
          <a:lstStyle/>
          <a:p>
            <a:pPr algn="r"/>
            <a:fld id="{F3477EC8-074D-41C4-94AE-E9EA7CEEA348}" type="slidenum">
              <a:rPr lang="en-US" smtClean="0"/>
              <a:pPr algn="r"/>
              <a:t>80</a:t>
            </a:fld>
            <a:endParaRPr lang="en-US"/>
          </a:p>
        </p:txBody>
      </p:sp>
    </p:spTree>
    <p:extLst>
      <p:ext uri="{BB962C8B-B14F-4D97-AF65-F5344CB8AC3E}">
        <p14:creationId xmlns:p14="http://schemas.microsoft.com/office/powerpoint/2010/main" val="237375702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F7522B-A435-44DB-B6EC-0319CD7E6B78}"/>
              </a:ext>
            </a:extLst>
          </p:cNvPr>
          <p:cNvSpPr>
            <a:spLocks noGrp="1"/>
          </p:cNvSpPr>
          <p:nvPr>
            <p:ph type="title"/>
          </p:nvPr>
        </p:nvSpPr>
        <p:spPr/>
        <p:txBody>
          <a:bodyPr>
            <a:normAutofit/>
          </a:bodyPr>
          <a:lstStyle/>
          <a:p>
            <a:r>
              <a:rPr lang="en-US" dirty="0"/>
              <a:t>Informal Diagnostic Data Sources in Literacy</a:t>
            </a:r>
          </a:p>
        </p:txBody>
      </p:sp>
      <p:sp>
        <p:nvSpPr>
          <p:cNvPr id="8" name="Content Placeholder 7">
            <a:extLst>
              <a:ext uri="{FF2B5EF4-FFF2-40B4-BE49-F238E27FC236}">
                <a16:creationId xmlns:a16="http://schemas.microsoft.com/office/drawing/2014/main" id="{3BDCA22F-954C-49C2-9FA3-0A00F41A6679}"/>
              </a:ext>
            </a:extLst>
          </p:cNvPr>
          <p:cNvSpPr>
            <a:spLocks noGrp="1"/>
          </p:cNvSpPr>
          <p:nvPr>
            <p:ph sz="quarter" idx="15"/>
          </p:nvPr>
        </p:nvSpPr>
        <p:spPr>
          <a:xfrm>
            <a:off x="457200" y="1143000"/>
            <a:ext cx="11274552" cy="4343400"/>
          </a:xfrm>
        </p:spPr>
        <p:txBody>
          <a:bodyPr/>
          <a:lstStyle/>
          <a:p>
            <a:pPr marL="0" indent="0">
              <a:buNone/>
            </a:pPr>
            <a:r>
              <a:rPr lang="en-US"/>
              <a:t>Consider a wide range of data sources to gather information about what literacy skill a student is struggling with.</a:t>
            </a:r>
          </a:p>
        </p:txBody>
      </p:sp>
      <p:pic>
        <p:nvPicPr>
          <p:cNvPr id="11" name="Picture 10" descr="Paper showing Kelsey's diagnostic data">
            <a:extLst>
              <a:ext uri="{FF2B5EF4-FFF2-40B4-BE49-F238E27FC236}">
                <a16:creationId xmlns:a16="http://schemas.microsoft.com/office/drawing/2014/main" id="{68DCD786-8176-4E98-B646-0FEAA427E2EE}"/>
              </a:ext>
            </a:extLst>
          </p:cNvPr>
          <p:cNvPicPr>
            <a:picLocks noChangeAspect="1"/>
          </p:cNvPicPr>
          <p:nvPr/>
        </p:nvPicPr>
        <p:blipFill>
          <a:blip r:embed="rId3"/>
          <a:stretch>
            <a:fillRect/>
          </a:stretch>
        </p:blipFill>
        <p:spPr>
          <a:xfrm>
            <a:off x="6381475" y="1855232"/>
            <a:ext cx="5108810" cy="40151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descr="Paper showing Kelsey's diagnostic data">
            <a:extLst>
              <a:ext uri="{FF2B5EF4-FFF2-40B4-BE49-F238E27FC236}">
                <a16:creationId xmlns:a16="http://schemas.microsoft.com/office/drawing/2014/main" id="{7C62BCE5-679B-479F-91C1-DBB0D8D013CF}"/>
              </a:ext>
            </a:extLst>
          </p:cNvPr>
          <p:cNvPicPr>
            <a:picLocks noChangeAspect="1"/>
          </p:cNvPicPr>
          <p:nvPr/>
        </p:nvPicPr>
        <p:blipFill>
          <a:blip r:embed="rId4"/>
          <a:stretch>
            <a:fillRect/>
          </a:stretch>
        </p:blipFill>
        <p:spPr>
          <a:xfrm>
            <a:off x="7666709" y="2871032"/>
            <a:ext cx="3715456" cy="349163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descr="Paper showing Kelsey's diagnostic data">
            <a:extLst>
              <a:ext uri="{FF2B5EF4-FFF2-40B4-BE49-F238E27FC236}">
                <a16:creationId xmlns:a16="http://schemas.microsoft.com/office/drawing/2014/main" id="{BF41C4A7-D828-4287-8AC1-DC5B1DC7BDBA}"/>
              </a:ext>
            </a:extLst>
          </p:cNvPr>
          <p:cNvPicPr>
            <a:picLocks noChangeAspect="1"/>
          </p:cNvPicPr>
          <p:nvPr/>
        </p:nvPicPr>
        <p:blipFill>
          <a:blip r:embed="rId5"/>
          <a:stretch>
            <a:fillRect/>
          </a:stretch>
        </p:blipFill>
        <p:spPr>
          <a:xfrm>
            <a:off x="1823356" y="2189617"/>
            <a:ext cx="4665486" cy="4064746"/>
          </a:xfrm>
          <a:prstGeom prst="rect">
            <a:avLst/>
          </a:prstGeom>
        </p:spPr>
      </p:pic>
      <p:pic>
        <p:nvPicPr>
          <p:cNvPr id="7" name="Picture 6" descr="Paper showing Kelsey's diagnostic data">
            <a:extLst>
              <a:ext uri="{FF2B5EF4-FFF2-40B4-BE49-F238E27FC236}">
                <a16:creationId xmlns:a16="http://schemas.microsoft.com/office/drawing/2014/main" id="{D88C2C9D-1BA2-47AA-9CD2-6C448A1CBB56}"/>
              </a:ext>
            </a:extLst>
          </p:cNvPr>
          <p:cNvPicPr>
            <a:picLocks noChangeAspect="1"/>
          </p:cNvPicPr>
          <p:nvPr/>
        </p:nvPicPr>
        <p:blipFill>
          <a:blip r:embed="rId6"/>
          <a:stretch>
            <a:fillRect/>
          </a:stretch>
        </p:blipFill>
        <p:spPr>
          <a:xfrm>
            <a:off x="1084456" y="2350989"/>
            <a:ext cx="5993320" cy="396279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Rectangle 11">
            <a:extLst>
              <a:ext uri="{FF2B5EF4-FFF2-40B4-BE49-F238E27FC236}">
                <a16:creationId xmlns:a16="http://schemas.microsoft.com/office/drawing/2014/main" id="{E0230304-50B4-430D-8607-5A8273A6090C}"/>
              </a:ext>
              <a:ext uri="{C183D7F6-B498-43B3-948B-1728B52AA6E4}">
                <adec:decorative xmlns:adec="http://schemas.microsoft.com/office/drawing/2017/decorative" val="1"/>
              </a:ext>
            </a:extLst>
          </p:cNvPr>
          <p:cNvSpPr/>
          <p:nvPr/>
        </p:nvSpPr>
        <p:spPr>
          <a:xfrm>
            <a:off x="4930548" y="2195860"/>
            <a:ext cx="1558294" cy="462456"/>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solidFill>
              </a:rPr>
              <a:t>Kelsey</a:t>
            </a:r>
          </a:p>
        </p:txBody>
      </p:sp>
      <p:sp>
        <p:nvSpPr>
          <p:cNvPr id="13" name="Rectangle 12">
            <a:extLst>
              <a:ext uri="{FF2B5EF4-FFF2-40B4-BE49-F238E27FC236}">
                <a16:creationId xmlns:a16="http://schemas.microsoft.com/office/drawing/2014/main" id="{3C41D2BB-658F-4865-A472-A9E450A8D4DC}"/>
              </a:ext>
              <a:ext uri="{C183D7F6-B498-43B3-948B-1728B52AA6E4}">
                <adec:decorative xmlns:adec="http://schemas.microsoft.com/office/drawing/2017/decorative" val="1"/>
              </a:ext>
            </a:extLst>
          </p:cNvPr>
          <p:cNvSpPr/>
          <p:nvPr/>
        </p:nvSpPr>
        <p:spPr>
          <a:xfrm>
            <a:off x="8058069" y="2901512"/>
            <a:ext cx="1005820" cy="391440"/>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solidFill>
              </a:rPr>
              <a:t>Kelsey</a:t>
            </a:r>
          </a:p>
        </p:txBody>
      </p:sp>
      <p:sp>
        <p:nvSpPr>
          <p:cNvPr id="14" name="Rectangle 13">
            <a:extLst>
              <a:ext uri="{FF2B5EF4-FFF2-40B4-BE49-F238E27FC236}">
                <a16:creationId xmlns:a16="http://schemas.microsoft.com/office/drawing/2014/main" id="{39B613E2-7819-4355-8552-10BE01B4CB85}"/>
              </a:ext>
              <a:ext uri="{C183D7F6-B498-43B3-948B-1728B52AA6E4}">
                <adec:decorative xmlns:adec="http://schemas.microsoft.com/office/drawing/2017/decorative" val="1"/>
              </a:ext>
            </a:extLst>
          </p:cNvPr>
          <p:cNvSpPr/>
          <p:nvPr/>
        </p:nvSpPr>
        <p:spPr>
          <a:xfrm>
            <a:off x="2027507" y="2305674"/>
            <a:ext cx="927887" cy="500556"/>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Kelsey</a:t>
            </a:r>
          </a:p>
        </p:txBody>
      </p:sp>
      <p:sp>
        <p:nvSpPr>
          <p:cNvPr id="5" name="Slide Number Placeholder 4">
            <a:extLst>
              <a:ext uri="{FF2B5EF4-FFF2-40B4-BE49-F238E27FC236}">
                <a16:creationId xmlns:a16="http://schemas.microsoft.com/office/drawing/2014/main" id="{949C1DBE-34B5-47AF-8FE3-85F854EF64FB}"/>
              </a:ext>
            </a:extLst>
          </p:cNvPr>
          <p:cNvSpPr>
            <a:spLocks noGrp="1"/>
          </p:cNvSpPr>
          <p:nvPr>
            <p:ph type="sldNum" sz="quarter" idx="14"/>
          </p:nvPr>
        </p:nvSpPr>
        <p:spPr/>
        <p:txBody>
          <a:bodyPr/>
          <a:lstStyle/>
          <a:p>
            <a:fld id="{99A20822-4A49-4D36-86E3-300BA48D3F00}" type="slidenum">
              <a:rPr lang="en-US" smtClean="0"/>
              <a:pPr/>
              <a:t>81</a:t>
            </a:fld>
            <a:endParaRPr lang="en-US"/>
          </a:p>
        </p:txBody>
      </p:sp>
    </p:spTree>
    <p:extLst>
      <p:ext uri="{BB962C8B-B14F-4D97-AF65-F5344CB8AC3E}">
        <p14:creationId xmlns:p14="http://schemas.microsoft.com/office/powerpoint/2010/main" val="382910314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3" y="0"/>
            <a:ext cx="10547495" cy="1280160"/>
          </a:xfrm>
        </p:spPr>
        <p:txBody>
          <a:bodyPr>
            <a:normAutofit/>
          </a:bodyPr>
          <a:lstStyle/>
          <a:p>
            <a:pPr algn="l"/>
            <a:r>
              <a:rPr lang="en-US" dirty="0"/>
              <a:t>What do you recommend?</a:t>
            </a:r>
          </a:p>
        </p:txBody>
      </p:sp>
      <p:sp>
        <p:nvSpPr>
          <p:cNvPr id="5" name="Content Placeholder 4"/>
          <p:cNvSpPr>
            <a:spLocks noGrp="1"/>
          </p:cNvSpPr>
          <p:nvPr>
            <p:ph sz="quarter" idx="15"/>
          </p:nvPr>
        </p:nvSpPr>
        <p:spPr>
          <a:xfrm>
            <a:off x="457200" y="1214846"/>
            <a:ext cx="11025554" cy="4343400"/>
          </a:xfrm>
        </p:spPr>
        <p:txBody>
          <a:bodyPr>
            <a:noAutofit/>
          </a:bodyPr>
          <a:lstStyle/>
          <a:p>
            <a:pPr marL="0" indent="0">
              <a:buNone/>
            </a:pPr>
            <a:r>
              <a:rPr lang="en-US" sz="2400">
                <a:solidFill>
                  <a:srgbClr val="262626">
                    <a:lumMod val="85000"/>
                    <a:lumOff val="15000"/>
                  </a:srgbClr>
                </a:solidFill>
              </a:rPr>
              <a:t>Diagnostic data indicated Kelsey had </a:t>
            </a:r>
            <a:r>
              <a:rPr lang="en-US" sz="2400" b="1">
                <a:solidFill>
                  <a:srgbClr val="262626">
                    <a:lumMod val="85000"/>
                    <a:lumOff val="15000"/>
                  </a:srgbClr>
                </a:solidFill>
              </a:rPr>
              <a:t>difficulty applying decoding strategies to words with short and long vowels</a:t>
            </a:r>
            <a:r>
              <a:rPr lang="en-US" sz="2400">
                <a:solidFill>
                  <a:srgbClr val="262626">
                    <a:lumMod val="85000"/>
                    <a:lumOff val="15000"/>
                  </a:srgbClr>
                </a:solidFill>
              </a:rPr>
              <a:t>, especially “i” and “e.” </a:t>
            </a:r>
          </a:p>
          <a:p>
            <a:pPr marL="0" indent="0">
              <a:buNone/>
            </a:pPr>
            <a:endParaRPr lang="en-US" sz="2400">
              <a:solidFill>
                <a:srgbClr val="262626">
                  <a:lumMod val="85000"/>
                  <a:lumOff val="15000"/>
                </a:srgbClr>
              </a:solidFill>
            </a:endParaRPr>
          </a:p>
          <a:p>
            <a:pPr marL="0" indent="0">
              <a:buNone/>
            </a:pPr>
            <a:r>
              <a:rPr lang="en-US" sz="2400"/>
              <a:t>Observations also suggest that she needs the following instructional principles to benefit from decoding instruction:</a:t>
            </a:r>
          </a:p>
          <a:p>
            <a:pPr marL="0" indent="0">
              <a:buNone/>
            </a:pPr>
            <a:endParaRPr lang="en-US" sz="2400">
              <a:solidFill>
                <a:srgbClr val="262626">
                  <a:lumMod val="85000"/>
                  <a:lumOff val="15000"/>
                </a:srgbClr>
              </a:solidFill>
            </a:endParaRPr>
          </a:p>
          <a:p>
            <a:pPr marL="0" indent="0">
              <a:lnSpc>
                <a:spcPct val="100000"/>
              </a:lnSpc>
              <a:buNone/>
            </a:pPr>
            <a:endParaRPr lang="en-US" sz="2400" b="1"/>
          </a:p>
          <a:p>
            <a:pPr marL="0" indent="0">
              <a:lnSpc>
                <a:spcPct val="100000"/>
              </a:lnSpc>
              <a:buNone/>
            </a:pPr>
            <a:endParaRPr lang="en-US" sz="2400"/>
          </a:p>
        </p:txBody>
      </p:sp>
      <p:sp>
        <p:nvSpPr>
          <p:cNvPr id="7" name="Rectangle 6">
            <a:extLst>
              <a:ext uri="{FF2B5EF4-FFF2-40B4-BE49-F238E27FC236}">
                <a16:creationId xmlns:a16="http://schemas.microsoft.com/office/drawing/2014/main" id="{77C7721B-6EC1-4F38-93B8-881E7988DF96}"/>
              </a:ext>
            </a:extLst>
          </p:cNvPr>
          <p:cNvSpPr/>
          <p:nvPr/>
        </p:nvSpPr>
        <p:spPr>
          <a:xfrm>
            <a:off x="1028700" y="3745413"/>
            <a:ext cx="8695592" cy="1569660"/>
          </a:xfrm>
          <a:prstGeom prst="rect">
            <a:avLst/>
          </a:prstGeom>
        </p:spPr>
        <p:txBody>
          <a:bodyPr wrap="square">
            <a:spAutoFit/>
          </a:bodyPr>
          <a:lstStyle/>
          <a:p>
            <a:pPr marL="259556" indent="-257175">
              <a:spcBef>
                <a:spcPts val="0"/>
              </a:spcBef>
              <a:buClr>
                <a:schemeClr val="bg2">
                  <a:lumMod val="50000"/>
                </a:schemeClr>
              </a:buClr>
              <a:buFont typeface="Wingdings" panose="05000000000000000000" pitchFamily="2" charset="2"/>
              <a:buChar char="ü"/>
            </a:pPr>
            <a:r>
              <a:rPr lang="en-US" sz="2400">
                <a:solidFill>
                  <a:schemeClr val="tx1">
                    <a:lumMod val="90000"/>
                    <a:lumOff val="10000"/>
                  </a:schemeClr>
                </a:solidFill>
              </a:rPr>
              <a:t>Concrete, repeated opportunities to correctly practice the skill and receive feedback</a:t>
            </a:r>
          </a:p>
          <a:p>
            <a:pPr marL="259556" indent="-257175">
              <a:spcBef>
                <a:spcPts val="0"/>
              </a:spcBef>
              <a:buClr>
                <a:schemeClr val="bg2">
                  <a:lumMod val="50000"/>
                </a:schemeClr>
              </a:buClr>
              <a:buFont typeface="Wingdings" panose="05000000000000000000" pitchFamily="2" charset="2"/>
              <a:buChar char="ü"/>
            </a:pPr>
            <a:r>
              <a:rPr lang="en-US" sz="2400">
                <a:solidFill>
                  <a:schemeClr val="tx1">
                    <a:lumMod val="90000"/>
                    <a:lumOff val="10000"/>
                  </a:schemeClr>
                </a:solidFill>
              </a:rPr>
              <a:t>Precise, simple language to introduce the lesson</a:t>
            </a:r>
          </a:p>
          <a:p>
            <a:pPr marL="259556" indent="-257175">
              <a:spcBef>
                <a:spcPts val="0"/>
              </a:spcBef>
              <a:buClr>
                <a:schemeClr val="bg2">
                  <a:lumMod val="50000"/>
                </a:schemeClr>
              </a:buClr>
              <a:buFont typeface="Wingdings" panose="05000000000000000000" pitchFamily="2" charset="2"/>
              <a:buChar char="ü"/>
            </a:pPr>
            <a:r>
              <a:rPr lang="en-US" sz="2400">
                <a:solidFill>
                  <a:schemeClr val="tx1">
                    <a:lumMod val="90000"/>
                    <a:lumOff val="10000"/>
                  </a:schemeClr>
                </a:solidFill>
              </a:rPr>
              <a:t>Frequent checks for retention with reteaching as needed</a:t>
            </a:r>
            <a:endParaRPr lang="en-US" sz="2800">
              <a:solidFill>
                <a:schemeClr val="tx1">
                  <a:lumMod val="90000"/>
                  <a:lumOff val="10000"/>
                </a:schemeClr>
              </a:solidFill>
            </a:endParaRPr>
          </a:p>
        </p:txBody>
      </p:sp>
      <p:sp>
        <p:nvSpPr>
          <p:cNvPr id="3" name="Slide Number Placeholder 2"/>
          <p:cNvSpPr>
            <a:spLocks noGrp="1"/>
          </p:cNvSpPr>
          <p:nvPr>
            <p:ph type="sldNum" sz="quarter" idx="14"/>
          </p:nvPr>
        </p:nvSpPr>
        <p:spPr/>
        <p:txBody>
          <a:bodyPr/>
          <a:lstStyle/>
          <a:p>
            <a:fld id="{B094D1B2-26D5-48CC-9B16-6583E954EFA6}" type="slidenum">
              <a:rPr lang="en-US" smtClean="0"/>
              <a:t>82</a:t>
            </a:fld>
            <a:endParaRPr lang="en-US"/>
          </a:p>
        </p:txBody>
      </p:sp>
    </p:spTree>
    <p:extLst>
      <p:ext uri="{BB962C8B-B14F-4D97-AF65-F5344CB8AC3E}">
        <p14:creationId xmlns:p14="http://schemas.microsoft.com/office/powerpoint/2010/main" val="414180406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09219-41FA-40E2-AC23-BFAA131DFB5C}"/>
              </a:ext>
            </a:extLst>
          </p:cNvPr>
          <p:cNvSpPr>
            <a:spLocks noGrp="1"/>
          </p:cNvSpPr>
          <p:nvPr>
            <p:ph type="title"/>
          </p:nvPr>
        </p:nvSpPr>
        <p:spPr/>
        <p:txBody>
          <a:bodyPr>
            <a:normAutofit/>
          </a:bodyPr>
          <a:lstStyle/>
          <a:p>
            <a:r>
              <a:rPr lang="en-US">
                <a:hlinkClick r:id="rId3"/>
              </a:rPr>
              <a:t>Lesson Plan Selection</a:t>
            </a:r>
            <a:endParaRPr lang="en-US"/>
          </a:p>
        </p:txBody>
      </p:sp>
      <p:pic>
        <p:nvPicPr>
          <p:cNvPr id="6" name="Picture 5" descr="Picture of the literacy lessons landing page where you can click on a skill area to find related resources">
            <a:extLst>
              <a:ext uri="{FF2B5EF4-FFF2-40B4-BE49-F238E27FC236}">
                <a16:creationId xmlns:a16="http://schemas.microsoft.com/office/drawing/2014/main" id="{2FC0F405-72E3-4D88-B93C-3C89E23490F3}"/>
              </a:ext>
            </a:extLst>
          </p:cNvPr>
          <p:cNvPicPr>
            <a:picLocks noChangeAspect="1"/>
          </p:cNvPicPr>
          <p:nvPr/>
        </p:nvPicPr>
        <p:blipFill>
          <a:blip r:embed="rId4"/>
          <a:stretch>
            <a:fillRect/>
          </a:stretch>
        </p:blipFill>
        <p:spPr>
          <a:xfrm>
            <a:off x="329849" y="1371601"/>
            <a:ext cx="11183988" cy="4343400"/>
          </a:xfrm>
          <a:prstGeom prst="rect">
            <a:avLst/>
          </a:prstGeom>
        </p:spPr>
      </p:pic>
      <p:sp>
        <p:nvSpPr>
          <p:cNvPr id="5" name="Slide Number Placeholder 4">
            <a:extLst>
              <a:ext uri="{FF2B5EF4-FFF2-40B4-BE49-F238E27FC236}">
                <a16:creationId xmlns:a16="http://schemas.microsoft.com/office/drawing/2014/main" id="{5022A410-2A9F-4579-A151-5D3ED79A80B6}"/>
              </a:ext>
            </a:extLst>
          </p:cNvPr>
          <p:cNvSpPr>
            <a:spLocks noGrp="1"/>
          </p:cNvSpPr>
          <p:nvPr>
            <p:ph type="sldNum" sz="quarter" idx="12"/>
          </p:nvPr>
        </p:nvSpPr>
        <p:spPr/>
        <p:txBody>
          <a:bodyPr/>
          <a:lstStyle/>
          <a:p>
            <a:fld id="{99A20822-4A49-4D36-86E3-300BA48D3F00}" type="slidenum">
              <a:rPr lang="en-US" smtClean="0"/>
              <a:t>83</a:t>
            </a:fld>
            <a:endParaRPr lang="en-US"/>
          </a:p>
        </p:txBody>
      </p:sp>
    </p:spTree>
    <p:extLst>
      <p:ext uri="{BB962C8B-B14F-4D97-AF65-F5344CB8AC3E}">
        <p14:creationId xmlns:p14="http://schemas.microsoft.com/office/powerpoint/2010/main" val="192310712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09219-41FA-40E2-AC23-BFAA131DFB5C}"/>
              </a:ext>
            </a:extLst>
          </p:cNvPr>
          <p:cNvSpPr>
            <a:spLocks noGrp="1"/>
          </p:cNvSpPr>
          <p:nvPr>
            <p:ph type="title"/>
          </p:nvPr>
        </p:nvSpPr>
        <p:spPr/>
        <p:txBody>
          <a:bodyPr>
            <a:normAutofit/>
          </a:bodyPr>
          <a:lstStyle/>
          <a:p>
            <a:r>
              <a:rPr lang="en-US" dirty="0">
                <a:hlinkClick r:id="rId3"/>
              </a:rPr>
              <a:t>Lesson Plan Selection</a:t>
            </a:r>
            <a:r>
              <a:rPr lang="en-US" dirty="0"/>
              <a:t>: Zoomed In</a:t>
            </a:r>
          </a:p>
        </p:txBody>
      </p:sp>
      <p:pic>
        <p:nvPicPr>
          <p:cNvPr id="8" name="Picture 7" descr="NCII has a variety of lessons and activities available for reading instruction">
            <a:extLst>
              <a:ext uri="{FF2B5EF4-FFF2-40B4-BE49-F238E27FC236}">
                <a16:creationId xmlns:a16="http://schemas.microsoft.com/office/drawing/2014/main" id="{485922E0-00A6-4E8F-BA67-126F167A0157}"/>
              </a:ext>
            </a:extLst>
          </p:cNvPr>
          <p:cNvPicPr>
            <a:picLocks noChangeAspect="1"/>
          </p:cNvPicPr>
          <p:nvPr/>
        </p:nvPicPr>
        <p:blipFill>
          <a:blip r:embed="rId4"/>
          <a:stretch>
            <a:fillRect/>
          </a:stretch>
        </p:blipFill>
        <p:spPr>
          <a:xfrm>
            <a:off x="1892579" y="1541389"/>
            <a:ext cx="8406842" cy="3624658"/>
          </a:xfrm>
          <a:prstGeom prst="rect">
            <a:avLst/>
          </a:prstGeom>
          <a:ln w="57150">
            <a:solidFill>
              <a:srgbClr val="FF0000"/>
            </a:solidFill>
          </a:ln>
        </p:spPr>
      </p:pic>
      <p:sp>
        <p:nvSpPr>
          <p:cNvPr id="4" name="Text Placeholder 3">
            <a:extLst>
              <a:ext uri="{FF2B5EF4-FFF2-40B4-BE49-F238E27FC236}">
                <a16:creationId xmlns:a16="http://schemas.microsoft.com/office/drawing/2014/main" id="{FCAF7908-5FD3-4A90-8EA4-96BAE12AC58A}"/>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5022A410-2A9F-4579-A151-5D3ED79A80B6}"/>
              </a:ext>
            </a:extLst>
          </p:cNvPr>
          <p:cNvSpPr>
            <a:spLocks noGrp="1"/>
          </p:cNvSpPr>
          <p:nvPr>
            <p:ph type="sldNum" sz="quarter" idx="12"/>
          </p:nvPr>
        </p:nvSpPr>
        <p:spPr/>
        <p:txBody>
          <a:bodyPr/>
          <a:lstStyle/>
          <a:p>
            <a:fld id="{99A20822-4A49-4D36-86E3-300BA48D3F00}" type="slidenum">
              <a:rPr lang="en-US" smtClean="0"/>
              <a:t>84</a:t>
            </a:fld>
            <a:endParaRPr lang="en-US"/>
          </a:p>
        </p:txBody>
      </p:sp>
    </p:spTree>
    <p:extLst>
      <p:ext uri="{BB962C8B-B14F-4D97-AF65-F5344CB8AC3E}">
        <p14:creationId xmlns:p14="http://schemas.microsoft.com/office/powerpoint/2010/main" val="82936659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5676" y="-137160"/>
            <a:ext cx="11276076" cy="1280160"/>
          </a:xfrm>
        </p:spPr>
        <p:txBody>
          <a:bodyPr>
            <a:normAutofit/>
          </a:bodyPr>
          <a:lstStyle/>
          <a:p>
            <a:r>
              <a:rPr lang="en-US" dirty="0"/>
              <a:t>NCII Resources</a:t>
            </a:r>
          </a:p>
        </p:txBody>
      </p:sp>
      <p:pic>
        <p:nvPicPr>
          <p:cNvPr id="8" name="Picture 7" descr="NCII resource on distinguishing between long &quot;e&quot; and short &quot;e&quot; sounds">
            <a:extLst>
              <a:ext uri="{FF2B5EF4-FFF2-40B4-BE49-F238E27FC236}">
                <a16:creationId xmlns:a16="http://schemas.microsoft.com/office/drawing/2014/main" id="{1F69C231-0DD2-49E4-B104-3C07F5544412}"/>
              </a:ext>
            </a:extLst>
          </p:cNvPr>
          <p:cNvPicPr>
            <a:picLocks noChangeAspect="1"/>
          </p:cNvPicPr>
          <p:nvPr/>
        </p:nvPicPr>
        <p:blipFill>
          <a:blip r:embed="rId3"/>
          <a:stretch>
            <a:fillRect/>
          </a:stretch>
        </p:blipFill>
        <p:spPr>
          <a:xfrm>
            <a:off x="3804526" y="914400"/>
            <a:ext cx="4318394" cy="561198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Slide Number Placeholder 3"/>
          <p:cNvSpPr>
            <a:spLocks noGrp="1"/>
          </p:cNvSpPr>
          <p:nvPr>
            <p:ph type="sldNum" sz="quarter" idx="14"/>
          </p:nvPr>
        </p:nvSpPr>
        <p:spPr/>
        <p:txBody>
          <a:bodyPr/>
          <a:lstStyle/>
          <a:p>
            <a:pPr algn="r"/>
            <a:fld id="{F3477EC8-074D-41C4-94AE-E9EA7CEEA348}" type="slidenum">
              <a:rPr lang="en-US" smtClean="0"/>
              <a:pPr algn="r"/>
              <a:t>85</a:t>
            </a:fld>
            <a:endParaRPr lang="en-US"/>
          </a:p>
        </p:txBody>
      </p:sp>
    </p:spTree>
    <p:extLst>
      <p:ext uri="{BB962C8B-B14F-4D97-AF65-F5344CB8AC3E}">
        <p14:creationId xmlns:p14="http://schemas.microsoft.com/office/powerpoint/2010/main" val="145287423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A5E0967-87A1-4F6B-A18E-85C5DB060B70}"/>
              </a:ext>
            </a:extLst>
          </p:cNvPr>
          <p:cNvSpPr>
            <a:spLocks noGrp="1"/>
          </p:cNvSpPr>
          <p:nvPr>
            <p:ph type="title"/>
          </p:nvPr>
        </p:nvSpPr>
        <p:spPr/>
        <p:txBody>
          <a:bodyPr/>
          <a:lstStyle/>
          <a:p>
            <a:r>
              <a:rPr lang="en-US"/>
              <a:t>Rating Table 2</a:t>
            </a:r>
          </a:p>
        </p:txBody>
      </p:sp>
      <p:graphicFrame>
        <p:nvGraphicFramePr>
          <p:cNvPr id="8" name="Content Placeholder 7"/>
          <p:cNvGraphicFramePr>
            <a:graphicFrameLocks noGrp="1"/>
          </p:cNvGraphicFramePr>
          <p:nvPr>
            <p:ph sz="quarter" idx="15"/>
            <p:extLst>
              <p:ext uri="{D42A27DB-BD31-4B8C-83A1-F6EECF244321}">
                <p14:modId xmlns:p14="http://schemas.microsoft.com/office/powerpoint/2010/main" val="1028637424"/>
              </p:ext>
            </p:extLst>
          </p:nvPr>
        </p:nvGraphicFramePr>
        <p:xfrm>
          <a:off x="457200" y="280219"/>
          <a:ext cx="10559094" cy="5747513"/>
        </p:xfrm>
        <a:graphic>
          <a:graphicData uri="http://schemas.openxmlformats.org/drawingml/2006/table">
            <a:tbl>
              <a:tblPr firstRow="1" firstCol="1" bandRow="1">
                <a:tableStyleId>{5C22544A-7EE6-4342-B048-85BDC9FD1C3A}</a:tableStyleId>
              </a:tblPr>
              <a:tblGrid>
                <a:gridCol w="2600245">
                  <a:extLst>
                    <a:ext uri="{9D8B030D-6E8A-4147-A177-3AD203B41FA5}">
                      <a16:colId xmlns:a16="http://schemas.microsoft.com/office/drawing/2014/main" val="20000"/>
                    </a:ext>
                  </a:extLst>
                </a:gridCol>
                <a:gridCol w="4193372">
                  <a:extLst>
                    <a:ext uri="{9D8B030D-6E8A-4147-A177-3AD203B41FA5}">
                      <a16:colId xmlns:a16="http://schemas.microsoft.com/office/drawing/2014/main" val="20002"/>
                    </a:ext>
                  </a:extLst>
                </a:gridCol>
                <a:gridCol w="1775765">
                  <a:extLst>
                    <a:ext uri="{9D8B030D-6E8A-4147-A177-3AD203B41FA5}">
                      <a16:colId xmlns:a16="http://schemas.microsoft.com/office/drawing/2014/main" val="20003"/>
                    </a:ext>
                  </a:extLst>
                </a:gridCol>
                <a:gridCol w="1989712">
                  <a:extLst>
                    <a:ext uri="{9D8B030D-6E8A-4147-A177-3AD203B41FA5}">
                      <a16:colId xmlns:a16="http://schemas.microsoft.com/office/drawing/2014/main" val="20004"/>
                    </a:ext>
                  </a:extLst>
                </a:gridCol>
              </a:tblGrid>
              <a:tr h="679650">
                <a:tc>
                  <a:txBody>
                    <a:bodyPr/>
                    <a:lstStyle/>
                    <a:p>
                      <a:pPr marL="0" marR="0">
                        <a:lnSpc>
                          <a:spcPct val="107000"/>
                        </a:lnSpc>
                        <a:spcBef>
                          <a:spcPts val="0"/>
                        </a:spcBef>
                        <a:spcAft>
                          <a:spcPts val="0"/>
                        </a:spcAft>
                      </a:pPr>
                      <a:r>
                        <a:rPr lang="en-US" sz="2000">
                          <a:effectLst/>
                        </a:rPr>
                        <a:t>Intervention</a:t>
                      </a:r>
                      <a:r>
                        <a:rPr lang="en-US" sz="2000" baseline="0">
                          <a:effectLst/>
                        </a:rPr>
                        <a:t> </a:t>
                      </a:r>
                      <a:r>
                        <a:rPr lang="en-US" sz="2000">
                          <a:effectLst/>
                        </a:rPr>
                        <a:t>Dimensions </a:t>
                      </a:r>
                      <a:endParaRPr lang="en-US" sz="1100">
                        <a:effectLst/>
                      </a:endParaRPr>
                    </a:p>
                  </a:txBody>
                  <a:tcPr marL="77360" marR="77360" marT="0" marB="0"/>
                </a:tc>
                <a:tc>
                  <a:txBody>
                    <a:bodyPr/>
                    <a:lstStyle/>
                    <a:p>
                      <a:pPr marL="0" marR="0" algn="ctr">
                        <a:lnSpc>
                          <a:spcPct val="107000"/>
                        </a:lnSpc>
                        <a:spcBef>
                          <a:spcPts val="0"/>
                        </a:spcBef>
                        <a:spcAft>
                          <a:spcPts val="0"/>
                        </a:spcAft>
                      </a:pPr>
                      <a:r>
                        <a:rPr lang="en-US" sz="2000">
                          <a:effectLst/>
                        </a:rPr>
                        <a:t>Evidence</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77360" marR="77360" marT="0" marB="0"/>
                </a:tc>
                <a:tc>
                  <a:txBody>
                    <a:bodyPr/>
                    <a:lstStyle/>
                    <a:p>
                      <a:pPr marL="0" marR="0" algn="ctr">
                        <a:lnSpc>
                          <a:spcPct val="107000"/>
                        </a:lnSpc>
                        <a:spcBef>
                          <a:spcPts val="0"/>
                        </a:spcBef>
                        <a:spcAft>
                          <a:spcPts val="0"/>
                        </a:spcAft>
                      </a:pPr>
                      <a:r>
                        <a:rPr lang="en-US" sz="2000">
                          <a:effectLst/>
                          <a:latin typeface="Calibri" panose="020F0502020204030204" pitchFamily="34" charset="0"/>
                          <a:ea typeface="Calibri" panose="020F0502020204030204" pitchFamily="34" charset="0"/>
                          <a:cs typeface="Times New Roman" panose="02020603050405020304" pitchFamily="18" charset="0"/>
                        </a:rPr>
                        <a:t>Adaptation 1</a:t>
                      </a:r>
                    </a:p>
                  </a:txBody>
                  <a:tcPr marL="77360" marR="77360" marT="0" marB="0"/>
                </a:tc>
                <a:tc>
                  <a:txBody>
                    <a:bodyPr/>
                    <a:lstStyle/>
                    <a:p>
                      <a:pPr marL="0" marR="0" algn="ctr">
                        <a:lnSpc>
                          <a:spcPct val="107000"/>
                        </a:lnSpc>
                        <a:spcBef>
                          <a:spcPts val="0"/>
                        </a:spcBef>
                        <a:spcAft>
                          <a:spcPts val="0"/>
                        </a:spcAft>
                      </a:pPr>
                      <a:r>
                        <a:rPr lang="en-US" sz="2000">
                          <a:effectLst/>
                          <a:latin typeface="Calibri" panose="020F0502020204030204" pitchFamily="34" charset="0"/>
                          <a:ea typeface="Calibri" panose="020F0502020204030204" pitchFamily="34" charset="0"/>
                          <a:cs typeface="Times New Roman" panose="02020603050405020304" pitchFamily="18" charset="0"/>
                        </a:rPr>
                        <a:t>Adaptation 2</a:t>
                      </a:r>
                    </a:p>
                  </a:txBody>
                  <a:tcPr marL="77360" marR="77360" marT="0" marB="0"/>
                </a:tc>
                <a:extLst>
                  <a:ext uri="{0D108BD9-81ED-4DB2-BD59-A6C34878D82A}">
                    <a16:rowId xmlns:a16="http://schemas.microsoft.com/office/drawing/2014/main" val="10000"/>
                  </a:ext>
                </a:extLst>
              </a:tr>
              <a:tr h="332111">
                <a:tc>
                  <a:txBody>
                    <a:bodyPr/>
                    <a:lstStyle/>
                    <a:p>
                      <a:pPr marL="0" marR="0">
                        <a:lnSpc>
                          <a:spcPct val="107000"/>
                        </a:lnSpc>
                        <a:spcBef>
                          <a:spcPts val="0"/>
                        </a:spcBef>
                        <a:spcAft>
                          <a:spcPts val="0"/>
                        </a:spcAft>
                      </a:pPr>
                      <a:r>
                        <a:rPr lang="en-US" sz="2000" b="0">
                          <a:effectLst/>
                        </a:rPr>
                        <a:t>Strength </a:t>
                      </a:r>
                      <a:endParaRPr lang="en-US" sz="1600" b="0">
                        <a:effectLst/>
                        <a:latin typeface="Calibri" panose="020F0502020204030204" pitchFamily="34" charset="0"/>
                        <a:ea typeface="Calibri" panose="020F0502020204030204" pitchFamily="34" charset="0"/>
                        <a:cs typeface="Times New Roman" panose="02020603050405020304" pitchFamily="18" charset="0"/>
                      </a:endParaRPr>
                    </a:p>
                  </a:txBody>
                  <a:tcPr marL="77360" marR="77360" marT="0" marB="0"/>
                </a:tc>
                <a:tc>
                  <a:txBody>
                    <a:bodyPr/>
                    <a:lstStyle/>
                    <a:p>
                      <a:pPr marL="0" marR="0">
                        <a:lnSpc>
                          <a:spcPct val="107000"/>
                        </a:lnSpc>
                        <a:spcBef>
                          <a:spcPts val="0"/>
                        </a:spcBef>
                        <a:spcAft>
                          <a:spcPts val="0"/>
                        </a:spcAft>
                      </a:pPr>
                      <a:r>
                        <a:rPr lang="en-US" sz="1600">
                          <a:effectLst/>
                        </a:rPr>
                        <a:t>ES = Between 0.35 and 0.49</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77360" marR="77360" marT="0" marB="0"/>
                </a:tc>
                <a:tc>
                  <a:txBody>
                    <a:bodyPr/>
                    <a:lstStyle/>
                    <a:p>
                      <a:pPr marL="0" marR="0">
                        <a:lnSpc>
                          <a:spcPct val="107000"/>
                        </a:lnSpc>
                        <a:spcBef>
                          <a:spcPts val="0"/>
                        </a:spcBef>
                        <a:spcAft>
                          <a:spcPts val="0"/>
                        </a:spcAft>
                      </a:pP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77360" marR="77360" marT="0" marB="0"/>
                </a:tc>
                <a:tc>
                  <a:txBody>
                    <a:bodyPr/>
                    <a:lstStyle/>
                    <a:p>
                      <a:pPr marL="0" marR="0">
                        <a:lnSpc>
                          <a:spcPct val="107000"/>
                        </a:lnSpc>
                        <a:spcBef>
                          <a:spcPts val="0"/>
                        </a:spcBef>
                        <a:spcAft>
                          <a:spcPts val="0"/>
                        </a:spcAft>
                      </a:pP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77360" marR="77360" marT="0" marB="0"/>
                </a:tc>
                <a:extLst>
                  <a:ext uri="{0D108BD9-81ED-4DB2-BD59-A6C34878D82A}">
                    <a16:rowId xmlns:a16="http://schemas.microsoft.com/office/drawing/2014/main" val="10001"/>
                  </a:ext>
                </a:extLst>
              </a:tr>
              <a:tr h="1233942">
                <a:tc>
                  <a:txBody>
                    <a:bodyPr/>
                    <a:lstStyle/>
                    <a:p>
                      <a:pPr marL="0" marR="0">
                        <a:lnSpc>
                          <a:spcPct val="107000"/>
                        </a:lnSpc>
                        <a:spcBef>
                          <a:spcPts val="0"/>
                        </a:spcBef>
                        <a:spcAft>
                          <a:spcPts val="0"/>
                        </a:spcAft>
                      </a:pPr>
                      <a:r>
                        <a:rPr lang="en-US" sz="2000" b="0" dirty="0">
                          <a:effectLst/>
                        </a:rPr>
                        <a:t>Dosage </a:t>
                      </a:r>
                      <a:endParaRPr lang="en-US"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77360" marR="77360" marT="0" marB="0"/>
                </a:tc>
                <a:tc>
                  <a:txBody>
                    <a:bodyPr/>
                    <a:lstStyle/>
                    <a:p>
                      <a:pPr marL="0" marR="0">
                        <a:lnSpc>
                          <a:spcPct val="107000"/>
                        </a:lnSpc>
                        <a:spcBef>
                          <a:spcPts val="0"/>
                        </a:spcBef>
                        <a:spcAft>
                          <a:spcPts val="0"/>
                        </a:spcAft>
                      </a:pPr>
                      <a:r>
                        <a:rPr lang="en-US" sz="1600" i="1">
                          <a:effectLst/>
                          <a:latin typeface="+mn-lt"/>
                        </a:rPr>
                        <a:t>Group size: six students</a:t>
                      </a:r>
                    </a:p>
                    <a:p>
                      <a:pPr marL="0" marR="0">
                        <a:lnSpc>
                          <a:spcPct val="107000"/>
                        </a:lnSpc>
                        <a:spcBef>
                          <a:spcPts val="0"/>
                        </a:spcBef>
                        <a:spcAft>
                          <a:spcPts val="0"/>
                        </a:spcAft>
                      </a:pPr>
                      <a:r>
                        <a:rPr lang="en-US" sz="1600" i="1">
                          <a:effectLst/>
                          <a:latin typeface="+mn-lt"/>
                        </a:rPr>
                        <a:t>Session length: 20 minutes per session Frequency: five sessions per week</a:t>
                      </a:r>
                      <a:endParaRPr lang="en-US" sz="1600" i="1">
                        <a:effectLst/>
                        <a:latin typeface="+mn-lt"/>
                        <a:ea typeface="Calibri" panose="020F0502020204030204" pitchFamily="34" charset="0"/>
                        <a:cs typeface="Times New Roman" panose="02020603050405020304" pitchFamily="18" charset="0"/>
                      </a:endParaRPr>
                    </a:p>
                  </a:txBody>
                  <a:tcPr marL="77360" marR="77360" marT="0" marB="0"/>
                </a:tc>
                <a:tc>
                  <a:txBody>
                    <a:bodyPr/>
                    <a:lstStyle/>
                    <a:p>
                      <a:pPr marL="0" marR="0">
                        <a:lnSpc>
                          <a:spcPct val="107000"/>
                        </a:lnSpc>
                        <a:spcBef>
                          <a:spcPts val="0"/>
                        </a:spcBef>
                        <a:spcAft>
                          <a:spcPts val="0"/>
                        </a:spcAft>
                      </a:pPr>
                      <a:r>
                        <a:rPr lang="en-US" sz="1600" i="1">
                          <a:effectLst/>
                          <a:latin typeface="+mn-lt"/>
                          <a:ea typeface="Calibri" panose="020F0502020204030204" pitchFamily="34" charset="0"/>
                          <a:cs typeface="Times New Roman" panose="02020603050405020304" pitchFamily="18" charset="0"/>
                        </a:rPr>
                        <a:t>Provide 40 minutes each session in smaller group</a:t>
                      </a:r>
                    </a:p>
                  </a:txBody>
                  <a:tcPr marL="77360" marR="77360" marT="0" marB="0"/>
                </a:tc>
                <a:tc>
                  <a:txBody>
                    <a:bodyPr/>
                    <a:lstStyle/>
                    <a:p>
                      <a:pPr marL="285750" marR="0" indent="-285750" algn="ctr">
                        <a:lnSpc>
                          <a:spcPct val="100000"/>
                        </a:lnSpc>
                        <a:spcBef>
                          <a:spcPts val="0"/>
                        </a:spcBef>
                        <a:spcAft>
                          <a:spcPts val="0"/>
                        </a:spcAft>
                        <a:buFont typeface="Wingdings" panose="05000000000000000000" pitchFamily="2" charset="2"/>
                        <a:buChar char="ü"/>
                      </a:pPr>
                      <a:r>
                        <a:rPr lang="en-US" sz="4100" b="0" i="1">
                          <a:effectLst/>
                          <a:latin typeface="Arial" panose="020B0604020202020204" pitchFamily="34" charset="0"/>
                          <a:ea typeface="Calibri" panose="020F0502020204030204" pitchFamily="34" charset="0"/>
                          <a:cs typeface="Arial" panose="020B0604020202020204" pitchFamily="34" charset="0"/>
                        </a:rPr>
                        <a:t> </a:t>
                      </a:r>
                    </a:p>
                  </a:txBody>
                  <a:tcPr marL="77360" marR="77360" marT="0" marB="0"/>
                </a:tc>
                <a:extLst>
                  <a:ext uri="{0D108BD9-81ED-4DB2-BD59-A6C34878D82A}">
                    <a16:rowId xmlns:a16="http://schemas.microsoft.com/office/drawing/2014/main" val="10002"/>
                  </a:ext>
                </a:extLst>
              </a:tr>
              <a:tr h="735343">
                <a:tc>
                  <a:txBody>
                    <a:bodyPr/>
                    <a:lstStyle/>
                    <a:p>
                      <a:pPr marL="0" marR="0">
                        <a:lnSpc>
                          <a:spcPct val="107000"/>
                        </a:lnSpc>
                        <a:spcBef>
                          <a:spcPts val="0"/>
                        </a:spcBef>
                        <a:spcAft>
                          <a:spcPts val="0"/>
                        </a:spcAft>
                      </a:pPr>
                      <a:r>
                        <a:rPr lang="en-US" sz="2000" b="0">
                          <a:effectLst/>
                        </a:rPr>
                        <a:t>Alignment</a:t>
                      </a:r>
                      <a:endParaRPr lang="en-US" sz="1600" b="0">
                        <a:effectLst/>
                        <a:latin typeface="Calibri" panose="020F0502020204030204" pitchFamily="34" charset="0"/>
                        <a:ea typeface="Calibri" panose="020F0502020204030204" pitchFamily="34" charset="0"/>
                        <a:cs typeface="Times New Roman" panose="02020603050405020304" pitchFamily="18" charset="0"/>
                      </a:endParaRPr>
                    </a:p>
                  </a:txBody>
                  <a:tcPr marL="77360" marR="77360" marT="0" marB="0"/>
                </a:tc>
                <a:tc>
                  <a:txBody>
                    <a:bodyPr/>
                    <a:lstStyle/>
                    <a:p>
                      <a:pPr marL="0" marR="0">
                        <a:lnSpc>
                          <a:spcPct val="107000"/>
                        </a:lnSpc>
                        <a:spcBef>
                          <a:spcPts val="0"/>
                        </a:spcBef>
                        <a:spcAft>
                          <a:spcPts val="0"/>
                        </a:spcAft>
                      </a:pPr>
                      <a:r>
                        <a:rPr lang="en-US" sz="1600">
                          <a:effectLst/>
                        </a:rPr>
                        <a:t>Explicit instruction covering skills deficit areas, PA, word study, and fluency</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77360" marR="77360" marT="0" marB="0"/>
                </a:tc>
                <a:tc>
                  <a:txBody>
                    <a:bodyPr/>
                    <a:lstStyle/>
                    <a:p>
                      <a:pPr marL="0" marR="0">
                        <a:lnSpc>
                          <a:spcPct val="107000"/>
                        </a:lnSpc>
                        <a:spcBef>
                          <a:spcPts val="0"/>
                        </a:spcBef>
                        <a:spcAft>
                          <a:spcPts val="0"/>
                        </a:spcAft>
                      </a:pP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77360" marR="77360" marT="0" marB="0"/>
                </a:tc>
                <a:tc>
                  <a:txBody>
                    <a:bodyPr/>
                    <a:lstStyle/>
                    <a:p>
                      <a:pPr marL="0" marR="0">
                        <a:lnSpc>
                          <a:spcPct val="107000"/>
                        </a:lnSpc>
                        <a:spcBef>
                          <a:spcPts val="0"/>
                        </a:spcBef>
                        <a:spcAft>
                          <a:spcPts val="0"/>
                        </a:spcAft>
                      </a:pP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77360" marR="77360" marT="0" marB="0"/>
                </a:tc>
                <a:extLst>
                  <a:ext uri="{0D108BD9-81ED-4DB2-BD59-A6C34878D82A}">
                    <a16:rowId xmlns:a16="http://schemas.microsoft.com/office/drawing/2014/main" val="10003"/>
                  </a:ext>
                </a:extLst>
              </a:tr>
              <a:tr h="749559">
                <a:tc>
                  <a:txBody>
                    <a:bodyPr/>
                    <a:lstStyle/>
                    <a:p>
                      <a:pPr marL="0" marR="0">
                        <a:lnSpc>
                          <a:spcPct val="107000"/>
                        </a:lnSpc>
                        <a:spcBef>
                          <a:spcPts val="0"/>
                        </a:spcBef>
                        <a:spcAft>
                          <a:spcPts val="0"/>
                        </a:spcAft>
                      </a:pPr>
                      <a:r>
                        <a:rPr lang="en-US" sz="2000" b="0">
                          <a:effectLst/>
                        </a:rPr>
                        <a:t>Attention to transfer</a:t>
                      </a:r>
                      <a:endParaRPr lang="en-US" sz="1600" b="0">
                        <a:effectLst/>
                        <a:latin typeface="Calibri" panose="020F0502020204030204" pitchFamily="34" charset="0"/>
                        <a:ea typeface="Calibri" panose="020F0502020204030204" pitchFamily="34" charset="0"/>
                        <a:cs typeface="Times New Roman" panose="02020603050405020304" pitchFamily="18" charset="0"/>
                      </a:endParaRPr>
                    </a:p>
                  </a:txBody>
                  <a:tcPr marL="77360" marR="77360" marT="0" marB="0"/>
                </a:tc>
                <a:tc>
                  <a:txBody>
                    <a:bodyPr/>
                    <a:lstStyle/>
                    <a:p>
                      <a:pPr marL="0" marR="0">
                        <a:lnSpc>
                          <a:spcPct val="107000"/>
                        </a:lnSpc>
                        <a:spcBef>
                          <a:spcPts val="0"/>
                        </a:spcBef>
                        <a:spcAft>
                          <a:spcPts val="0"/>
                        </a:spcAft>
                      </a:pPr>
                      <a:r>
                        <a:rPr lang="en-US" sz="1600">
                          <a:effectLst/>
                        </a:rPr>
                        <a:t>Builds on previously learned skills; not clearly connected to Tier 1 content </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77360" marR="77360" marT="0" marB="0"/>
                </a:tc>
                <a:tc>
                  <a:txBody>
                    <a:bodyPr/>
                    <a:lstStyle/>
                    <a:p>
                      <a:pPr marL="0" marR="0">
                        <a:lnSpc>
                          <a:spcPct val="107000"/>
                        </a:lnSpc>
                        <a:spcBef>
                          <a:spcPts val="0"/>
                        </a:spcBef>
                        <a:spcAft>
                          <a:spcPts val="0"/>
                        </a:spcAft>
                      </a:pP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77360" marR="77360" marT="0" marB="0"/>
                </a:tc>
                <a:tc>
                  <a:txBody>
                    <a:bodyPr/>
                    <a:lstStyle/>
                    <a:p>
                      <a:pPr marL="0" marR="0">
                        <a:lnSpc>
                          <a:spcPct val="107000"/>
                        </a:lnSpc>
                        <a:spcBef>
                          <a:spcPts val="0"/>
                        </a:spcBef>
                        <a:spcAft>
                          <a:spcPts val="0"/>
                        </a:spcAft>
                      </a:pP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77360" marR="77360" marT="0" marB="0"/>
                </a:tc>
                <a:extLst>
                  <a:ext uri="{0D108BD9-81ED-4DB2-BD59-A6C34878D82A}">
                    <a16:rowId xmlns:a16="http://schemas.microsoft.com/office/drawing/2014/main" val="10004"/>
                  </a:ext>
                </a:extLst>
              </a:tr>
              <a:tr h="1322547">
                <a:tc>
                  <a:txBody>
                    <a:bodyPr/>
                    <a:lstStyle/>
                    <a:p>
                      <a:pPr marL="0" marR="0">
                        <a:lnSpc>
                          <a:spcPct val="107000"/>
                        </a:lnSpc>
                        <a:spcBef>
                          <a:spcPts val="0"/>
                        </a:spcBef>
                        <a:spcAft>
                          <a:spcPts val="0"/>
                        </a:spcAft>
                      </a:pPr>
                      <a:r>
                        <a:rPr lang="en-US" sz="2000" b="0">
                          <a:effectLst/>
                        </a:rPr>
                        <a:t>Comprehensiveness</a:t>
                      </a:r>
                      <a:endParaRPr lang="en-US" sz="1600" b="0">
                        <a:effectLst/>
                        <a:latin typeface="Calibri" panose="020F0502020204030204" pitchFamily="34" charset="0"/>
                        <a:ea typeface="Calibri" panose="020F0502020204030204" pitchFamily="34" charset="0"/>
                        <a:cs typeface="Times New Roman" panose="02020603050405020304" pitchFamily="18" charset="0"/>
                      </a:endParaRPr>
                    </a:p>
                  </a:txBody>
                  <a:tcPr marL="77360" marR="77360" marT="0" marB="0"/>
                </a:tc>
                <a:tc>
                  <a:txBody>
                    <a:bodyPr/>
                    <a:lstStyle/>
                    <a:p>
                      <a:pPr marL="0" marR="0">
                        <a:lnSpc>
                          <a:spcPct val="107000"/>
                        </a:lnSpc>
                        <a:spcBef>
                          <a:spcPts val="0"/>
                        </a:spcBef>
                        <a:spcAft>
                          <a:spcPts val="0"/>
                        </a:spcAft>
                      </a:pPr>
                      <a:r>
                        <a:rPr lang="en-US" sz="1600">
                          <a:effectLst/>
                          <a:latin typeface="+mn-lt"/>
                          <a:ea typeface="Calibri" panose="020F0502020204030204" pitchFamily="34" charset="0"/>
                          <a:cs typeface="Times New Roman" panose="02020603050405020304" pitchFamily="18" charset="0"/>
                        </a:rPr>
                        <a:t>Includes</a:t>
                      </a:r>
                      <a:r>
                        <a:rPr lang="en-US" sz="1600" baseline="0">
                          <a:effectLst/>
                          <a:latin typeface="+mn-lt"/>
                          <a:ea typeface="Calibri" panose="020F0502020204030204" pitchFamily="34" charset="0"/>
                          <a:cs typeface="Times New Roman" panose="02020603050405020304" pitchFamily="18" charset="0"/>
                        </a:rPr>
                        <a:t> three explicit instruction principles</a:t>
                      </a:r>
                      <a:endParaRPr lang="en-US" sz="1600">
                        <a:effectLst/>
                        <a:latin typeface="+mn-lt"/>
                        <a:ea typeface="Calibri" panose="020F0502020204030204" pitchFamily="34" charset="0"/>
                        <a:cs typeface="Times New Roman" panose="02020603050405020304" pitchFamily="18" charset="0"/>
                      </a:endParaRPr>
                    </a:p>
                  </a:txBody>
                  <a:tcPr marL="77360" marR="77360" marT="0" marB="0"/>
                </a:tc>
                <a:tc>
                  <a:txBody>
                    <a:bodyPr/>
                    <a:lstStyle/>
                    <a:p>
                      <a:pPr marL="0" marR="0">
                        <a:lnSpc>
                          <a:spcPct val="107000"/>
                        </a:lnSpc>
                        <a:spcBef>
                          <a:spcPts val="0"/>
                        </a:spcBef>
                        <a:spcAft>
                          <a:spcPts val="0"/>
                        </a:spcAft>
                      </a:pPr>
                      <a:endParaRPr lang="en-US" sz="2000">
                        <a:effectLst/>
                        <a:latin typeface="+mn-lt"/>
                        <a:ea typeface="Calibri" panose="020F0502020204030204" pitchFamily="34" charset="0"/>
                        <a:cs typeface="Times New Roman" panose="02020603050405020304" pitchFamily="18" charset="0"/>
                      </a:endParaRPr>
                    </a:p>
                  </a:txBody>
                  <a:tcPr marL="77360" marR="77360" marT="0" marB="0"/>
                </a:tc>
                <a:tc>
                  <a:txBody>
                    <a:bodyPr/>
                    <a:lstStyle/>
                    <a:p>
                      <a:pPr marL="0" marR="0">
                        <a:lnSpc>
                          <a:spcPct val="107000"/>
                        </a:lnSpc>
                        <a:spcBef>
                          <a:spcPts val="0"/>
                        </a:spcBef>
                        <a:spcAft>
                          <a:spcPts val="0"/>
                        </a:spcAft>
                      </a:pPr>
                      <a:r>
                        <a:rPr lang="en-US" sz="1600" b="1" i="0">
                          <a:effectLst/>
                          <a:latin typeface="+mn-lt"/>
                          <a:ea typeface="Calibri" panose="020F0502020204030204" pitchFamily="34" charset="0"/>
                          <a:cs typeface="Times New Roman" panose="02020603050405020304" pitchFamily="18" charset="0"/>
                        </a:rPr>
                        <a:t>Provide additional explicit instructional strategies</a:t>
                      </a:r>
                    </a:p>
                  </a:txBody>
                  <a:tcPr marL="77360" marR="77360" marT="0" marB="0"/>
                </a:tc>
                <a:extLst>
                  <a:ext uri="{0D108BD9-81ED-4DB2-BD59-A6C34878D82A}">
                    <a16:rowId xmlns:a16="http://schemas.microsoft.com/office/drawing/2014/main" val="10005"/>
                  </a:ext>
                </a:extLst>
              </a:tr>
              <a:tr h="694361">
                <a:tc>
                  <a:txBody>
                    <a:bodyPr/>
                    <a:lstStyle/>
                    <a:p>
                      <a:pPr marL="0" marR="0">
                        <a:lnSpc>
                          <a:spcPct val="107000"/>
                        </a:lnSpc>
                        <a:spcBef>
                          <a:spcPts val="0"/>
                        </a:spcBef>
                        <a:spcAft>
                          <a:spcPts val="0"/>
                        </a:spcAft>
                      </a:pPr>
                      <a:r>
                        <a:rPr lang="en-US" sz="2000" b="0">
                          <a:effectLst/>
                        </a:rPr>
                        <a:t>Behavioral support</a:t>
                      </a:r>
                      <a:endParaRPr lang="en-US" sz="1600" b="0">
                        <a:effectLst/>
                        <a:latin typeface="Calibri" panose="020F0502020204030204" pitchFamily="34" charset="0"/>
                        <a:ea typeface="Calibri" panose="020F0502020204030204" pitchFamily="34" charset="0"/>
                        <a:cs typeface="Times New Roman" panose="02020603050405020304" pitchFamily="18" charset="0"/>
                      </a:endParaRPr>
                    </a:p>
                  </a:txBody>
                  <a:tcPr marL="77360" marR="77360" marT="0" marB="0"/>
                </a:tc>
                <a:tc>
                  <a:txBody>
                    <a:bodyPr/>
                    <a:lstStyle/>
                    <a:p>
                      <a:pPr marL="0" marR="0">
                        <a:lnSpc>
                          <a:spcPct val="107000"/>
                        </a:lnSpc>
                        <a:spcBef>
                          <a:spcPts val="0"/>
                        </a:spcBef>
                        <a:spcAft>
                          <a:spcPts val="0"/>
                        </a:spcAft>
                      </a:pPr>
                      <a:r>
                        <a:rPr lang="en-US" sz="1600" dirty="0">
                          <a:effectLst/>
                        </a:rPr>
                        <a:t>None found but doesn’t appear needed for student</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77360" marR="77360" marT="0" marB="0"/>
                </a:tc>
                <a:tc>
                  <a:txBody>
                    <a:bodyPr/>
                    <a:lstStyle/>
                    <a:p>
                      <a:pPr marL="0" marR="0">
                        <a:lnSpc>
                          <a:spcPct val="107000"/>
                        </a:lnSpc>
                        <a:spcBef>
                          <a:spcPts val="0"/>
                        </a:spcBef>
                        <a:spcAft>
                          <a:spcPts val="0"/>
                        </a:spcAft>
                      </a:pP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77360" marR="77360" marT="0" marB="0"/>
                </a:tc>
                <a:tc>
                  <a:txBody>
                    <a:bodyPr/>
                    <a:lstStyle/>
                    <a:p>
                      <a:pPr marL="0" marR="0">
                        <a:lnSpc>
                          <a:spcPct val="107000"/>
                        </a:lnSpc>
                        <a:spcBef>
                          <a:spcPts val="0"/>
                        </a:spcBef>
                        <a:spcAft>
                          <a:spcPts val="0"/>
                        </a:spcAft>
                      </a:pP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77360" marR="77360" marT="0" marB="0"/>
                </a:tc>
                <a:extLst>
                  <a:ext uri="{0D108BD9-81ED-4DB2-BD59-A6C34878D82A}">
                    <a16:rowId xmlns:a16="http://schemas.microsoft.com/office/drawing/2014/main" val="10006"/>
                  </a:ext>
                </a:extLst>
              </a:tr>
            </a:tbl>
          </a:graphicData>
        </a:graphic>
      </p:graphicFrame>
      <p:sp>
        <p:nvSpPr>
          <p:cNvPr id="5" name="Slide Number Placeholder 4"/>
          <p:cNvSpPr>
            <a:spLocks noGrp="1"/>
          </p:cNvSpPr>
          <p:nvPr>
            <p:ph type="sldNum" sz="quarter" idx="14"/>
          </p:nvPr>
        </p:nvSpPr>
        <p:spPr/>
        <p:txBody>
          <a:bodyPr/>
          <a:lstStyle/>
          <a:p>
            <a:fld id="{4DBB3109-6B36-4C42-ABE5-993D6B0A452A}" type="slidenum">
              <a:rPr lang="en-US" smtClean="0"/>
              <a:pPr/>
              <a:t>86</a:t>
            </a:fld>
            <a:endParaRPr lang="en-US"/>
          </a:p>
        </p:txBody>
      </p:sp>
    </p:spTree>
    <p:extLst>
      <p:ext uri="{BB962C8B-B14F-4D97-AF65-F5344CB8AC3E}">
        <p14:creationId xmlns:p14="http://schemas.microsoft.com/office/powerpoint/2010/main" val="415454205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Progress Monitoring: Is Kelsey responding to the adapted intervention?</a:t>
            </a:r>
          </a:p>
        </p:txBody>
      </p:sp>
      <p:graphicFrame>
        <p:nvGraphicFramePr>
          <p:cNvPr id="8" name="Content Placeholder 7" descr="Graph depicting the student's response to the introduction of a second adaptation. This graph shows that the student is making some progress with this adaptation, but that it is still insufficient to meeting her goal line">
            <a:extLst>
              <a:ext uri="{C183D7F6-B498-43B3-948B-1728B52AA6E4}">
                <adec:decorative xmlns:adec="http://schemas.microsoft.com/office/drawing/2017/decorative" val="0"/>
              </a:ext>
            </a:extLst>
          </p:cNvPr>
          <p:cNvGraphicFramePr>
            <a:graphicFrameLocks noGrp="1"/>
          </p:cNvGraphicFramePr>
          <p:nvPr>
            <p:ph sz="quarter" idx="15"/>
          </p:nvPr>
        </p:nvGraphicFramePr>
        <p:xfrm>
          <a:off x="2887980" y="1628725"/>
          <a:ext cx="6416040" cy="4343400"/>
        </p:xfrm>
        <a:graphic>
          <a:graphicData uri="http://schemas.openxmlformats.org/drawingml/2006/chart">
            <c:chart xmlns:c="http://schemas.openxmlformats.org/drawingml/2006/chart" xmlns:r="http://schemas.openxmlformats.org/officeDocument/2006/relationships" r:id="rId3"/>
          </a:graphicData>
        </a:graphic>
      </p:graphicFrame>
      <p:sp>
        <p:nvSpPr>
          <p:cNvPr id="9" name="5-Point Star 8">
            <a:extLst>
              <a:ext uri="{C183D7F6-B498-43B3-948B-1728B52AA6E4}">
                <adec:decorative xmlns:adec="http://schemas.microsoft.com/office/drawing/2017/decorative" val="1"/>
              </a:ext>
            </a:extLst>
          </p:cNvPr>
          <p:cNvSpPr/>
          <p:nvPr/>
        </p:nvSpPr>
        <p:spPr>
          <a:xfrm>
            <a:off x="8604910" y="2423114"/>
            <a:ext cx="222608" cy="210626"/>
          </a:xfrm>
          <a:prstGeom prst="star5">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sz="1350"/>
          </a:p>
        </p:txBody>
      </p:sp>
      <p:cxnSp>
        <p:nvCxnSpPr>
          <p:cNvPr id="11" name="Straight Connector 10">
            <a:extLst>
              <a:ext uri="{C183D7F6-B498-43B3-948B-1728B52AA6E4}">
                <adec:decorative xmlns:adec="http://schemas.microsoft.com/office/drawing/2017/decorative" val="1"/>
              </a:ext>
            </a:extLst>
          </p:cNvPr>
          <p:cNvCxnSpPr>
            <a:cxnSpLocks/>
            <a:stCxn id="10" idx="1"/>
          </p:cNvCxnSpPr>
          <p:nvPr/>
        </p:nvCxnSpPr>
        <p:spPr>
          <a:xfrm flipV="1">
            <a:off x="3452445" y="2530960"/>
            <a:ext cx="5279763" cy="2185457"/>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5-Point Star 9">
            <a:extLst>
              <a:ext uri="{C183D7F6-B498-43B3-948B-1728B52AA6E4}">
                <adec:decorative xmlns:adec="http://schemas.microsoft.com/office/drawing/2017/decorative" val="1"/>
              </a:ext>
            </a:extLst>
          </p:cNvPr>
          <p:cNvSpPr/>
          <p:nvPr/>
        </p:nvSpPr>
        <p:spPr>
          <a:xfrm>
            <a:off x="3452445" y="4635965"/>
            <a:ext cx="222608" cy="210626"/>
          </a:xfrm>
          <a:prstGeom prst="star5">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350"/>
          </a:p>
        </p:txBody>
      </p:sp>
      <p:cxnSp>
        <p:nvCxnSpPr>
          <p:cNvPr id="6" name="Straight Connector 5">
            <a:extLst>
              <a:ext uri="{C183D7F6-B498-43B3-948B-1728B52AA6E4}">
                <adec:decorative xmlns:adec="http://schemas.microsoft.com/office/drawing/2017/decorative" val="1"/>
              </a:ext>
            </a:extLst>
          </p:cNvPr>
          <p:cNvCxnSpPr>
            <a:cxnSpLocks/>
          </p:cNvCxnSpPr>
          <p:nvPr/>
        </p:nvCxnSpPr>
        <p:spPr>
          <a:xfrm>
            <a:off x="3675052" y="3464883"/>
            <a:ext cx="0" cy="2087367"/>
          </a:xfrm>
          <a:prstGeom prst="line">
            <a:avLst/>
          </a:prstGeom>
        </p:spPr>
        <p:style>
          <a:lnRef idx="1">
            <a:schemeClr val="accent1"/>
          </a:lnRef>
          <a:fillRef idx="0">
            <a:schemeClr val="accent1"/>
          </a:fillRef>
          <a:effectRef idx="0">
            <a:schemeClr val="accent1"/>
          </a:effectRef>
          <a:fontRef idx="minor">
            <a:schemeClr val="tx1"/>
          </a:fontRef>
        </p:style>
      </p:cxnSp>
      <p:sp>
        <p:nvSpPr>
          <p:cNvPr id="13" name="Oval 12">
            <a:extLst>
              <a:ext uri="{C183D7F6-B498-43B3-948B-1728B52AA6E4}">
                <adec:decorative xmlns:adec="http://schemas.microsoft.com/office/drawing/2017/decorative" val="1"/>
              </a:ext>
            </a:extLst>
          </p:cNvPr>
          <p:cNvSpPr/>
          <p:nvPr/>
        </p:nvSpPr>
        <p:spPr>
          <a:xfrm>
            <a:off x="3700782" y="4635965"/>
            <a:ext cx="68580" cy="5669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Oval 14">
            <a:extLst>
              <a:ext uri="{C183D7F6-B498-43B3-948B-1728B52AA6E4}">
                <adec:decorative xmlns:adec="http://schemas.microsoft.com/office/drawing/2017/decorative" val="1"/>
              </a:ext>
            </a:extLst>
          </p:cNvPr>
          <p:cNvSpPr/>
          <p:nvPr/>
        </p:nvSpPr>
        <p:spPr>
          <a:xfrm>
            <a:off x="3801151" y="4703624"/>
            <a:ext cx="68580" cy="5669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Oval 15">
            <a:extLst>
              <a:ext uri="{C183D7F6-B498-43B3-948B-1728B52AA6E4}">
                <adec:decorative xmlns:adec="http://schemas.microsoft.com/office/drawing/2017/decorative" val="1"/>
              </a:ext>
            </a:extLst>
          </p:cNvPr>
          <p:cNvSpPr/>
          <p:nvPr/>
        </p:nvSpPr>
        <p:spPr>
          <a:xfrm>
            <a:off x="3995829" y="4657904"/>
            <a:ext cx="68580" cy="5669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Oval 16">
            <a:extLst>
              <a:ext uri="{C183D7F6-B498-43B3-948B-1728B52AA6E4}">
                <adec:decorative xmlns:adec="http://schemas.microsoft.com/office/drawing/2017/decorative" val="1"/>
              </a:ext>
            </a:extLst>
          </p:cNvPr>
          <p:cNvSpPr/>
          <p:nvPr/>
        </p:nvSpPr>
        <p:spPr>
          <a:xfrm>
            <a:off x="4163915" y="4662260"/>
            <a:ext cx="68580" cy="5669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Oval 17">
            <a:extLst>
              <a:ext uri="{C183D7F6-B498-43B3-948B-1728B52AA6E4}">
                <adec:decorative xmlns:adec="http://schemas.microsoft.com/office/drawing/2017/decorative" val="1"/>
              </a:ext>
            </a:extLst>
          </p:cNvPr>
          <p:cNvSpPr/>
          <p:nvPr/>
        </p:nvSpPr>
        <p:spPr>
          <a:xfrm>
            <a:off x="4360968" y="4669126"/>
            <a:ext cx="68580" cy="5669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20" name="Straight Connector 19">
            <a:extLst>
              <a:ext uri="{C183D7F6-B498-43B3-948B-1728B52AA6E4}">
                <adec:decorative xmlns:adec="http://schemas.microsoft.com/office/drawing/2017/decorative" val="1"/>
              </a:ext>
            </a:extLst>
          </p:cNvPr>
          <p:cNvCxnSpPr/>
          <p:nvPr/>
        </p:nvCxnSpPr>
        <p:spPr>
          <a:xfrm>
            <a:off x="3675053" y="4674258"/>
            <a:ext cx="826187" cy="40337"/>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19" name="Oval 18">
            <a:extLst>
              <a:ext uri="{C183D7F6-B498-43B3-948B-1728B52AA6E4}">
                <adec:decorative xmlns:adec="http://schemas.microsoft.com/office/drawing/2017/decorative" val="1"/>
              </a:ext>
            </a:extLst>
          </p:cNvPr>
          <p:cNvSpPr/>
          <p:nvPr/>
        </p:nvSpPr>
        <p:spPr>
          <a:xfrm>
            <a:off x="4669461" y="4612436"/>
            <a:ext cx="68580" cy="5669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1" name="Oval 20">
            <a:extLst>
              <a:ext uri="{C183D7F6-B498-43B3-948B-1728B52AA6E4}">
                <adec:decorative xmlns:adec="http://schemas.microsoft.com/office/drawing/2017/decorative" val="1"/>
              </a:ext>
            </a:extLst>
          </p:cNvPr>
          <p:cNvSpPr/>
          <p:nvPr/>
        </p:nvSpPr>
        <p:spPr>
          <a:xfrm>
            <a:off x="5209633" y="4540371"/>
            <a:ext cx="68580" cy="571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 name="Oval 21">
            <a:extLst>
              <a:ext uri="{C183D7F6-B498-43B3-948B-1728B52AA6E4}">
                <adec:decorative xmlns:adec="http://schemas.microsoft.com/office/drawing/2017/decorative" val="1"/>
              </a:ext>
            </a:extLst>
          </p:cNvPr>
          <p:cNvSpPr/>
          <p:nvPr/>
        </p:nvSpPr>
        <p:spPr>
          <a:xfrm>
            <a:off x="5380968" y="4555589"/>
            <a:ext cx="68580" cy="5669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3" name="Oval 22">
            <a:extLst>
              <a:ext uri="{C183D7F6-B498-43B3-948B-1728B52AA6E4}">
                <adec:decorative xmlns:adec="http://schemas.microsoft.com/office/drawing/2017/decorative" val="1"/>
              </a:ext>
            </a:extLst>
          </p:cNvPr>
          <p:cNvSpPr/>
          <p:nvPr/>
        </p:nvSpPr>
        <p:spPr>
          <a:xfrm>
            <a:off x="5023666" y="4601215"/>
            <a:ext cx="68580" cy="5669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4" name="Oval 23">
            <a:extLst>
              <a:ext uri="{C183D7F6-B498-43B3-948B-1728B52AA6E4}">
                <adec:decorative xmlns:adec="http://schemas.microsoft.com/office/drawing/2017/decorative" val="1"/>
              </a:ext>
            </a:extLst>
          </p:cNvPr>
          <p:cNvSpPr/>
          <p:nvPr/>
        </p:nvSpPr>
        <p:spPr>
          <a:xfrm>
            <a:off x="4852206" y="4657904"/>
            <a:ext cx="68580" cy="5669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25" name="Straight Connector 24">
            <a:extLst>
              <a:ext uri="{C183D7F6-B498-43B3-948B-1728B52AA6E4}">
                <adec:decorative xmlns:adec="http://schemas.microsoft.com/office/drawing/2017/decorative" val="1"/>
              </a:ext>
            </a:extLst>
          </p:cNvPr>
          <p:cNvCxnSpPr>
            <a:cxnSpLocks/>
          </p:cNvCxnSpPr>
          <p:nvPr/>
        </p:nvCxnSpPr>
        <p:spPr>
          <a:xfrm>
            <a:off x="4525485" y="3529305"/>
            <a:ext cx="0" cy="2022945"/>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C183D7F6-B498-43B3-948B-1728B52AA6E4}">
                <adec:decorative xmlns:adec="http://schemas.microsoft.com/office/drawing/2017/decorative" val="1"/>
              </a:ext>
            </a:extLst>
          </p:cNvPr>
          <p:cNvCxnSpPr/>
          <p:nvPr/>
        </p:nvCxnSpPr>
        <p:spPr>
          <a:xfrm flipV="1">
            <a:off x="4600745" y="4569936"/>
            <a:ext cx="1041866" cy="116315"/>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6" descr="Adaptation 2 phase line"/>
          <p:cNvCxnSpPr>
            <a:cxnSpLocks/>
          </p:cNvCxnSpPr>
          <p:nvPr/>
        </p:nvCxnSpPr>
        <p:spPr>
          <a:xfrm>
            <a:off x="5642610" y="3487532"/>
            <a:ext cx="1" cy="2064718"/>
          </a:xfrm>
          <a:prstGeom prst="line">
            <a:avLst/>
          </a:prstGeom>
        </p:spPr>
        <p:style>
          <a:lnRef idx="1">
            <a:schemeClr val="accent1"/>
          </a:lnRef>
          <a:fillRef idx="0">
            <a:schemeClr val="accent1"/>
          </a:fillRef>
          <a:effectRef idx="0">
            <a:schemeClr val="accent1"/>
          </a:effectRef>
          <a:fontRef idx="minor">
            <a:schemeClr val="tx1"/>
          </a:fontRef>
        </p:style>
      </p:cxnSp>
      <p:sp>
        <p:nvSpPr>
          <p:cNvPr id="28" name="Oval 27">
            <a:extLst>
              <a:ext uri="{C183D7F6-B498-43B3-948B-1728B52AA6E4}">
                <adec:decorative xmlns:adec="http://schemas.microsoft.com/office/drawing/2017/decorative" val="1"/>
              </a:ext>
            </a:extLst>
          </p:cNvPr>
          <p:cNvSpPr/>
          <p:nvPr/>
        </p:nvSpPr>
        <p:spPr>
          <a:xfrm>
            <a:off x="6345186" y="4396428"/>
            <a:ext cx="68580" cy="5669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9" name="Oval 28">
            <a:extLst>
              <a:ext uri="{C183D7F6-B498-43B3-948B-1728B52AA6E4}">
                <adec:decorative xmlns:adec="http://schemas.microsoft.com/office/drawing/2017/decorative" val="1"/>
              </a:ext>
            </a:extLst>
          </p:cNvPr>
          <p:cNvSpPr/>
          <p:nvPr/>
        </p:nvSpPr>
        <p:spPr>
          <a:xfrm>
            <a:off x="6199592" y="4455365"/>
            <a:ext cx="68580" cy="5669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0" name="Oval 29">
            <a:extLst>
              <a:ext uri="{C183D7F6-B498-43B3-948B-1728B52AA6E4}">
                <adec:decorative xmlns:adec="http://schemas.microsoft.com/office/drawing/2017/decorative" val="1"/>
              </a:ext>
            </a:extLst>
          </p:cNvPr>
          <p:cNvSpPr/>
          <p:nvPr/>
        </p:nvSpPr>
        <p:spPr>
          <a:xfrm>
            <a:off x="6027420" y="4432505"/>
            <a:ext cx="68580" cy="5669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1" name="Oval 30">
            <a:extLst>
              <a:ext uri="{C183D7F6-B498-43B3-948B-1728B52AA6E4}">
                <adec:decorative xmlns:adec="http://schemas.microsoft.com/office/drawing/2017/decorative" val="1"/>
              </a:ext>
            </a:extLst>
          </p:cNvPr>
          <p:cNvSpPr/>
          <p:nvPr/>
        </p:nvSpPr>
        <p:spPr>
          <a:xfrm>
            <a:off x="5900886" y="4512026"/>
            <a:ext cx="68580" cy="5669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2" name="Oval 31">
            <a:extLst>
              <a:ext uri="{C183D7F6-B498-43B3-948B-1728B52AA6E4}">
                <adec:decorative xmlns:adec="http://schemas.microsoft.com/office/drawing/2017/decorative" val="1"/>
              </a:ext>
            </a:extLst>
          </p:cNvPr>
          <p:cNvSpPr/>
          <p:nvPr/>
        </p:nvSpPr>
        <p:spPr>
          <a:xfrm>
            <a:off x="5751866" y="4549399"/>
            <a:ext cx="68580" cy="5669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33" name="Straight Connector 32" descr="The data shows that the student is making some progress compared to prior to adaptation 2, however her results still fall below the goal line"/>
          <p:cNvCxnSpPr/>
          <p:nvPr/>
        </p:nvCxnSpPr>
        <p:spPr>
          <a:xfrm flipV="1">
            <a:off x="5751867" y="4396429"/>
            <a:ext cx="774365" cy="172287"/>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C183D7F6-B498-43B3-948B-1728B52AA6E4}">
                <adec:decorative xmlns:adec="http://schemas.microsoft.com/office/drawing/2017/decorative" val="1"/>
              </a:ext>
            </a:extLst>
          </p:cNvPr>
          <p:cNvCxnSpPr/>
          <p:nvPr/>
        </p:nvCxnSpPr>
        <p:spPr>
          <a:xfrm flipH="1">
            <a:off x="5719236" y="3634702"/>
            <a:ext cx="521669" cy="165723"/>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3329131" y="2938333"/>
            <a:ext cx="1271613" cy="276999"/>
          </a:xfrm>
          <a:prstGeom prst="rect">
            <a:avLst/>
          </a:prstGeom>
          <a:noFill/>
        </p:spPr>
        <p:txBody>
          <a:bodyPr wrap="square" rtlCol="0">
            <a:spAutoFit/>
          </a:bodyPr>
          <a:lstStyle/>
          <a:p>
            <a:r>
              <a:rPr lang="en-US" sz="1200"/>
              <a:t>Intervention</a:t>
            </a:r>
          </a:p>
        </p:txBody>
      </p:sp>
      <p:sp>
        <p:nvSpPr>
          <p:cNvPr id="38" name="TextBox 37"/>
          <p:cNvSpPr txBox="1"/>
          <p:nvPr/>
        </p:nvSpPr>
        <p:spPr>
          <a:xfrm>
            <a:off x="4094947" y="3186835"/>
            <a:ext cx="1066127" cy="276999"/>
          </a:xfrm>
          <a:prstGeom prst="rect">
            <a:avLst/>
          </a:prstGeom>
          <a:noFill/>
        </p:spPr>
        <p:txBody>
          <a:bodyPr wrap="square" rtlCol="0">
            <a:spAutoFit/>
          </a:bodyPr>
          <a:lstStyle/>
          <a:p>
            <a:r>
              <a:rPr lang="en-US" sz="1200"/>
              <a:t>Adaptation 1</a:t>
            </a:r>
          </a:p>
        </p:txBody>
      </p:sp>
      <p:sp>
        <p:nvSpPr>
          <p:cNvPr id="39" name="TextBox 38"/>
          <p:cNvSpPr txBox="1"/>
          <p:nvPr/>
        </p:nvSpPr>
        <p:spPr>
          <a:xfrm>
            <a:off x="6268172" y="3233128"/>
            <a:ext cx="1134330" cy="784830"/>
          </a:xfrm>
          <a:prstGeom prst="rect">
            <a:avLst/>
          </a:prstGeom>
          <a:solidFill>
            <a:schemeClr val="bg1"/>
          </a:solidFill>
          <a:ln w="57150">
            <a:solidFill>
              <a:schemeClr val="tx1"/>
            </a:solidFill>
          </a:ln>
        </p:spPr>
        <p:txBody>
          <a:bodyPr wrap="square" rtlCol="0">
            <a:spAutoFit/>
          </a:bodyPr>
          <a:lstStyle/>
          <a:p>
            <a:r>
              <a:rPr lang="en-US" sz="1500" dirty="0"/>
              <a:t>Adaptation 2 Phase Line</a:t>
            </a:r>
          </a:p>
        </p:txBody>
      </p:sp>
      <p:sp>
        <p:nvSpPr>
          <p:cNvPr id="4" name="Slide Number Placeholder 3"/>
          <p:cNvSpPr>
            <a:spLocks noGrp="1"/>
          </p:cNvSpPr>
          <p:nvPr>
            <p:ph type="sldNum" sz="quarter" idx="14"/>
          </p:nvPr>
        </p:nvSpPr>
        <p:spPr>
          <a:xfrm>
            <a:off x="11786099" y="6742584"/>
            <a:ext cx="105798" cy="115416"/>
          </a:xfrm>
        </p:spPr>
        <p:txBody>
          <a:bodyPr/>
          <a:lstStyle/>
          <a:p>
            <a:pPr algn="r"/>
            <a:fld id="{F3477EC8-074D-41C4-94AE-E9EA7CEEA348}" type="slidenum">
              <a:rPr lang="en-US" smtClean="0"/>
              <a:pPr algn="r"/>
              <a:t>87</a:t>
            </a:fld>
            <a:endParaRPr lang="en-US"/>
          </a:p>
        </p:txBody>
      </p:sp>
    </p:spTree>
    <p:extLst>
      <p:ext uri="{BB962C8B-B14F-4D97-AF65-F5344CB8AC3E}">
        <p14:creationId xmlns:p14="http://schemas.microsoft.com/office/powerpoint/2010/main" val="277624431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3883" y="2621280"/>
            <a:ext cx="4495797" cy="1280160"/>
          </a:xfrm>
          <a:solidFill>
            <a:schemeClr val="bg1"/>
          </a:solidFill>
        </p:spPr>
        <p:txBody>
          <a:bodyPr>
            <a:noAutofit/>
          </a:bodyPr>
          <a:lstStyle/>
          <a:p>
            <a:pPr marL="175022"/>
            <a:r>
              <a:rPr lang="en-US"/>
              <a:t>DBI is an ongoing process. </a:t>
            </a:r>
          </a:p>
        </p:txBody>
      </p:sp>
      <p:sp>
        <p:nvSpPr>
          <p:cNvPr id="9" name="Right Arrow 8" descr="An arrow points to Intervention adaptation - based on observed needs.  Kelsey's teacher will make qualitative changes to the intervention based on the results of informal diagnostic assessment."/>
          <p:cNvSpPr/>
          <p:nvPr/>
        </p:nvSpPr>
        <p:spPr>
          <a:xfrm>
            <a:off x="5694437" y="5110195"/>
            <a:ext cx="935182" cy="5465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pic>
        <p:nvPicPr>
          <p:cNvPr id="7" name="Content Placeholder 6" descr="A flow chart that shows a quick overview of the data-based individualization ( D B I) Process. A box on top states Validated Intervention Program, which points to an oval that states Progress Monitor (to determine response to intervention program). That breaks down to a non-responsive and responsive arrow. The responsive arrow points to progress monitoring, and the non-responsive arrow points to the diagnostic data. From diagnostic data there is an arrow pointing to intervention adaptation which is followed by progress monitoring. from progress monitoring there is two options responsive (pointing to continued progress monitoring) and nonresponisve pointing to diagnostic data to illustrate the cyclical process.">
            <a:extLst>
              <a:ext uri="{FF2B5EF4-FFF2-40B4-BE49-F238E27FC236}">
                <a16:creationId xmlns:a16="http://schemas.microsoft.com/office/drawing/2014/main" id="{CDD9D060-F6B9-4F7A-9A74-903E08A8B6E4}"/>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755891" y="942318"/>
            <a:ext cx="4136863" cy="5001282"/>
          </a:xfrm>
          <a:prstGeom prst="rect">
            <a:avLst/>
          </a:prstGeom>
        </p:spPr>
      </p:pic>
      <p:sp>
        <p:nvSpPr>
          <p:cNvPr id="6" name="Slide Number Placeholder 1"/>
          <p:cNvSpPr>
            <a:spLocks noGrp="1"/>
          </p:cNvSpPr>
          <p:nvPr>
            <p:ph type="sldNum" sz="quarter" idx="14"/>
          </p:nvPr>
        </p:nvSpPr>
        <p:spPr/>
        <p:txBody>
          <a:bodyPr/>
          <a:lstStyle/>
          <a:p>
            <a:pPr algn="r"/>
            <a:fld id="{F3477EC8-074D-41C4-94AE-E9EA7CEEA348}" type="slidenum">
              <a:rPr lang="en-US" smtClean="0"/>
              <a:pPr algn="r"/>
              <a:t>88</a:t>
            </a:fld>
            <a:endParaRPr lang="en-US"/>
          </a:p>
        </p:txBody>
      </p:sp>
    </p:spTree>
    <p:extLst>
      <p:ext uri="{BB962C8B-B14F-4D97-AF65-F5344CB8AC3E}">
        <p14:creationId xmlns:p14="http://schemas.microsoft.com/office/powerpoint/2010/main" val="46663691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CFBA713-C8B6-4287-8FF9-D2144E3B4437}"/>
              </a:ext>
            </a:extLst>
          </p:cNvPr>
          <p:cNvSpPr>
            <a:spLocks noGrp="1"/>
          </p:cNvSpPr>
          <p:nvPr>
            <p:ph type="title"/>
          </p:nvPr>
        </p:nvSpPr>
        <p:spPr/>
        <p:txBody>
          <a:bodyPr/>
          <a:lstStyle/>
          <a:p>
            <a:r>
              <a:rPr lang="en-US"/>
              <a:t>Using Data to Intensify the Intervention </a:t>
            </a:r>
          </a:p>
        </p:txBody>
      </p:sp>
      <p:sp>
        <p:nvSpPr>
          <p:cNvPr id="5" name="Content Placeholder 4">
            <a:extLst>
              <a:ext uri="{FF2B5EF4-FFF2-40B4-BE49-F238E27FC236}">
                <a16:creationId xmlns:a16="http://schemas.microsoft.com/office/drawing/2014/main" id="{B78377A8-E37B-4B0F-854C-4B100381C2F5}"/>
              </a:ext>
            </a:extLst>
          </p:cNvPr>
          <p:cNvSpPr>
            <a:spLocks noGrp="1"/>
          </p:cNvSpPr>
          <p:nvPr>
            <p:ph sz="quarter" idx="15"/>
          </p:nvPr>
        </p:nvSpPr>
        <p:spPr>
          <a:xfrm>
            <a:off x="457200" y="1371600"/>
            <a:ext cx="5303520" cy="4343400"/>
          </a:xfrm>
        </p:spPr>
        <p:txBody>
          <a:bodyPr>
            <a:normAutofit fontScale="92500"/>
          </a:bodyPr>
          <a:lstStyle/>
          <a:p>
            <a:r>
              <a:rPr lang="en-US" sz="2400" dirty="0"/>
              <a:t>Fidelity and observation data indicate that Kelsey has become easily frustrated and less engaged in the intervention than her peers. Data indicate that she can learn the skill if she attends to the task.</a:t>
            </a:r>
          </a:p>
          <a:p>
            <a:endParaRPr lang="en-US" sz="2400" dirty="0"/>
          </a:p>
          <a:p>
            <a:r>
              <a:rPr lang="en-US" sz="2400" i="1" dirty="0"/>
              <a:t>Hypothesis: </a:t>
            </a:r>
            <a:r>
              <a:rPr lang="en-US" sz="2400" dirty="0"/>
              <a:t>If Kelsey was more engaged and able to manage her frustration, she would benefit more from the intervention. </a:t>
            </a:r>
          </a:p>
        </p:txBody>
      </p:sp>
      <p:sp>
        <p:nvSpPr>
          <p:cNvPr id="2" name="Rectangle 1">
            <a:extLst>
              <a:ext uri="{FF2B5EF4-FFF2-40B4-BE49-F238E27FC236}">
                <a16:creationId xmlns:a16="http://schemas.microsoft.com/office/drawing/2014/main" id="{F78D7A28-FEEB-4DC7-AAA8-04D3B275FCA8}"/>
              </a:ext>
            </a:extLst>
          </p:cNvPr>
          <p:cNvSpPr/>
          <p:nvPr/>
        </p:nvSpPr>
        <p:spPr>
          <a:xfrm>
            <a:off x="6431282" y="993570"/>
            <a:ext cx="4722615" cy="646331"/>
          </a:xfrm>
          <a:prstGeom prst="rect">
            <a:avLst/>
          </a:prstGeom>
        </p:spPr>
        <p:txBody>
          <a:bodyPr wrap="square">
            <a:spAutoFit/>
          </a:bodyPr>
          <a:lstStyle/>
          <a:p>
            <a:r>
              <a:rPr lang="en-US">
                <a:solidFill>
                  <a:srgbClr val="194E72"/>
                </a:solidFill>
                <a:latin typeface="Roboto"/>
                <a:hlinkClick r:id="rId3"/>
              </a:rPr>
              <a:t>Behavior Strategies to Support Intensifying Interventions</a:t>
            </a:r>
            <a:endParaRPr lang="en-US" b="0" i="0">
              <a:solidFill>
                <a:srgbClr val="194E72"/>
              </a:solidFill>
              <a:effectLst/>
              <a:latin typeface="Roboto"/>
            </a:endParaRPr>
          </a:p>
        </p:txBody>
      </p:sp>
      <p:pic>
        <p:nvPicPr>
          <p:cNvPr id="8" name="Picture 7" descr="screenshot of a sample behavior guide">
            <a:extLst>
              <a:ext uri="{FF2B5EF4-FFF2-40B4-BE49-F238E27FC236}">
                <a16:creationId xmlns:a16="http://schemas.microsoft.com/office/drawing/2014/main" id="{2D1CFAB9-1B36-452F-B4FF-5C2F7EDE5699}"/>
              </a:ext>
            </a:extLst>
          </p:cNvPr>
          <p:cNvPicPr>
            <a:picLocks noChangeAspect="1"/>
          </p:cNvPicPr>
          <p:nvPr/>
        </p:nvPicPr>
        <p:blipFill>
          <a:blip r:embed="rId4"/>
          <a:stretch>
            <a:fillRect/>
          </a:stretch>
        </p:blipFill>
        <p:spPr>
          <a:xfrm>
            <a:off x="6431282" y="1864728"/>
            <a:ext cx="4502390" cy="3850272"/>
          </a:xfrm>
          <a:prstGeom prst="rect">
            <a:avLst/>
          </a:prstGeom>
          <a:ln>
            <a:solidFill>
              <a:schemeClr val="tx1"/>
            </a:solidFill>
          </a:ln>
        </p:spPr>
      </p:pic>
      <p:sp>
        <p:nvSpPr>
          <p:cNvPr id="3" name="Slide Number Placeholder 2">
            <a:extLst>
              <a:ext uri="{FF2B5EF4-FFF2-40B4-BE49-F238E27FC236}">
                <a16:creationId xmlns:a16="http://schemas.microsoft.com/office/drawing/2014/main" id="{C869797A-E96C-4023-B755-28F0BAED4F32}"/>
              </a:ext>
            </a:extLst>
          </p:cNvPr>
          <p:cNvSpPr>
            <a:spLocks noGrp="1"/>
          </p:cNvSpPr>
          <p:nvPr>
            <p:ph type="sldNum" sz="quarter" idx="14"/>
          </p:nvPr>
        </p:nvSpPr>
        <p:spPr/>
        <p:txBody>
          <a:bodyPr/>
          <a:lstStyle/>
          <a:p>
            <a:fld id="{B094D1B2-26D5-48CC-9B16-6583E954EFA6}" type="slidenum">
              <a:rPr lang="en-US" smtClean="0"/>
              <a:t>89</a:t>
            </a:fld>
            <a:endParaRPr lang="en-US"/>
          </a:p>
        </p:txBody>
      </p:sp>
    </p:spTree>
    <p:extLst>
      <p:ext uri="{BB962C8B-B14F-4D97-AF65-F5344CB8AC3E}">
        <p14:creationId xmlns:p14="http://schemas.microsoft.com/office/powerpoint/2010/main" val="15112955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a:t>Who needs intensive intervention? </a:t>
            </a:r>
          </a:p>
        </p:txBody>
      </p:sp>
      <p:sp>
        <p:nvSpPr>
          <p:cNvPr id="2" name="Content Placeholder 1"/>
          <p:cNvSpPr>
            <a:spLocks noGrp="1"/>
          </p:cNvSpPr>
          <p:nvPr>
            <p:ph sz="quarter" idx="15"/>
          </p:nvPr>
        </p:nvSpPr>
        <p:spPr>
          <a:xfrm>
            <a:off x="293076" y="1280160"/>
            <a:ext cx="7631724" cy="4286250"/>
          </a:xfrm>
        </p:spPr>
        <p:txBody>
          <a:bodyPr>
            <a:normAutofit fontScale="85000" lnSpcReduction="10000"/>
          </a:bodyPr>
          <a:lstStyle/>
          <a:p>
            <a:pPr marL="708651" lvl="2" indent="-342900">
              <a:buFont typeface="Wingdings" pitchFamily="2" charset="2"/>
              <a:buChar char="§"/>
              <a:defRPr/>
            </a:pPr>
            <a:r>
              <a:rPr lang="en-US" sz="2800"/>
              <a:t>Students with disabilities who are not making adequate progress</a:t>
            </a:r>
            <a:r>
              <a:rPr lang="en-US" sz="2800" i="1"/>
              <a:t> </a:t>
            </a:r>
            <a:r>
              <a:rPr lang="en-US" sz="2800"/>
              <a:t>in their current instructional program and </a:t>
            </a:r>
            <a:r>
              <a:rPr lang="en-US" sz="2800" i="1"/>
              <a:t>not meeting individualized education program (IEP) goals </a:t>
            </a:r>
          </a:p>
          <a:p>
            <a:pPr marL="708651" lvl="2" indent="-342900">
              <a:buFont typeface="Wingdings" pitchFamily="2" charset="2"/>
              <a:buChar char="§"/>
              <a:defRPr/>
            </a:pPr>
            <a:r>
              <a:rPr lang="en-US" sz="2800"/>
              <a:t>Students with persistently </a:t>
            </a:r>
            <a:r>
              <a:rPr lang="en-US" sz="2800" i="1"/>
              <a:t>low academic achievement</a:t>
            </a:r>
            <a:r>
              <a:rPr lang="en-US" sz="2800"/>
              <a:t> and/or </a:t>
            </a:r>
            <a:r>
              <a:rPr lang="en-US" sz="2800" i="1"/>
              <a:t>high-frequency </a:t>
            </a:r>
            <a:r>
              <a:rPr lang="en-US" sz="2800"/>
              <a:t>and/or</a:t>
            </a:r>
            <a:r>
              <a:rPr lang="en-US" sz="2800" i="1"/>
              <a:t> high-intensity behavior</a:t>
            </a:r>
          </a:p>
          <a:p>
            <a:pPr marL="708651" lvl="2" indent="-342900">
              <a:buFont typeface="Wingdings" pitchFamily="2" charset="2"/>
              <a:buChar char="§"/>
              <a:defRPr/>
            </a:pPr>
            <a:r>
              <a:rPr lang="en-US" sz="2800"/>
              <a:t>Students in a tiered intervention program who are </a:t>
            </a:r>
            <a:r>
              <a:rPr lang="en-US" sz="2800" i="1"/>
              <a:t>nonresponsive to interventions </a:t>
            </a:r>
            <a:r>
              <a:rPr lang="en-US" sz="2800"/>
              <a:t>delivered with fidelity</a:t>
            </a:r>
          </a:p>
          <a:p>
            <a:endParaRPr lang="en-US"/>
          </a:p>
        </p:txBody>
      </p:sp>
      <p:sp>
        <p:nvSpPr>
          <p:cNvPr id="6" name="Text Placeholder 5">
            <a:extLst>
              <a:ext uri="{FF2B5EF4-FFF2-40B4-BE49-F238E27FC236}">
                <a16:creationId xmlns:a16="http://schemas.microsoft.com/office/drawing/2014/main" id="{E3A39B47-0B2D-4125-99BD-FC6E4627AD49}"/>
              </a:ext>
            </a:extLst>
          </p:cNvPr>
          <p:cNvSpPr>
            <a:spLocks noGrp="1"/>
          </p:cNvSpPr>
          <p:nvPr>
            <p:ph type="body" sz="quarter" idx="13"/>
          </p:nvPr>
        </p:nvSpPr>
        <p:spPr/>
        <p:txBody>
          <a:bodyPr/>
          <a:lstStyle/>
          <a:p>
            <a:endParaRPr lang="en-US"/>
          </a:p>
        </p:txBody>
      </p:sp>
      <p:sp>
        <p:nvSpPr>
          <p:cNvPr id="5" name="Slide Number Placeholder 4"/>
          <p:cNvSpPr>
            <a:spLocks noGrp="1"/>
          </p:cNvSpPr>
          <p:nvPr>
            <p:ph type="sldNum" sz="quarter" idx="14"/>
          </p:nvPr>
        </p:nvSpPr>
        <p:spPr/>
        <p:txBody>
          <a:bodyPr/>
          <a:lstStyle/>
          <a:p>
            <a:pPr algn="r"/>
            <a:fld id="{F3477EC8-074D-41C4-94AE-E9EA7CEEA348}" type="slidenum">
              <a:rPr>
                <a:solidFill>
                  <a:srgbClr val="FFFFFF">
                    <a:lumMod val="75000"/>
                  </a:srgbClr>
                </a:solidFill>
              </a:rPr>
              <a:pPr algn="r"/>
              <a:t>9</a:t>
            </a:fld>
            <a:endParaRPr>
              <a:solidFill>
                <a:srgbClr val="FFFFFF">
                  <a:lumMod val="75000"/>
                </a:srgbClr>
              </a:solidFill>
            </a:endParaRPr>
          </a:p>
        </p:txBody>
      </p:sp>
      <p:pic>
        <p:nvPicPr>
          <p:cNvPr id="9" name="Content Placeholder 8">
            <a:extLst>
              <a:ext uri="{C183D7F6-B498-43B3-948B-1728B52AA6E4}">
                <adec:decorative xmlns:adec="http://schemas.microsoft.com/office/drawing/2017/decorative" val="1"/>
              </a:ext>
            </a:extLst>
          </p:cNvPr>
          <p:cNvPicPr>
            <a:picLocks noGrp="1" noChangeAspect="1"/>
          </p:cNvPicPr>
          <p:nvPr>
            <p:ph idx="4294967295"/>
          </p:nvPr>
        </p:nvPicPr>
        <p:blipFill>
          <a:blip r:embed="rId3" cstate="print">
            <a:extLst>
              <a:ext uri="{28A0092B-C50C-407E-A947-70E740481C1C}">
                <a14:useLocalDpi xmlns:a14="http://schemas.microsoft.com/office/drawing/2010/main" val="0"/>
              </a:ext>
            </a:extLst>
          </a:blip>
          <a:stretch>
            <a:fillRect/>
          </a:stretch>
        </p:blipFill>
        <p:spPr>
          <a:xfrm>
            <a:off x="8213558" y="1465326"/>
            <a:ext cx="3518194" cy="275682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70994303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ABFB0C-CA5C-4F06-997A-7817D5CFC9E1}"/>
              </a:ext>
            </a:extLst>
          </p:cNvPr>
          <p:cNvSpPr>
            <a:spLocks noGrp="1"/>
          </p:cNvSpPr>
          <p:nvPr>
            <p:ph type="title"/>
          </p:nvPr>
        </p:nvSpPr>
        <p:spPr/>
        <p:txBody>
          <a:bodyPr/>
          <a:lstStyle/>
          <a:p>
            <a:r>
              <a:rPr lang="en-US"/>
              <a:t>Rating Table 3</a:t>
            </a:r>
          </a:p>
        </p:txBody>
      </p:sp>
      <p:graphicFrame>
        <p:nvGraphicFramePr>
          <p:cNvPr id="8" name="Content Placeholder 7"/>
          <p:cNvGraphicFramePr>
            <a:graphicFrameLocks noGrp="1"/>
          </p:cNvGraphicFramePr>
          <p:nvPr>
            <p:ph sz="quarter" idx="15"/>
            <p:extLst>
              <p:ext uri="{D42A27DB-BD31-4B8C-83A1-F6EECF244321}">
                <p14:modId xmlns:p14="http://schemas.microsoft.com/office/powerpoint/2010/main" val="2295623129"/>
              </p:ext>
            </p:extLst>
          </p:nvPr>
        </p:nvGraphicFramePr>
        <p:xfrm>
          <a:off x="304691" y="281178"/>
          <a:ext cx="10939380" cy="5603338"/>
        </p:xfrm>
        <a:graphic>
          <a:graphicData uri="http://schemas.openxmlformats.org/drawingml/2006/table">
            <a:tbl>
              <a:tblPr firstRow="1" firstCol="1" bandRow="1">
                <a:tableStyleId>{5C22544A-7EE6-4342-B048-85BDC9FD1C3A}</a:tableStyleId>
              </a:tblPr>
              <a:tblGrid>
                <a:gridCol w="2499469">
                  <a:extLst>
                    <a:ext uri="{9D8B030D-6E8A-4147-A177-3AD203B41FA5}">
                      <a16:colId xmlns:a16="http://schemas.microsoft.com/office/drawing/2014/main" val="20000"/>
                    </a:ext>
                  </a:extLst>
                </a:gridCol>
                <a:gridCol w="3298708">
                  <a:extLst>
                    <a:ext uri="{9D8B030D-6E8A-4147-A177-3AD203B41FA5}">
                      <a16:colId xmlns:a16="http://schemas.microsoft.com/office/drawing/2014/main" val="20002"/>
                    </a:ext>
                  </a:extLst>
                </a:gridCol>
                <a:gridCol w="1698024">
                  <a:extLst>
                    <a:ext uri="{9D8B030D-6E8A-4147-A177-3AD203B41FA5}">
                      <a16:colId xmlns:a16="http://schemas.microsoft.com/office/drawing/2014/main" val="20003"/>
                    </a:ext>
                  </a:extLst>
                </a:gridCol>
                <a:gridCol w="1243923">
                  <a:extLst>
                    <a:ext uri="{9D8B030D-6E8A-4147-A177-3AD203B41FA5}">
                      <a16:colId xmlns:a16="http://schemas.microsoft.com/office/drawing/2014/main" val="20004"/>
                    </a:ext>
                  </a:extLst>
                </a:gridCol>
                <a:gridCol w="2199256">
                  <a:extLst>
                    <a:ext uri="{9D8B030D-6E8A-4147-A177-3AD203B41FA5}">
                      <a16:colId xmlns:a16="http://schemas.microsoft.com/office/drawing/2014/main" val="20005"/>
                    </a:ext>
                  </a:extLst>
                </a:gridCol>
              </a:tblGrid>
              <a:tr h="627751">
                <a:tc>
                  <a:txBody>
                    <a:bodyPr/>
                    <a:lstStyle/>
                    <a:p>
                      <a:pPr marL="0" marR="0">
                        <a:lnSpc>
                          <a:spcPct val="107000"/>
                        </a:lnSpc>
                        <a:spcBef>
                          <a:spcPts val="0"/>
                        </a:spcBef>
                        <a:spcAft>
                          <a:spcPts val="0"/>
                        </a:spcAft>
                      </a:pPr>
                      <a:r>
                        <a:rPr lang="en-US" sz="2000">
                          <a:effectLst/>
                        </a:rPr>
                        <a:t>Intervention</a:t>
                      </a:r>
                      <a:r>
                        <a:rPr lang="en-US" sz="2000" baseline="0">
                          <a:effectLst/>
                        </a:rPr>
                        <a:t> </a:t>
                      </a:r>
                      <a:r>
                        <a:rPr lang="en-US" sz="2000">
                          <a:effectLst/>
                        </a:rPr>
                        <a:t>Dimensions </a:t>
                      </a:r>
                      <a:endParaRPr lang="en-US" sz="1100">
                        <a:effectLst/>
                      </a:endParaRPr>
                    </a:p>
                  </a:txBody>
                  <a:tcPr marL="61588" marR="61588" marT="0" marB="0"/>
                </a:tc>
                <a:tc>
                  <a:txBody>
                    <a:bodyPr/>
                    <a:lstStyle/>
                    <a:p>
                      <a:pPr marL="0" marR="0" algn="ctr">
                        <a:lnSpc>
                          <a:spcPct val="107000"/>
                        </a:lnSpc>
                        <a:spcBef>
                          <a:spcPts val="0"/>
                        </a:spcBef>
                        <a:spcAft>
                          <a:spcPts val="0"/>
                        </a:spcAft>
                      </a:pPr>
                      <a:r>
                        <a:rPr lang="en-US" sz="1800">
                          <a:effectLst/>
                        </a:rPr>
                        <a:t>Evidence</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1588" marR="61588" marT="0" marB="0"/>
                </a:tc>
                <a:tc>
                  <a:txBody>
                    <a:bodyPr/>
                    <a:lstStyle/>
                    <a:p>
                      <a:pPr marL="0" marR="0" algn="ctr">
                        <a:lnSpc>
                          <a:spcPct val="107000"/>
                        </a:lnSpc>
                        <a:spcBef>
                          <a:spcPts val="0"/>
                        </a:spcBef>
                        <a:spcAft>
                          <a:spcPts val="0"/>
                        </a:spcAft>
                      </a:pPr>
                      <a:r>
                        <a:rPr lang="en-US" sz="1800">
                          <a:effectLst/>
                          <a:latin typeface="Calibri" panose="020F0502020204030204" pitchFamily="34" charset="0"/>
                          <a:ea typeface="Calibri" panose="020F0502020204030204" pitchFamily="34" charset="0"/>
                          <a:cs typeface="Times New Roman" panose="02020603050405020304" pitchFamily="18" charset="0"/>
                        </a:rPr>
                        <a:t>Adapt 1</a:t>
                      </a:r>
                    </a:p>
                  </a:txBody>
                  <a:tcPr marL="61588" marR="61588" marT="0" marB="0"/>
                </a:tc>
                <a:tc>
                  <a:txBody>
                    <a:bodyPr/>
                    <a:lstStyle/>
                    <a:p>
                      <a:pPr marL="0" marR="0" algn="ctr">
                        <a:lnSpc>
                          <a:spcPct val="107000"/>
                        </a:lnSpc>
                        <a:spcBef>
                          <a:spcPts val="0"/>
                        </a:spcBef>
                        <a:spcAft>
                          <a:spcPts val="0"/>
                        </a:spcAft>
                      </a:pPr>
                      <a:r>
                        <a:rPr lang="en-US" sz="1800">
                          <a:effectLst/>
                          <a:latin typeface="Calibri" panose="020F0502020204030204" pitchFamily="34" charset="0"/>
                          <a:ea typeface="Calibri" panose="020F0502020204030204" pitchFamily="34" charset="0"/>
                          <a:cs typeface="Times New Roman" panose="02020603050405020304" pitchFamily="18" charset="0"/>
                        </a:rPr>
                        <a:t>Adapt 2</a:t>
                      </a:r>
                    </a:p>
                  </a:txBody>
                  <a:tcPr marL="61588" marR="61588" marT="0" marB="0"/>
                </a:tc>
                <a:tc>
                  <a:txBody>
                    <a:bodyPr/>
                    <a:lstStyle/>
                    <a:p>
                      <a:pPr marL="0" marR="0" algn="ctr">
                        <a:lnSpc>
                          <a:spcPct val="107000"/>
                        </a:lnSpc>
                        <a:spcBef>
                          <a:spcPts val="0"/>
                        </a:spcBef>
                        <a:spcAft>
                          <a:spcPts val="0"/>
                        </a:spcAft>
                      </a:pPr>
                      <a:r>
                        <a:rPr lang="en-US" sz="1800">
                          <a:effectLst/>
                          <a:latin typeface="Calibri" panose="020F0502020204030204" pitchFamily="34" charset="0"/>
                          <a:ea typeface="Calibri" panose="020F0502020204030204" pitchFamily="34" charset="0"/>
                          <a:cs typeface="Times New Roman" panose="02020603050405020304" pitchFamily="18" charset="0"/>
                        </a:rPr>
                        <a:t>Adapt 3</a:t>
                      </a:r>
                    </a:p>
                  </a:txBody>
                  <a:tcPr marL="61588" marR="61588" marT="0" marB="0"/>
                </a:tc>
                <a:extLst>
                  <a:ext uri="{0D108BD9-81ED-4DB2-BD59-A6C34878D82A}">
                    <a16:rowId xmlns:a16="http://schemas.microsoft.com/office/drawing/2014/main" val="10000"/>
                  </a:ext>
                </a:extLst>
              </a:tr>
              <a:tr h="331406">
                <a:tc>
                  <a:txBody>
                    <a:bodyPr/>
                    <a:lstStyle/>
                    <a:p>
                      <a:pPr marL="0" marR="0">
                        <a:lnSpc>
                          <a:spcPct val="107000"/>
                        </a:lnSpc>
                        <a:spcBef>
                          <a:spcPts val="0"/>
                        </a:spcBef>
                        <a:spcAft>
                          <a:spcPts val="0"/>
                        </a:spcAft>
                      </a:pPr>
                      <a:r>
                        <a:rPr lang="en-US" sz="2000" b="0">
                          <a:effectLst/>
                        </a:rPr>
                        <a:t>Strength </a:t>
                      </a:r>
                      <a:endParaRPr lang="en-US" sz="1100" b="0">
                        <a:effectLst/>
                        <a:latin typeface="Calibri" panose="020F0502020204030204" pitchFamily="34" charset="0"/>
                        <a:ea typeface="Calibri" panose="020F0502020204030204" pitchFamily="34" charset="0"/>
                        <a:cs typeface="Times New Roman" panose="02020603050405020304" pitchFamily="18" charset="0"/>
                      </a:endParaRPr>
                    </a:p>
                  </a:txBody>
                  <a:tcPr marL="61588" marR="61588" marT="0" marB="0"/>
                </a:tc>
                <a:tc>
                  <a:txBody>
                    <a:bodyPr/>
                    <a:lstStyle/>
                    <a:p>
                      <a:pPr marL="0" marR="0">
                        <a:lnSpc>
                          <a:spcPct val="107000"/>
                        </a:lnSpc>
                        <a:spcBef>
                          <a:spcPts val="0"/>
                        </a:spcBef>
                        <a:spcAft>
                          <a:spcPts val="0"/>
                        </a:spcAft>
                      </a:pPr>
                      <a:r>
                        <a:rPr lang="en-US" sz="1400">
                          <a:effectLst/>
                        </a:rPr>
                        <a:t>ES = Between 0.35 and 0.49</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1588" marR="61588" marT="0" marB="0"/>
                </a:tc>
                <a:tc>
                  <a:txBody>
                    <a:bodyPr/>
                    <a:lstStyle/>
                    <a:p>
                      <a:pPr marL="0" marR="0">
                        <a:lnSpc>
                          <a:spcPct val="107000"/>
                        </a:lnSpc>
                        <a:spcBef>
                          <a:spcPts val="0"/>
                        </a:spcBef>
                        <a:spcAft>
                          <a:spcPts val="0"/>
                        </a:spcAft>
                      </a:pP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61588" marR="61588" marT="0" marB="0"/>
                </a:tc>
                <a:tc>
                  <a:txBody>
                    <a:bodyPr/>
                    <a:lstStyle/>
                    <a:p>
                      <a:pPr marL="0" marR="0">
                        <a:lnSpc>
                          <a:spcPct val="107000"/>
                        </a:lnSpc>
                        <a:spcBef>
                          <a:spcPts val="0"/>
                        </a:spcBef>
                        <a:spcAft>
                          <a:spcPts val="0"/>
                        </a:spcAft>
                      </a:pP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61588" marR="61588" marT="0" marB="0"/>
                </a:tc>
                <a:tc>
                  <a:txBody>
                    <a:bodyPr/>
                    <a:lstStyle/>
                    <a:p>
                      <a:pPr marL="0" marR="0">
                        <a:lnSpc>
                          <a:spcPct val="107000"/>
                        </a:lnSpc>
                        <a:spcBef>
                          <a:spcPts val="0"/>
                        </a:spcBef>
                        <a:spcAft>
                          <a:spcPts val="0"/>
                        </a:spcAft>
                      </a:pP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61588" marR="61588" marT="0" marB="0"/>
                </a:tc>
                <a:extLst>
                  <a:ext uri="{0D108BD9-81ED-4DB2-BD59-A6C34878D82A}">
                    <a16:rowId xmlns:a16="http://schemas.microsoft.com/office/drawing/2014/main" val="10001"/>
                  </a:ext>
                </a:extLst>
              </a:tr>
              <a:tr h="1266827">
                <a:tc>
                  <a:txBody>
                    <a:bodyPr/>
                    <a:lstStyle/>
                    <a:p>
                      <a:pPr marL="0" marR="0">
                        <a:lnSpc>
                          <a:spcPct val="107000"/>
                        </a:lnSpc>
                        <a:spcBef>
                          <a:spcPts val="0"/>
                        </a:spcBef>
                        <a:spcAft>
                          <a:spcPts val="0"/>
                        </a:spcAft>
                      </a:pPr>
                      <a:r>
                        <a:rPr lang="en-US" sz="2000" b="0">
                          <a:effectLst/>
                        </a:rPr>
                        <a:t>Dosage </a:t>
                      </a:r>
                      <a:endParaRPr lang="en-US" sz="1100" b="0">
                        <a:effectLst/>
                        <a:latin typeface="Calibri" panose="020F0502020204030204" pitchFamily="34" charset="0"/>
                        <a:ea typeface="Calibri" panose="020F0502020204030204" pitchFamily="34" charset="0"/>
                        <a:cs typeface="Times New Roman" panose="02020603050405020304" pitchFamily="18" charset="0"/>
                      </a:endParaRPr>
                    </a:p>
                  </a:txBody>
                  <a:tcPr marL="61588" marR="61588" marT="0" marB="0"/>
                </a:tc>
                <a:tc>
                  <a:txBody>
                    <a:bodyPr/>
                    <a:lstStyle/>
                    <a:p>
                      <a:pPr marL="0" marR="0">
                        <a:lnSpc>
                          <a:spcPct val="107000"/>
                        </a:lnSpc>
                        <a:spcBef>
                          <a:spcPts val="0"/>
                        </a:spcBef>
                        <a:spcAft>
                          <a:spcPts val="0"/>
                        </a:spcAft>
                      </a:pPr>
                      <a:r>
                        <a:rPr lang="en-US" sz="1400" i="1">
                          <a:effectLst/>
                        </a:rPr>
                        <a:t>Group size: six students</a:t>
                      </a:r>
                      <a:endParaRPr lang="en-US" sz="1000" i="1">
                        <a:effectLst/>
                      </a:endParaRPr>
                    </a:p>
                    <a:p>
                      <a:pPr marL="0" marR="0">
                        <a:lnSpc>
                          <a:spcPct val="107000"/>
                        </a:lnSpc>
                        <a:spcBef>
                          <a:spcPts val="0"/>
                        </a:spcBef>
                        <a:spcAft>
                          <a:spcPts val="0"/>
                        </a:spcAft>
                      </a:pPr>
                      <a:r>
                        <a:rPr lang="en-US" sz="1400" i="1">
                          <a:effectLst/>
                        </a:rPr>
                        <a:t>Session length: 20 minutes per session Frequency: three to four sessions per week</a:t>
                      </a:r>
                      <a:endParaRPr lang="en-US" sz="1000" i="1">
                        <a:effectLst/>
                        <a:latin typeface="Calibri" panose="020F0502020204030204" pitchFamily="34" charset="0"/>
                        <a:ea typeface="Calibri" panose="020F0502020204030204" pitchFamily="34" charset="0"/>
                        <a:cs typeface="Times New Roman" panose="02020603050405020304" pitchFamily="18" charset="0"/>
                      </a:endParaRPr>
                    </a:p>
                  </a:txBody>
                  <a:tcPr marL="61588" marR="61588" marT="0" marB="0"/>
                </a:tc>
                <a:tc>
                  <a:txBody>
                    <a:bodyPr/>
                    <a:lstStyle/>
                    <a:p>
                      <a:pPr marL="0" marR="0">
                        <a:lnSpc>
                          <a:spcPct val="107000"/>
                        </a:lnSpc>
                        <a:spcBef>
                          <a:spcPts val="0"/>
                        </a:spcBef>
                        <a:spcAft>
                          <a:spcPts val="0"/>
                        </a:spcAft>
                      </a:pPr>
                      <a:r>
                        <a:rPr lang="en-US" sz="1400" i="1">
                          <a:effectLst/>
                          <a:latin typeface="Arial" panose="020B0604020202020204" pitchFamily="34" charset="0"/>
                          <a:ea typeface="Calibri" panose="020F0502020204030204" pitchFamily="34" charset="0"/>
                          <a:cs typeface="Arial" panose="020B0604020202020204" pitchFamily="34" charset="0"/>
                        </a:rPr>
                        <a:t>Provide 40 minutes each session in smaller group</a:t>
                      </a:r>
                    </a:p>
                  </a:txBody>
                  <a:tcPr marL="61588" marR="61588" marT="0" marB="0"/>
                </a:tc>
                <a:tc>
                  <a:txBody>
                    <a:bodyPr/>
                    <a:lstStyle/>
                    <a:p>
                      <a:pPr marL="685800" marR="0" indent="-685800" algn="ctr">
                        <a:lnSpc>
                          <a:spcPct val="107000"/>
                        </a:lnSpc>
                        <a:spcBef>
                          <a:spcPts val="0"/>
                        </a:spcBef>
                        <a:spcAft>
                          <a:spcPts val="0"/>
                        </a:spcAft>
                        <a:buFont typeface="Wingdings" panose="05000000000000000000" pitchFamily="2" charset="2"/>
                        <a:buChar char="ü"/>
                      </a:pPr>
                      <a:r>
                        <a:rPr lang="en-US" sz="3600" i="1">
                          <a:effectLst/>
                          <a:latin typeface="Arial" panose="020B0604020202020204" pitchFamily="34" charset="0"/>
                          <a:ea typeface="Calibri" panose="020F0502020204030204" pitchFamily="34" charset="0"/>
                          <a:cs typeface="Arial" panose="020B0604020202020204" pitchFamily="34" charset="0"/>
                        </a:rPr>
                        <a:t> </a:t>
                      </a:r>
                    </a:p>
                  </a:txBody>
                  <a:tcPr marL="61588" marR="61588" marT="0" marB="0"/>
                </a:tc>
                <a:tc>
                  <a:txBody>
                    <a:bodyPr/>
                    <a:lstStyle/>
                    <a:p>
                      <a:pPr marL="285750" marR="0" indent="-285750" algn="ctr">
                        <a:lnSpc>
                          <a:spcPct val="107000"/>
                        </a:lnSpc>
                        <a:spcBef>
                          <a:spcPts val="0"/>
                        </a:spcBef>
                        <a:spcAft>
                          <a:spcPts val="0"/>
                        </a:spcAft>
                        <a:buFont typeface="Wingdings" panose="05000000000000000000" pitchFamily="2" charset="2"/>
                        <a:buChar char="ü"/>
                      </a:pPr>
                      <a:r>
                        <a:rPr lang="en-US" sz="4100" i="1">
                          <a:effectLst/>
                          <a:latin typeface="Calibri" panose="020F0502020204030204" pitchFamily="34" charset="0"/>
                          <a:ea typeface="Calibri" panose="020F0502020204030204" pitchFamily="34" charset="0"/>
                          <a:cs typeface="Times New Roman" panose="02020603050405020304" pitchFamily="18" charset="0"/>
                        </a:rPr>
                        <a:t> </a:t>
                      </a:r>
                    </a:p>
                  </a:txBody>
                  <a:tcPr marL="61588" marR="61588" marT="0" marB="0"/>
                </a:tc>
                <a:extLst>
                  <a:ext uri="{0D108BD9-81ED-4DB2-BD59-A6C34878D82A}">
                    <a16:rowId xmlns:a16="http://schemas.microsoft.com/office/drawing/2014/main" val="10002"/>
                  </a:ext>
                </a:extLst>
              </a:tr>
              <a:tr h="754950">
                <a:tc>
                  <a:txBody>
                    <a:bodyPr/>
                    <a:lstStyle/>
                    <a:p>
                      <a:pPr marL="0" marR="0">
                        <a:lnSpc>
                          <a:spcPct val="107000"/>
                        </a:lnSpc>
                        <a:spcBef>
                          <a:spcPts val="0"/>
                        </a:spcBef>
                        <a:spcAft>
                          <a:spcPts val="0"/>
                        </a:spcAft>
                      </a:pPr>
                      <a:r>
                        <a:rPr lang="en-US" sz="2000" b="0">
                          <a:effectLst/>
                        </a:rPr>
                        <a:t>Alignment</a:t>
                      </a:r>
                      <a:endParaRPr lang="en-US" sz="1100" b="0">
                        <a:effectLst/>
                        <a:latin typeface="Calibri" panose="020F0502020204030204" pitchFamily="34" charset="0"/>
                        <a:ea typeface="Calibri" panose="020F0502020204030204" pitchFamily="34" charset="0"/>
                        <a:cs typeface="Times New Roman" panose="02020603050405020304" pitchFamily="18" charset="0"/>
                      </a:endParaRPr>
                    </a:p>
                  </a:txBody>
                  <a:tcPr marL="61588" marR="61588" marT="0" marB="0"/>
                </a:tc>
                <a:tc>
                  <a:txBody>
                    <a:bodyPr/>
                    <a:lstStyle/>
                    <a:p>
                      <a:pPr marL="0" marR="0">
                        <a:lnSpc>
                          <a:spcPct val="107000"/>
                        </a:lnSpc>
                        <a:spcBef>
                          <a:spcPts val="0"/>
                        </a:spcBef>
                        <a:spcAft>
                          <a:spcPts val="0"/>
                        </a:spcAft>
                      </a:pPr>
                      <a:r>
                        <a:rPr lang="en-US" sz="1400">
                          <a:effectLst/>
                        </a:rPr>
                        <a:t>Explicit instruction covering skills deficit areas, PA, word study, and fluency</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1588" marR="61588" marT="0" marB="0"/>
                </a:tc>
                <a:tc>
                  <a:txBody>
                    <a:bodyPr/>
                    <a:lstStyle/>
                    <a:p>
                      <a:pPr marL="0" marR="0">
                        <a:lnSpc>
                          <a:spcPct val="107000"/>
                        </a:lnSpc>
                        <a:spcBef>
                          <a:spcPts val="0"/>
                        </a:spcBef>
                        <a:spcAft>
                          <a:spcPts val="0"/>
                        </a:spcAft>
                      </a:pP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61588" marR="61588" marT="0" marB="0"/>
                </a:tc>
                <a:tc>
                  <a:txBody>
                    <a:bodyPr/>
                    <a:lstStyle/>
                    <a:p>
                      <a:pPr marL="0" marR="0">
                        <a:lnSpc>
                          <a:spcPct val="107000"/>
                        </a:lnSpc>
                        <a:spcBef>
                          <a:spcPts val="0"/>
                        </a:spcBef>
                        <a:spcAft>
                          <a:spcPts val="0"/>
                        </a:spcAft>
                      </a:pP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61588" marR="61588" marT="0" marB="0"/>
                </a:tc>
                <a:tc>
                  <a:txBody>
                    <a:bodyPr/>
                    <a:lstStyle/>
                    <a:p>
                      <a:pPr marL="0" marR="0">
                        <a:lnSpc>
                          <a:spcPct val="107000"/>
                        </a:lnSpc>
                        <a:spcBef>
                          <a:spcPts val="0"/>
                        </a:spcBef>
                        <a:spcAft>
                          <a:spcPts val="0"/>
                        </a:spcAft>
                      </a:pP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61588" marR="61588" marT="0" marB="0"/>
                </a:tc>
                <a:extLst>
                  <a:ext uri="{0D108BD9-81ED-4DB2-BD59-A6C34878D82A}">
                    <a16:rowId xmlns:a16="http://schemas.microsoft.com/office/drawing/2014/main" val="10003"/>
                  </a:ext>
                </a:extLst>
              </a:tr>
              <a:tr h="754950">
                <a:tc>
                  <a:txBody>
                    <a:bodyPr/>
                    <a:lstStyle/>
                    <a:p>
                      <a:pPr marL="0" marR="0">
                        <a:lnSpc>
                          <a:spcPct val="107000"/>
                        </a:lnSpc>
                        <a:spcBef>
                          <a:spcPts val="0"/>
                        </a:spcBef>
                        <a:spcAft>
                          <a:spcPts val="0"/>
                        </a:spcAft>
                      </a:pPr>
                      <a:r>
                        <a:rPr lang="en-US" sz="2000" b="0">
                          <a:effectLst/>
                        </a:rPr>
                        <a:t>Attention to transfer</a:t>
                      </a:r>
                      <a:endParaRPr lang="en-US" sz="1100" b="0">
                        <a:effectLst/>
                        <a:latin typeface="Calibri" panose="020F0502020204030204" pitchFamily="34" charset="0"/>
                        <a:ea typeface="Calibri" panose="020F0502020204030204" pitchFamily="34" charset="0"/>
                        <a:cs typeface="Times New Roman" panose="02020603050405020304" pitchFamily="18" charset="0"/>
                      </a:endParaRPr>
                    </a:p>
                  </a:txBody>
                  <a:tcPr marL="61588" marR="61588" marT="0" marB="0"/>
                </a:tc>
                <a:tc>
                  <a:txBody>
                    <a:bodyPr/>
                    <a:lstStyle/>
                    <a:p>
                      <a:pPr marL="0" marR="0">
                        <a:lnSpc>
                          <a:spcPct val="107000"/>
                        </a:lnSpc>
                        <a:spcBef>
                          <a:spcPts val="0"/>
                        </a:spcBef>
                        <a:spcAft>
                          <a:spcPts val="0"/>
                        </a:spcAft>
                      </a:pPr>
                      <a:r>
                        <a:rPr lang="en-US" sz="1400">
                          <a:effectLst/>
                        </a:rPr>
                        <a:t>Builds on previously learned skills; not clearly connected to Tier 1 content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1588" marR="61588" marT="0" marB="0"/>
                </a:tc>
                <a:tc>
                  <a:txBody>
                    <a:bodyPr/>
                    <a:lstStyle/>
                    <a:p>
                      <a:pPr marL="0" marR="0">
                        <a:lnSpc>
                          <a:spcPct val="107000"/>
                        </a:lnSpc>
                        <a:spcBef>
                          <a:spcPts val="0"/>
                        </a:spcBef>
                        <a:spcAft>
                          <a:spcPts val="0"/>
                        </a:spcAft>
                      </a:pP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61588" marR="61588" marT="0" marB="0"/>
                </a:tc>
                <a:tc>
                  <a:txBody>
                    <a:bodyPr/>
                    <a:lstStyle/>
                    <a:p>
                      <a:pPr marL="0" marR="0">
                        <a:lnSpc>
                          <a:spcPct val="107000"/>
                        </a:lnSpc>
                        <a:spcBef>
                          <a:spcPts val="0"/>
                        </a:spcBef>
                        <a:spcAft>
                          <a:spcPts val="0"/>
                        </a:spcAft>
                      </a:pP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61588" marR="61588" marT="0" marB="0"/>
                </a:tc>
                <a:tc>
                  <a:txBody>
                    <a:bodyPr/>
                    <a:lstStyle/>
                    <a:p>
                      <a:pPr marL="0" marR="0">
                        <a:lnSpc>
                          <a:spcPct val="107000"/>
                        </a:lnSpc>
                        <a:spcBef>
                          <a:spcPts val="0"/>
                        </a:spcBef>
                        <a:spcAft>
                          <a:spcPts val="0"/>
                        </a:spcAft>
                      </a:pP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61588" marR="61588" marT="0" marB="0"/>
                </a:tc>
                <a:extLst>
                  <a:ext uri="{0D108BD9-81ED-4DB2-BD59-A6C34878D82A}">
                    <a16:rowId xmlns:a16="http://schemas.microsoft.com/office/drawing/2014/main" val="10004"/>
                  </a:ext>
                </a:extLst>
              </a:tr>
              <a:tr h="1005181">
                <a:tc>
                  <a:txBody>
                    <a:bodyPr/>
                    <a:lstStyle/>
                    <a:p>
                      <a:pPr marL="0" marR="0">
                        <a:lnSpc>
                          <a:spcPct val="107000"/>
                        </a:lnSpc>
                        <a:spcBef>
                          <a:spcPts val="0"/>
                        </a:spcBef>
                        <a:spcAft>
                          <a:spcPts val="0"/>
                        </a:spcAft>
                      </a:pPr>
                      <a:r>
                        <a:rPr lang="en-US" sz="2000" b="0">
                          <a:effectLst/>
                        </a:rPr>
                        <a:t>Comprehensiveness</a:t>
                      </a:r>
                      <a:endParaRPr lang="en-US" sz="1100" b="0">
                        <a:effectLst/>
                        <a:latin typeface="Calibri" panose="020F0502020204030204" pitchFamily="34" charset="0"/>
                        <a:ea typeface="Calibri" panose="020F0502020204030204" pitchFamily="34" charset="0"/>
                        <a:cs typeface="Times New Roman" panose="02020603050405020304" pitchFamily="18" charset="0"/>
                      </a:endParaRPr>
                    </a:p>
                  </a:txBody>
                  <a:tcPr marL="61588" marR="61588" marT="0" marB="0"/>
                </a:tc>
                <a:tc>
                  <a:txBody>
                    <a:bodyPr/>
                    <a:lstStyle/>
                    <a:p>
                      <a:pPr marL="0" marR="0">
                        <a:lnSpc>
                          <a:spcPct val="107000"/>
                        </a:lnSpc>
                        <a:spcBef>
                          <a:spcPts val="0"/>
                        </a:spcBef>
                        <a:spcAft>
                          <a:spcPts val="0"/>
                        </a:spcAft>
                      </a:pPr>
                      <a:r>
                        <a:rPr lang="en-US" sz="1400">
                          <a:effectLst/>
                          <a:latin typeface="+mn-lt"/>
                          <a:ea typeface="Calibri" panose="020F0502020204030204" pitchFamily="34" charset="0"/>
                          <a:cs typeface="Times New Roman" panose="02020603050405020304" pitchFamily="18" charset="0"/>
                        </a:rPr>
                        <a:t>Includes</a:t>
                      </a:r>
                      <a:r>
                        <a:rPr lang="en-US" sz="1400" baseline="0">
                          <a:effectLst/>
                          <a:latin typeface="+mn-lt"/>
                          <a:ea typeface="Calibri" panose="020F0502020204030204" pitchFamily="34" charset="0"/>
                          <a:cs typeface="Times New Roman" panose="02020603050405020304" pitchFamily="18" charset="0"/>
                        </a:rPr>
                        <a:t> three explicit instruction principles</a:t>
                      </a:r>
                      <a:endParaRPr lang="en-US" sz="1400">
                        <a:effectLst/>
                        <a:latin typeface="+mn-lt"/>
                        <a:ea typeface="Calibri" panose="020F0502020204030204" pitchFamily="34" charset="0"/>
                        <a:cs typeface="Times New Roman" panose="02020603050405020304" pitchFamily="18" charset="0"/>
                      </a:endParaRPr>
                    </a:p>
                  </a:txBody>
                  <a:tcPr marL="61588" marR="61588" marT="0" marB="0"/>
                </a:tc>
                <a:tc>
                  <a:txBody>
                    <a:bodyPr/>
                    <a:lstStyle/>
                    <a:p>
                      <a:pPr marL="0" marR="0">
                        <a:lnSpc>
                          <a:spcPct val="107000"/>
                        </a:lnSpc>
                        <a:spcBef>
                          <a:spcPts val="0"/>
                        </a:spcBef>
                        <a:spcAft>
                          <a:spcPts val="0"/>
                        </a:spcAft>
                      </a:pPr>
                      <a:endParaRPr lang="en-US" sz="1400">
                        <a:effectLst/>
                        <a:latin typeface="+mn-lt"/>
                        <a:ea typeface="Calibri" panose="020F0502020204030204" pitchFamily="34" charset="0"/>
                        <a:cs typeface="Times New Roman" panose="02020603050405020304" pitchFamily="18" charset="0"/>
                      </a:endParaRPr>
                    </a:p>
                  </a:txBody>
                  <a:tcPr marL="61588" marR="61588" marT="0" marB="0"/>
                </a:tc>
                <a:tc>
                  <a:txBody>
                    <a:bodyPr/>
                    <a:lstStyle/>
                    <a:p>
                      <a:pPr marL="0" marR="0">
                        <a:lnSpc>
                          <a:spcPct val="107000"/>
                        </a:lnSpc>
                        <a:spcBef>
                          <a:spcPts val="0"/>
                        </a:spcBef>
                        <a:spcAft>
                          <a:spcPts val="0"/>
                        </a:spcAft>
                      </a:pPr>
                      <a:r>
                        <a:rPr lang="en-US" sz="1600" i="1">
                          <a:effectLst/>
                          <a:latin typeface="+mn-lt"/>
                          <a:ea typeface="Calibri" panose="020F0502020204030204" pitchFamily="34" charset="0"/>
                          <a:cs typeface="Times New Roman" panose="02020603050405020304" pitchFamily="18" charset="0"/>
                        </a:rPr>
                        <a:t>additional explicit instructional strategies</a:t>
                      </a:r>
                    </a:p>
                  </a:txBody>
                  <a:tcPr marL="61588" marR="61588" marT="0" marB="0"/>
                </a:tc>
                <a:tc>
                  <a:txBody>
                    <a:bodyPr/>
                    <a:lstStyle/>
                    <a:p>
                      <a:pPr marL="285750" marR="0" indent="-285750" algn="ctr">
                        <a:lnSpc>
                          <a:spcPct val="107000"/>
                        </a:lnSpc>
                        <a:spcBef>
                          <a:spcPts val="0"/>
                        </a:spcBef>
                        <a:spcAft>
                          <a:spcPts val="0"/>
                        </a:spcAft>
                        <a:buFont typeface="Wingdings" panose="05000000000000000000" pitchFamily="2" charset="2"/>
                        <a:buChar char="ü"/>
                      </a:pPr>
                      <a:r>
                        <a:rPr lang="en-US" sz="4400" i="1">
                          <a:effectLst/>
                          <a:latin typeface="+mn-lt"/>
                          <a:ea typeface="Calibri" panose="020F0502020204030204" pitchFamily="34" charset="0"/>
                          <a:cs typeface="Times New Roman" panose="02020603050405020304" pitchFamily="18" charset="0"/>
                        </a:rPr>
                        <a:t> </a:t>
                      </a:r>
                    </a:p>
                  </a:txBody>
                  <a:tcPr marL="61588" marR="61588" marT="0" marB="0"/>
                </a:tc>
                <a:extLst>
                  <a:ext uri="{0D108BD9-81ED-4DB2-BD59-A6C34878D82A}">
                    <a16:rowId xmlns:a16="http://schemas.microsoft.com/office/drawing/2014/main" val="10005"/>
                  </a:ext>
                </a:extLst>
              </a:tr>
              <a:tr h="825345">
                <a:tc>
                  <a:txBody>
                    <a:bodyPr/>
                    <a:lstStyle/>
                    <a:p>
                      <a:pPr marL="0" marR="0">
                        <a:lnSpc>
                          <a:spcPct val="107000"/>
                        </a:lnSpc>
                        <a:spcBef>
                          <a:spcPts val="0"/>
                        </a:spcBef>
                        <a:spcAft>
                          <a:spcPts val="0"/>
                        </a:spcAft>
                      </a:pPr>
                      <a:r>
                        <a:rPr lang="en-US" sz="2000" b="0">
                          <a:effectLst/>
                        </a:rPr>
                        <a:t>Behavioral support</a:t>
                      </a:r>
                      <a:endParaRPr lang="en-US" sz="1100" b="0">
                        <a:effectLst/>
                        <a:latin typeface="Calibri" panose="020F0502020204030204" pitchFamily="34" charset="0"/>
                        <a:ea typeface="Calibri" panose="020F0502020204030204" pitchFamily="34" charset="0"/>
                        <a:cs typeface="Times New Roman" panose="02020603050405020304" pitchFamily="18" charset="0"/>
                      </a:endParaRPr>
                    </a:p>
                  </a:txBody>
                  <a:tcPr marL="61588" marR="61588" marT="0" marB="0"/>
                </a:tc>
                <a:tc>
                  <a:txBody>
                    <a:bodyPr/>
                    <a:lstStyle/>
                    <a:p>
                      <a:pPr marL="0" marR="0">
                        <a:lnSpc>
                          <a:spcPct val="107000"/>
                        </a:lnSpc>
                        <a:spcBef>
                          <a:spcPts val="0"/>
                        </a:spcBef>
                        <a:spcAft>
                          <a:spcPts val="0"/>
                        </a:spcAft>
                      </a:pPr>
                      <a:r>
                        <a:rPr lang="en-US" sz="1400" dirty="0">
                          <a:effectLst/>
                        </a:rPr>
                        <a:t>None found but doesn’t appear needed for student</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1588" marR="61588" marT="0" marB="0"/>
                </a:tc>
                <a:tc>
                  <a:txBody>
                    <a:bodyPr/>
                    <a:lstStyle/>
                    <a:p>
                      <a:pPr marL="0" marR="0">
                        <a:lnSpc>
                          <a:spcPct val="107000"/>
                        </a:lnSpc>
                        <a:spcBef>
                          <a:spcPts val="0"/>
                        </a:spcBef>
                        <a:spcAft>
                          <a:spcPts val="0"/>
                        </a:spcAft>
                      </a:pP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61588" marR="61588" marT="0" marB="0"/>
                </a:tc>
                <a:tc>
                  <a:txBody>
                    <a:bodyPr/>
                    <a:lstStyle/>
                    <a:p>
                      <a:pPr marL="0" marR="0">
                        <a:lnSpc>
                          <a:spcPct val="107000"/>
                        </a:lnSpc>
                        <a:spcBef>
                          <a:spcPts val="0"/>
                        </a:spcBef>
                        <a:spcAft>
                          <a:spcPts val="0"/>
                        </a:spcAft>
                      </a:pP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1588" marR="61588" marT="0" marB="0"/>
                </a:tc>
                <a:tc>
                  <a:txBody>
                    <a:bodyPr/>
                    <a:lstStyle/>
                    <a:p>
                      <a:pPr marL="0" marR="0">
                        <a:lnSpc>
                          <a:spcPct val="107000"/>
                        </a:lnSpc>
                        <a:spcBef>
                          <a:spcPts val="0"/>
                        </a:spcBef>
                        <a:spcAft>
                          <a:spcPts val="0"/>
                        </a:spcAft>
                      </a:pPr>
                      <a:r>
                        <a:rPr lang="en-US" sz="1600" b="1" dirty="0">
                          <a:effectLst/>
                          <a:latin typeface="+mn-lt"/>
                          <a:ea typeface="Calibri" panose="020F0502020204030204" pitchFamily="34" charset="0"/>
                          <a:cs typeface="Times New Roman" panose="02020603050405020304" pitchFamily="18" charset="0"/>
                        </a:rPr>
                        <a:t>Implement engagement and self-regulation strategy </a:t>
                      </a:r>
                    </a:p>
                  </a:txBody>
                  <a:tcPr marL="61588" marR="61588" marT="0" marB="0"/>
                </a:tc>
                <a:extLst>
                  <a:ext uri="{0D108BD9-81ED-4DB2-BD59-A6C34878D82A}">
                    <a16:rowId xmlns:a16="http://schemas.microsoft.com/office/drawing/2014/main" val="10006"/>
                  </a:ext>
                </a:extLst>
              </a:tr>
            </a:tbl>
          </a:graphicData>
        </a:graphic>
      </p:graphicFrame>
      <p:sp>
        <p:nvSpPr>
          <p:cNvPr id="5" name="Slide Number Placeholder 4"/>
          <p:cNvSpPr>
            <a:spLocks noGrp="1"/>
          </p:cNvSpPr>
          <p:nvPr>
            <p:ph type="sldNum" sz="quarter" idx="14"/>
          </p:nvPr>
        </p:nvSpPr>
        <p:spPr/>
        <p:txBody>
          <a:bodyPr/>
          <a:lstStyle/>
          <a:p>
            <a:fld id="{4DBB3109-6B36-4C42-ABE5-993D6B0A452A}" type="slidenum">
              <a:rPr lang="en-US" smtClean="0"/>
              <a:pPr/>
              <a:t>90</a:t>
            </a:fld>
            <a:endParaRPr lang="en-US"/>
          </a:p>
        </p:txBody>
      </p:sp>
    </p:spTree>
    <p:extLst>
      <p:ext uri="{BB962C8B-B14F-4D97-AF65-F5344CB8AC3E}">
        <p14:creationId xmlns:p14="http://schemas.microsoft.com/office/powerpoint/2010/main" val="414623726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Is Kelsey responding to the adapted intervention? What would you do?</a:t>
            </a:r>
          </a:p>
        </p:txBody>
      </p:sp>
      <p:pic>
        <p:nvPicPr>
          <p:cNvPr id="14" name="Content Placeholder 13" descr="This image depicts the graph after a third adaptation has been made. The data points show that the third adaptation has slightly improved results, but they still fall behind the goal line.">
            <a:extLst>
              <a:ext uri="{FF2B5EF4-FFF2-40B4-BE49-F238E27FC236}">
                <a16:creationId xmlns:a16="http://schemas.microsoft.com/office/drawing/2014/main" id="{5A0D2FA3-8F74-4B36-B4A4-06B886A8DFE0}"/>
              </a:ext>
            </a:extLst>
          </p:cNvPr>
          <p:cNvPicPr>
            <a:picLocks noGrp="1" noChangeAspect="1"/>
          </p:cNvPicPr>
          <p:nvPr>
            <p:ph sz="quarter" idx="15"/>
          </p:nvPr>
        </p:nvPicPr>
        <p:blipFill>
          <a:blip r:embed="rId3">
            <a:extLst>
              <a:ext uri="{28A0092B-C50C-407E-A947-70E740481C1C}">
                <a14:useLocalDpi xmlns:a14="http://schemas.microsoft.com/office/drawing/2010/main" val="0"/>
              </a:ext>
            </a:extLst>
          </a:blip>
          <a:stretch>
            <a:fillRect/>
          </a:stretch>
        </p:blipFill>
        <p:spPr>
          <a:xfrm>
            <a:off x="2175432" y="1280160"/>
            <a:ext cx="7841135" cy="4843054"/>
          </a:xfrm>
        </p:spPr>
      </p:pic>
      <p:sp>
        <p:nvSpPr>
          <p:cNvPr id="4" name="Slide Number Placeholder 3"/>
          <p:cNvSpPr>
            <a:spLocks noGrp="1"/>
          </p:cNvSpPr>
          <p:nvPr>
            <p:ph type="sldNum" sz="quarter" idx="14"/>
          </p:nvPr>
        </p:nvSpPr>
        <p:spPr>
          <a:xfrm>
            <a:off x="11786099" y="6742584"/>
            <a:ext cx="105798" cy="115416"/>
          </a:xfrm>
        </p:spPr>
        <p:txBody>
          <a:bodyPr/>
          <a:lstStyle/>
          <a:p>
            <a:pPr algn="r"/>
            <a:fld id="{F3477EC8-074D-41C4-94AE-E9EA7CEEA348}" type="slidenum">
              <a:rPr lang="en-US" smtClean="0"/>
              <a:pPr algn="r"/>
              <a:t>91</a:t>
            </a:fld>
            <a:endParaRPr lang="en-US"/>
          </a:p>
        </p:txBody>
      </p:sp>
    </p:spTree>
    <p:extLst>
      <p:ext uri="{BB962C8B-B14F-4D97-AF65-F5344CB8AC3E}">
        <p14:creationId xmlns:p14="http://schemas.microsoft.com/office/powerpoint/2010/main" val="114383264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80186C-21E4-F6BB-98B3-431F0B46307A}"/>
              </a:ext>
            </a:extLst>
          </p:cNvPr>
          <p:cNvSpPr>
            <a:spLocks noGrp="1"/>
          </p:cNvSpPr>
          <p:nvPr>
            <p:ph type="title"/>
          </p:nvPr>
        </p:nvSpPr>
        <p:spPr>
          <a:xfrm>
            <a:off x="457200" y="0"/>
            <a:ext cx="11276076" cy="1280160"/>
          </a:xfrm>
        </p:spPr>
        <p:txBody>
          <a:bodyPr anchor="ctr">
            <a:normAutofit/>
          </a:bodyPr>
          <a:lstStyle/>
          <a:p>
            <a:r>
              <a:rPr lang="en-US"/>
              <a:t>Circle Up</a:t>
            </a:r>
          </a:p>
        </p:txBody>
      </p:sp>
      <p:pic>
        <p:nvPicPr>
          <p:cNvPr id="7" name="Content Placeholder 6" descr="A group of people on horses&#10;&#10;">
            <a:extLst>
              <a:ext uri="{FF2B5EF4-FFF2-40B4-BE49-F238E27FC236}">
                <a16:creationId xmlns:a16="http://schemas.microsoft.com/office/drawing/2014/main" id="{A93D2CA5-5C65-8FF3-82D0-455DD85897B1}"/>
              </a:ext>
            </a:extLst>
          </p:cNvPr>
          <p:cNvPicPr>
            <a:picLocks noGrp="1" noChangeAspect="1"/>
          </p:cNvPicPr>
          <p:nvPr>
            <p:ph sz="quarter" idx="15"/>
          </p:nvPr>
        </p:nvPicPr>
        <p:blipFill rotWithShape="1">
          <a:blip r:embed="rId2" cstate="print">
            <a:extLst>
              <a:ext uri="{28A0092B-C50C-407E-A947-70E740481C1C}">
                <a14:useLocalDpi xmlns:a14="http://schemas.microsoft.com/office/drawing/2010/main" val="0"/>
              </a:ext>
            </a:extLst>
          </a:blip>
          <a:srcRect t="29394" r="-1" b="12892"/>
          <a:stretch/>
        </p:blipFill>
        <p:spPr>
          <a:xfrm>
            <a:off x="457200" y="1371600"/>
            <a:ext cx="11274552" cy="4343400"/>
          </a:xfrm>
          <a:noFill/>
        </p:spPr>
      </p:pic>
      <p:sp>
        <p:nvSpPr>
          <p:cNvPr id="3" name="Slide Number Placeholder 2">
            <a:extLst>
              <a:ext uri="{FF2B5EF4-FFF2-40B4-BE49-F238E27FC236}">
                <a16:creationId xmlns:a16="http://schemas.microsoft.com/office/drawing/2014/main" id="{A5D8D8F5-CA04-1515-2DA7-0FC0054E6EA7}"/>
              </a:ext>
            </a:extLst>
          </p:cNvPr>
          <p:cNvSpPr>
            <a:spLocks noGrp="1"/>
          </p:cNvSpPr>
          <p:nvPr>
            <p:ph type="sldNum" sz="quarter" idx="14"/>
          </p:nvPr>
        </p:nvSpPr>
        <p:spPr>
          <a:xfrm>
            <a:off x="11734800" y="6704112"/>
            <a:ext cx="157094" cy="153888"/>
          </a:xfrm>
        </p:spPr>
        <p:txBody>
          <a:bodyPr wrap="none" anchor="b">
            <a:normAutofit/>
          </a:bodyPr>
          <a:lstStyle/>
          <a:p>
            <a:pPr>
              <a:spcAft>
                <a:spcPts val="600"/>
              </a:spcAft>
            </a:pPr>
            <a:fld id="{B094D1B2-26D5-48CC-9B16-6583E954EFA6}" type="slidenum">
              <a:rPr lang="en-US" smtClean="0"/>
              <a:pPr>
                <a:spcAft>
                  <a:spcPts val="600"/>
                </a:spcAft>
              </a:pPr>
              <a:t>92</a:t>
            </a:fld>
            <a:endParaRPr lang="en-US"/>
          </a:p>
        </p:txBody>
      </p:sp>
    </p:spTree>
    <p:extLst>
      <p:ext uri="{BB962C8B-B14F-4D97-AF65-F5344CB8AC3E}">
        <p14:creationId xmlns:p14="http://schemas.microsoft.com/office/powerpoint/2010/main" val="40809241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75F8A2-7BD8-B855-5019-58A42B033F3B}"/>
              </a:ext>
            </a:extLst>
          </p:cNvPr>
          <p:cNvSpPr>
            <a:spLocks noGrp="1"/>
          </p:cNvSpPr>
          <p:nvPr>
            <p:ph type="title"/>
          </p:nvPr>
        </p:nvSpPr>
        <p:spPr/>
        <p:txBody>
          <a:bodyPr/>
          <a:lstStyle/>
          <a:p>
            <a:r>
              <a:rPr lang="en-US" dirty="0"/>
              <a:t>Preview Day 2 Agenda</a:t>
            </a:r>
          </a:p>
        </p:txBody>
      </p:sp>
      <p:sp>
        <p:nvSpPr>
          <p:cNvPr id="3" name="Content Placeholder 2">
            <a:extLst>
              <a:ext uri="{FF2B5EF4-FFF2-40B4-BE49-F238E27FC236}">
                <a16:creationId xmlns:a16="http://schemas.microsoft.com/office/drawing/2014/main" id="{5322C194-A91C-8DFC-234F-9D8FB14593E2}"/>
              </a:ext>
            </a:extLst>
          </p:cNvPr>
          <p:cNvSpPr>
            <a:spLocks noGrp="1"/>
          </p:cNvSpPr>
          <p:nvPr>
            <p:ph sz="quarter" idx="14"/>
          </p:nvPr>
        </p:nvSpPr>
        <p:spPr/>
        <p:txBody>
          <a:bodyPr vert="horz" lIns="0" tIns="0" rIns="0" bIns="0" rtlCol="0" anchor="t">
            <a:normAutofit/>
          </a:bodyPr>
          <a:lstStyle/>
          <a:p>
            <a:r>
              <a:rPr lang="en-US" dirty="0"/>
              <a:t>9 am – 9:15 am: </a:t>
            </a:r>
            <a:r>
              <a:rPr lang="en-US" i="1" dirty="0"/>
              <a:t>Howdy! Jawing Activity</a:t>
            </a:r>
          </a:p>
          <a:p>
            <a:r>
              <a:rPr lang="en-US" dirty="0"/>
              <a:t>9:15 am – 10 am: </a:t>
            </a:r>
            <a:r>
              <a:rPr lang="en-US" i="1" dirty="0"/>
              <a:t>Hanging Onto One’s Fiddle (Assessing your capacity)</a:t>
            </a:r>
          </a:p>
          <a:p>
            <a:r>
              <a:rPr lang="en-US" dirty="0"/>
              <a:t>10 am – 10:30 am: </a:t>
            </a:r>
            <a:r>
              <a:rPr lang="en-US" i="1" dirty="0" err="1"/>
              <a:t>Ponderin</a:t>
            </a:r>
            <a:r>
              <a:rPr lang="en-US" i="1" dirty="0"/>
              <a:t>’ Time (Action Planning)</a:t>
            </a:r>
          </a:p>
          <a:p>
            <a:r>
              <a:rPr lang="en-US" dirty="0"/>
              <a:t>10:30 am – 10:45 am: </a:t>
            </a:r>
            <a:r>
              <a:rPr lang="en-US" i="1" dirty="0"/>
              <a:t>Share out</a:t>
            </a:r>
          </a:p>
          <a:p>
            <a:r>
              <a:rPr lang="en-US" dirty="0"/>
              <a:t>10:45 am – 11 am: </a:t>
            </a:r>
            <a:r>
              <a:rPr lang="en-US" i="1" dirty="0"/>
              <a:t>Hanging up our Hats, I Reckon'</a:t>
            </a:r>
          </a:p>
          <a:p>
            <a:r>
              <a:rPr lang="en-US" dirty="0"/>
              <a:t> </a:t>
            </a:r>
          </a:p>
          <a:p>
            <a:endParaRPr lang="en-US" dirty="0"/>
          </a:p>
        </p:txBody>
      </p:sp>
      <p:sp>
        <p:nvSpPr>
          <p:cNvPr id="5" name="Slide Number Placeholder 4">
            <a:extLst>
              <a:ext uri="{FF2B5EF4-FFF2-40B4-BE49-F238E27FC236}">
                <a16:creationId xmlns:a16="http://schemas.microsoft.com/office/drawing/2014/main" id="{0C21EEA5-3BA6-7DA7-4979-ADD5B6EB9F7D}"/>
              </a:ext>
            </a:extLst>
          </p:cNvPr>
          <p:cNvSpPr>
            <a:spLocks noGrp="1"/>
          </p:cNvSpPr>
          <p:nvPr>
            <p:ph type="sldNum" sz="quarter" idx="12"/>
          </p:nvPr>
        </p:nvSpPr>
        <p:spPr/>
        <p:txBody>
          <a:bodyPr/>
          <a:lstStyle/>
          <a:p>
            <a:fld id="{99A20822-4A49-4D36-86E3-300BA48D3F00}" type="slidenum">
              <a:rPr lang="en-US" smtClean="0"/>
              <a:t>93</a:t>
            </a:fld>
            <a:endParaRPr lang="en-US"/>
          </a:p>
        </p:txBody>
      </p:sp>
    </p:spTree>
    <p:extLst>
      <p:ext uri="{BB962C8B-B14F-4D97-AF65-F5344CB8AC3E}">
        <p14:creationId xmlns:p14="http://schemas.microsoft.com/office/powerpoint/2010/main" val="267105815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EA1C609F-B947-BE40-27AC-B47E974DEA61}"/>
              </a:ext>
            </a:extLst>
          </p:cNvPr>
          <p:cNvSpPr>
            <a:spLocks noGrp="1"/>
          </p:cNvSpPr>
          <p:nvPr>
            <p:ph type="body" sz="quarter" idx="14"/>
          </p:nvPr>
        </p:nvSpPr>
        <p:spPr>
          <a:xfrm>
            <a:off x="10611997" y="3716536"/>
            <a:ext cx="636393" cy="184666"/>
          </a:xfrm>
        </p:spPr>
        <p:txBody>
          <a:bodyPr vert="horz" wrap="none" lIns="0" tIns="0" rIns="0" bIns="0" rtlCol="0" anchor="t">
            <a:spAutoFit/>
          </a:bodyPr>
          <a:lstStyle/>
          <a:p>
            <a:r>
              <a:rPr lang="en-US"/>
              <a:t>June 2025</a:t>
            </a:r>
          </a:p>
        </p:txBody>
      </p:sp>
      <p:sp>
        <p:nvSpPr>
          <p:cNvPr id="2" name="Title 1">
            <a:extLst>
              <a:ext uri="{FF2B5EF4-FFF2-40B4-BE49-F238E27FC236}">
                <a16:creationId xmlns:a16="http://schemas.microsoft.com/office/drawing/2014/main" id="{3315A4F2-08EA-28E5-741D-6F61B242D96A}"/>
              </a:ext>
            </a:extLst>
          </p:cNvPr>
          <p:cNvSpPr>
            <a:spLocks noGrp="1"/>
          </p:cNvSpPr>
          <p:nvPr>
            <p:ph type="title"/>
          </p:nvPr>
        </p:nvSpPr>
        <p:spPr/>
        <p:txBody>
          <a:bodyPr/>
          <a:lstStyle/>
          <a:p>
            <a:r>
              <a:rPr lang="en-US" dirty="0"/>
              <a:t>DBI 101   </a:t>
            </a:r>
          </a:p>
        </p:txBody>
      </p:sp>
      <p:sp>
        <p:nvSpPr>
          <p:cNvPr id="5" name="Subtitle 4">
            <a:extLst>
              <a:ext uri="{FF2B5EF4-FFF2-40B4-BE49-F238E27FC236}">
                <a16:creationId xmlns:a16="http://schemas.microsoft.com/office/drawing/2014/main" id="{45E326C5-DE48-07A8-8C54-286C47040BB0}"/>
              </a:ext>
            </a:extLst>
          </p:cNvPr>
          <p:cNvSpPr>
            <a:spLocks noGrp="1"/>
          </p:cNvSpPr>
          <p:nvPr>
            <p:ph type="subTitle" idx="1"/>
          </p:nvPr>
        </p:nvSpPr>
        <p:spPr/>
        <p:txBody>
          <a:bodyPr/>
          <a:lstStyle/>
          <a:p>
            <a:r>
              <a:rPr lang="en-US"/>
              <a:t>Day 2</a:t>
            </a:r>
          </a:p>
        </p:txBody>
      </p:sp>
      <p:sp>
        <p:nvSpPr>
          <p:cNvPr id="6" name="Text Placeholder 5">
            <a:extLst>
              <a:ext uri="{FF2B5EF4-FFF2-40B4-BE49-F238E27FC236}">
                <a16:creationId xmlns:a16="http://schemas.microsoft.com/office/drawing/2014/main" id="{745BD808-F7F0-9232-BE5A-5301377DBA49}"/>
              </a:ext>
            </a:extLst>
          </p:cNvPr>
          <p:cNvSpPr>
            <a:spLocks noGrp="1"/>
          </p:cNvSpPr>
          <p:nvPr>
            <p:ph type="body" sz="quarter" idx="13"/>
          </p:nvPr>
        </p:nvSpPr>
        <p:spPr/>
        <p:txBody>
          <a:bodyPr/>
          <a:lstStyle/>
          <a:p>
            <a:r>
              <a:rPr lang="en-US"/>
              <a:t>Sarah Benz, PhD &amp; Sarah Arden, PhD</a:t>
            </a:r>
          </a:p>
        </p:txBody>
      </p:sp>
      <p:sp>
        <p:nvSpPr>
          <p:cNvPr id="4" name="Slide Number Placeholder 3">
            <a:extLst>
              <a:ext uri="{FF2B5EF4-FFF2-40B4-BE49-F238E27FC236}">
                <a16:creationId xmlns:a16="http://schemas.microsoft.com/office/drawing/2014/main" id="{55066D2B-BE5F-73A4-901C-D329D66BB8C7}"/>
              </a:ext>
            </a:extLst>
          </p:cNvPr>
          <p:cNvSpPr>
            <a:spLocks noGrp="1"/>
          </p:cNvSpPr>
          <p:nvPr>
            <p:ph type="sldNum" sz="quarter" idx="4294967295"/>
          </p:nvPr>
        </p:nvSpPr>
        <p:spPr>
          <a:xfrm>
            <a:off x="12034838" y="6704013"/>
            <a:ext cx="157162" cy="153987"/>
          </a:xfrm>
        </p:spPr>
        <p:txBody>
          <a:bodyPr/>
          <a:lstStyle/>
          <a:p>
            <a:fld id="{99A20822-4A49-4D36-86E3-300BA48D3F00}" type="slidenum">
              <a:rPr lang="en-US" smtClean="0"/>
              <a:pPr/>
              <a:t>94</a:t>
            </a:fld>
            <a:endParaRPr lang="en-US"/>
          </a:p>
        </p:txBody>
      </p:sp>
      <p:pic>
        <p:nvPicPr>
          <p:cNvPr id="16" name="Picture Placeholder 15">
            <a:extLst>
              <a:ext uri="{FF2B5EF4-FFF2-40B4-BE49-F238E27FC236}">
                <a16:creationId xmlns:a16="http://schemas.microsoft.com/office/drawing/2014/main" id="{9B4DE7D9-4BC9-3BFF-E9DE-8F68AD799683}"/>
              </a:ext>
              <a:ext uri="{C183D7F6-B498-43B3-948B-1728B52AA6E4}">
                <adec:decorative xmlns:adec="http://schemas.microsoft.com/office/drawing/2017/decorative" val="1"/>
              </a:ext>
            </a:extLst>
          </p:cNvPr>
          <p:cNvPicPr>
            <a:picLocks noGrp="1" noChangeAspect="1"/>
          </p:cNvPicPr>
          <p:nvPr>
            <p:ph type="pic" sz="quarter" idx="22"/>
          </p:nvPr>
        </p:nvPicPr>
        <p:blipFill>
          <a:blip r:embed="rId2" cstate="print">
            <a:extLst>
              <a:ext uri="{28A0092B-C50C-407E-A947-70E740481C1C}">
                <a14:useLocalDpi xmlns:a14="http://schemas.microsoft.com/office/drawing/2010/main" val="0"/>
              </a:ext>
            </a:extLst>
          </a:blip>
          <a:srcRect t="20637" b="20637"/>
          <a:stretch>
            <a:fillRect/>
          </a:stretch>
        </p:blipFill>
        <p:spPr/>
      </p:pic>
    </p:spTree>
    <p:extLst>
      <p:ext uri="{BB962C8B-B14F-4D97-AF65-F5344CB8AC3E}">
        <p14:creationId xmlns:p14="http://schemas.microsoft.com/office/powerpoint/2010/main" val="371221662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75F8A2-7BD8-B855-5019-58A42B033F3B}"/>
              </a:ext>
            </a:extLst>
          </p:cNvPr>
          <p:cNvSpPr>
            <a:spLocks noGrp="1"/>
          </p:cNvSpPr>
          <p:nvPr>
            <p:ph type="title"/>
          </p:nvPr>
        </p:nvSpPr>
        <p:spPr/>
        <p:txBody>
          <a:bodyPr/>
          <a:lstStyle/>
          <a:p>
            <a:r>
              <a:rPr lang="en-US" dirty="0"/>
              <a:t>Preview Day 2 Agenda </a:t>
            </a:r>
          </a:p>
        </p:txBody>
      </p:sp>
      <p:sp>
        <p:nvSpPr>
          <p:cNvPr id="3" name="Content Placeholder 2">
            <a:extLst>
              <a:ext uri="{FF2B5EF4-FFF2-40B4-BE49-F238E27FC236}">
                <a16:creationId xmlns:a16="http://schemas.microsoft.com/office/drawing/2014/main" id="{5322C194-A91C-8DFC-234F-9D8FB14593E2}"/>
              </a:ext>
            </a:extLst>
          </p:cNvPr>
          <p:cNvSpPr>
            <a:spLocks noGrp="1"/>
          </p:cNvSpPr>
          <p:nvPr>
            <p:ph sz="quarter" idx="14"/>
          </p:nvPr>
        </p:nvSpPr>
        <p:spPr/>
        <p:txBody>
          <a:bodyPr/>
          <a:lstStyle/>
          <a:p>
            <a:r>
              <a:rPr lang="en-US" dirty="0"/>
              <a:t>9 am – 9:15 am: </a:t>
            </a:r>
            <a:r>
              <a:rPr lang="en-US" i="1" dirty="0"/>
              <a:t>Howdy! Jawing Activity</a:t>
            </a:r>
          </a:p>
          <a:p>
            <a:r>
              <a:rPr lang="en-US" dirty="0"/>
              <a:t>9:15 am – 10 am: </a:t>
            </a:r>
            <a:r>
              <a:rPr lang="en-US" i="1" dirty="0"/>
              <a:t>Hanging onto One’s Fiddle (Assessing your capacity)</a:t>
            </a:r>
          </a:p>
          <a:p>
            <a:r>
              <a:rPr lang="en-US" dirty="0"/>
              <a:t>10 am – 10:30 am: </a:t>
            </a:r>
            <a:r>
              <a:rPr lang="en-US" i="1" dirty="0" err="1"/>
              <a:t>Ponderin</a:t>
            </a:r>
            <a:r>
              <a:rPr lang="en-US" i="1" dirty="0"/>
              <a:t>’ (Action Planning)</a:t>
            </a:r>
          </a:p>
          <a:p>
            <a:r>
              <a:rPr lang="en-US" dirty="0"/>
              <a:t>10:30 am – 10:45 am: </a:t>
            </a:r>
            <a:r>
              <a:rPr lang="en-US" i="1" dirty="0"/>
              <a:t>Share out</a:t>
            </a:r>
          </a:p>
          <a:p>
            <a:r>
              <a:rPr lang="en-US" dirty="0"/>
              <a:t>10:45 am – 11 am: </a:t>
            </a:r>
            <a:r>
              <a:rPr lang="en-US" i="1" dirty="0"/>
              <a:t>Hanging up our Hats, I Reckon' (Wrap up and Next Steps) </a:t>
            </a:r>
          </a:p>
          <a:p>
            <a:r>
              <a:rPr lang="en-US" dirty="0"/>
              <a:t> </a:t>
            </a:r>
          </a:p>
          <a:p>
            <a:endParaRPr lang="en-US" dirty="0"/>
          </a:p>
        </p:txBody>
      </p:sp>
      <p:sp>
        <p:nvSpPr>
          <p:cNvPr id="5" name="Slide Number Placeholder 4">
            <a:extLst>
              <a:ext uri="{FF2B5EF4-FFF2-40B4-BE49-F238E27FC236}">
                <a16:creationId xmlns:a16="http://schemas.microsoft.com/office/drawing/2014/main" id="{0C21EEA5-3BA6-7DA7-4979-ADD5B6EB9F7D}"/>
              </a:ext>
            </a:extLst>
          </p:cNvPr>
          <p:cNvSpPr>
            <a:spLocks noGrp="1"/>
          </p:cNvSpPr>
          <p:nvPr>
            <p:ph type="sldNum" sz="quarter" idx="12"/>
          </p:nvPr>
        </p:nvSpPr>
        <p:spPr/>
        <p:txBody>
          <a:bodyPr/>
          <a:lstStyle/>
          <a:p>
            <a:fld id="{99A20822-4A49-4D36-86E3-300BA48D3F00}" type="slidenum">
              <a:rPr lang="en-US" smtClean="0"/>
              <a:t>95</a:t>
            </a:fld>
            <a:endParaRPr lang="en-US"/>
          </a:p>
        </p:txBody>
      </p:sp>
    </p:spTree>
    <p:extLst>
      <p:ext uri="{BB962C8B-B14F-4D97-AF65-F5344CB8AC3E}">
        <p14:creationId xmlns:p14="http://schemas.microsoft.com/office/powerpoint/2010/main" val="188812582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E9513D-414A-965E-224F-3BB34EE72E3F}"/>
              </a:ext>
            </a:extLst>
          </p:cNvPr>
          <p:cNvSpPr>
            <a:spLocks noGrp="1"/>
          </p:cNvSpPr>
          <p:nvPr>
            <p:ph type="title"/>
          </p:nvPr>
        </p:nvSpPr>
        <p:spPr/>
        <p:txBody>
          <a:bodyPr/>
          <a:lstStyle/>
          <a:p>
            <a:r>
              <a:rPr lang="en-US"/>
              <a:t>Howdy! Jawing Activity - Reflect</a:t>
            </a:r>
          </a:p>
        </p:txBody>
      </p:sp>
      <p:sp>
        <p:nvSpPr>
          <p:cNvPr id="3" name="Content Placeholder 2">
            <a:extLst>
              <a:ext uri="{FF2B5EF4-FFF2-40B4-BE49-F238E27FC236}">
                <a16:creationId xmlns:a16="http://schemas.microsoft.com/office/drawing/2014/main" id="{C307DECB-8044-0FD0-D6C1-4A538A17F74D}"/>
              </a:ext>
            </a:extLst>
          </p:cNvPr>
          <p:cNvSpPr>
            <a:spLocks noGrp="1"/>
          </p:cNvSpPr>
          <p:nvPr>
            <p:ph sz="quarter" idx="14"/>
          </p:nvPr>
        </p:nvSpPr>
        <p:spPr/>
        <p:txBody>
          <a:bodyPr/>
          <a:lstStyle/>
          <a:p>
            <a:r>
              <a:rPr lang="en-US" b="1"/>
              <a:t>Think: </a:t>
            </a:r>
          </a:p>
          <a:p>
            <a:pPr marL="457200" indent="-457200">
              <a:buFont typeface="Arial" panose="020B0604020202020204" pitchFamily="34" charset="0"/>
              <a:buChar char="•"/>
            </a:pPr>
            <a:r>
              <a:rPr lang="en-US"/>
              <a:t>Looking back, what lessons do you think are most critical for your school/district/state to focus on for DBI implement to be successful? </a:t>
            </a:r>
          </a:p>
          <a:p>
            <a:pPr marL="457200" indent="-457200">
              <a:buFont typeface="Arial" panose="020B0604020202020204" pitchFamily="34" charset="0"/>
              <a:buChar char="•"/>
            </a:pPr>
            <a:r>
              <a:rPr lang="en-US"/>
              <a:t>What are potential challenges or barriers to DBI implementation? </a:t>
            </a:r>
            <a:r>
              <a:rPr lang="en-US" dirty="0"/>
              <a:t>What are </a:t>
            </a:r>
            <a:r>
              <a:rPr lang="en-US"/>
              <a:t>some potential solutions? </a:t>
            </a:r>
          </a:p>
          <a:p>
            <a:r>
              <a:rPr lang="en-US"/>
              <a:t>Share one barrier and</a:t>
            </a:r>
            <a:r>
              <a:rPr lang="en-US" dirty="0"/>
              <a:t> one</a:t>
            </a:r>
            <a:r>
              <a:rPr lang="en-US"/>
              <a:t> solution with a partner!</a:t>
            </a:r>
          </a:p>
        </p:txBody>
      </p:sp>
      <p:pic>
        <p:nvPicPr>
          <p:cNvPr id="6" name="Graphic 5" descr="Paper">
            <a:extLst>
              <a:ext uri="{FF2B5EF4-FFF2-40B4-BE49-F238E27FC236}">
                <a16:creationId xmlns:a16="http://schemas.microsoft.com/office/drawing/2014/main" id="{9E56E3B1-F1E4-E7E5-5DD6-9F606E625D1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172700" y="4602890"/>
            <a:ext cx="1071111" cy="1071111"/>
          </a:xfrm>
          <a:prstGeom prst="rect">
            <a:avLst/>
          </a:prstGeom>
        </p:spPr>
      </p:pic>
      <p:sp>
        <p:nvSpPr>
          <p:cNvPr id="5" name="Slide Number Placeholder 4">
            <a:extLst>
              <a:ext uri="{FF2B5EF4-FFF2-40B4-BE49-F238E27FC236}">
                <a16:creationId xmlns:a16="http://schemas.microsoft.com/office/drawing/2014/main" id="{190D659E-DEAA-8307-C51F-078A066BE10B}"/>
              </a:ext>
            </a:extLst>
          </p:cNvPr>
          <p:cNvSpPr>
            <a:spLocks noGrp="1"/>
          </p:cNvSpPr>
          <p:nvPr>
            <p:ph type="sldNum" sz="quarter" idx="12"/>
          </p:nvPr>
        </p:nvSpPr>
        <p:spPr/>
        <p:txBody>
          <a:bodyPr/>
          <a:lstStyle/>
          <a:p>
            <a:fld id="{99A20822-4A49-4D36-86E3-300BA48D3F00}" type="slidenum">
              <a:rPr lang="en-US" smtClean="0"/>
              <a:t>96</a:t>
            </a:fld>
            <a:endParaRPr lang="en-US"/>
          </a:p>
        </p:txBody>
      </p:sp>
    </p:spTree>
    <p:extLst>
      <p:ext uri="{BB962C8B-B14F-4D97-AF65-F5344CB8AC3E}">
        <p14:creationId xmlns:p14="http://schemas.microsoft.com/office/powerpoint/2010/main" val="307120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C4FE07-1853-C7B5-F0DF-A56E4144C1D8}"/>
              </a:ext>
            </a:extLst>
          </p:cNvPr>
          <p:cNvSpPr>
            <a:spLocks noGrp="1"/>
          </p:cNvSpPr>
          <p:nvPr>
            <p:ph type="title"/>
          </p:nvPr>
        </p:nvSpPr>
        <p:spPr/>
        <p:txBody>
          <a:bodyPr/>
          <a:lstStyle/>
          <a:p>
            <a:r>
              <a:rPr lang="en-US"/>
              <a:t>Hanging Onto One’s Fiddle (Assessing Your Capacity)</a:t>
            </a:r>
          </a:p>
        </p:txBody>
      </p:sp>
      <p:sp>
        <p:nvSpPr>
          <p:cNvPr id="3" name="Text Placeholder 2">
            <a:extLst>
              <a:ext uri="{FF2B5EF4-FFF2-40B4-BE49-F238E27FC236}">
                <a16:creationId xmlns:a16="http://schemas.microsoft.com/office/drawing/2014/main" id="{9A27605A-EDC9-D5A2-4E82-754FDAFF0166}"/>
              </a:ext>
            </a:extLst>
          </p:cNvPr>
          <p:cNvSpPr>
            <a:spLocks noGrp="1"/>
          </p:cNvSpPr>
          <p:nvPr>
            <p:ph type="body" sz="quarter" idx="13"/>
          </p:nvPr>
        </p:nvSpPr>
        <p:spPr/>
        <p:txBody>
          <a:bodyPr/>
          <a:lstStyle/>
          <a:p>
            <a:endParaRPr lang="en-US"/>
          </a:p>
        </p:txBody>
      </p:sp>
      <p:sp>
        <p:nvSpPr>
          <p:cNvPr id="4" name="Slide Number Placeholder 3">
            <a:extLst>
              <a:ext uri="{FF2B5EF4-FFF2-40B4-BE49-F238E27FC236}">
                <a16:creationId xmlns:a16="http://schemas.microsoft.com/office/drawing/2014/main" id="{7F955167-86BB-1166-0CD2-16751F15DFCA}"/>
              </a:ext>
            </a:extLst>
          </p:cNvPr>
          <p:cNvSpPr>
            <a:spLocks noGrp="1"/>
          </p:cNvSpPr>
          <p:nvPr>
            <p:ph type="sldNum" sz="quarter" idx="15"/>
          </p:nvPr>
        </p:nvSpPr>
        <p:spPr/>
        <p:txBody>
          <a:bodyPr/>
          <a:lstStyle/>
          <a:p>
            <a:fld id="{99A20822-4A49-4D36-86E3-300BA48D3F00}" type="slidenum">
              <a:rPr lang="en-US" smtClean="0"/>
              <a:pPr/>
              <a:t>97</a:t>
            </a:fld>
            <a:endParaRPr lang="en-US"/>
          </a:p>
        </p:txBody>
      </p:sp>
    </p:spTree>
    <p:extLst>
      <p:ext uri="{BB962C8B-B14F-4D97-AF65-F5344CB8AC3E}">
        <p14:creationId xmlns:p14="http://schemas.microsoft.com/office/powerpoint/2010/main" val="408830513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486F2-734C-D2DD-7826-20BFAF2C2AFB}"/>
              </a:ext>
            </a:extLst>
          </p:cNvPr>
          <p:cNvSpPr>
            <a:spLocks noGrp="1"/>
          </p:cNvSpPr>
          <p:nvPr>
            <p:ph type="title"/>
          </p:nvPr>
        </p:nvSpPr>
        <p:spPr/>
        <p:txBody>
          <a:bodyPr/>
          <a:lstStyle/>
          <a:p>
            <a:r>
              <a:rPr lang="en-US" dirty="0"/>
              <a:t>DBI Implementation Reflection</a:t>
            </a:r>
          </a:p>
        </p:txBody>
      </p:sp>
      <p:sp>
        <p:nvSpPr>
          <p:cNvPr id="9" name="Title 1">
            <a:extLst>
              <a:ext uri="{FF2B5EF4-FFF2-40B4-BE49-F238E27FC236}">
                <a16:creationId xmlns:a16="http://schemas.microsoft.com/office/drawing/2014/main" id="{583FA084-F7F3-C7E6-88A8-3B73602BBFB7}"/>
              </a:ext>
            </a:extLst>
          </p:cNvPr>
          <p:cNvSpPr txBox="1">
            <a:spLocks/>
          </p:cNvSpPr>
          <p:nvPr/>
        </p:nvSpPr>
        <p:spPr>
          <a:xfrm>
            <a:off x="653107" y="562431"/>
            <a:ext cx="11276076" cy="1280160"/>
          </a:xfrm>
          <a:prstGeom prst="rect">
            <a:avLst/>
          </a:prstGeom>
        </p:spPr>
        <p:txBody>
          <a:bodyPr vert="horz" lIns="0" tIns="0" rIns="0" bIns="0" rtlCol="0" anchor="ctr" anchorCtr="0">
            <a:normAutofit/>
          </a:bodyPr>
          <a:lstStyle>
            <a:lvl1pPr algn="ctr" defTabSz="685800" rtl="0" eaLnBrk="1" latinLnBrk="0" hangingPunct="1">
              <a:lnSpc>
                <a:spcPct val="100000"/>
              </a:lnSpc>
              <a:spcBef>
                <a:spcPct val="0"/>
              </a:spcBef>
              <a:buNone/>
              <a:defRPr sz="4200" b="1" i="0" kern="1200" baseline="0">
                <a:solidFill>
                  <a:schemeClr val="tx1"/>
                </a:solidFill>
                <a:latin typeface="+mj-lt"/>
                <a:ea typeface="+mj-ea"/>
                <a:cs typeface="Calibri"/>
              </a:defRPr>
            </a:lvl1pPr>
          </a:lstStyle>
          <a:p>
            <a:r>
              <a:rPr lang="en-US" dirty="0"/>
              <a:t>School/Building Level</a:t>
            </a:r>
          </a:p>
        </p:txBody>
      </p:sp>
      <p:pic>
        <p:nvPicPr>
          <p:cNvPr id="3" name="Graphic 2" descr="Paper">
            <a:extLst>
              <a:ext uri="{FF2B5EF4-FFF2-40B4-BE49-F238E27FC236}">
                <a16:creationId xmlns:a16="http://schemas.microsoft.com/office/drawing/2014/main" id="{3E3DF46B-FE7E-7ADE-1455-AD85EFC6E6B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20783" y="53750"/>
            <a:ext cx="1071111" cy="1071111"/>
          </a:xfrm>
          <a:prstGeom prst="rect">
            <a:avLst/>
          </a:prstGeom>
        </p:spPr>
      </p:pic>
      <p:pic>
        <p:nvPicPr>
          <p:cNvPr id="8" name="Content Placeholder 7" descr="screen shot of the school/building level DBI implementation reflection resource">
            <a:extLst>
              <a:ext uri="{FF2B5EF4-FFF2-40B4-BE49-F238E27FC236}">
                <a16:creationId xmlns:a16="http://schemas.microsoft.com/office/drawing/2014/main" id="{AD067DCD-6342-C3F3-946B-671F8A523E5E}"/>
              </a:ext>
            </a:extLst>
          </p:cNvPr>
          <p:cNvPicPr>
            <a:picLocks noGrp="1" noChangeAspect="1"/>
          </p:cNvPicPr>
          <p:nvPr>
            <p:ph sz="quarter" idx="14"/>
          </p:nvPr>
        </p:nvPicPr>
        <p:blipFill>
          <a:blip r:embed="rId4"/>
          <a:stretch>
            <a:fillRect/>
          </a:stretch>
        </p:blipFill>
        <p:spPr>
          <a:xfrm>
            <a:off x="3286059" y="1788841"/>
            <a:ext cx="5618358" cy="4343400"/>
          </a:xfrm>
          <a:ln>
            <a:solidFill>
              <a:schemeClr val="tx1"/>
            </a:solidFill>
          </a:ln>
        </p:spPr>
      </p:pic>
      <p:sp>
        <p:nvSpPr>
          <p:cNvPr id="5" name="Slide Number Placeholder 4">
            <a:extLst>
              <a:ext uri="{FF2B5EF4-FFF2-40B4-BE49-F238E27FC236}">
                <a16:creationId xmlns:a16="http://schemas.microsoft.com/office/drawing/2014/main" id="{7A4ADBED-9F40-5958-E80F-E8C710DC895C}"/>
              </a:ext>
            </a:extLst>
          </p:cNvPr>
          <p:cNvSpPr>
            <a:spLocks noGrp="1"/>
          </p:cNvSpPr>
          <p:nvPr>
            <p:ph type="sldNum" sz="quarter" idx="12"/>
          </p:nvPr>
        </p:nvSpPr>
        <p:spPr/>
        <p:txBody>
          <a:bodyPr/>
          <a:lstStyle/>
          <a:p>
            <a:fld id="{99A20822-4A49-4D36-86E3-300BA48D3F00}" type="slidenum">
              <a:rPr lang="en-US" smtClean="0"/>
              <a:t>98</a:t>
            </a:fld>
            <a:endParaRPr lang="en-US"/>
          </a:p>
        </p:txBody>
      </p:sp>
    </p:spTree>
    <p:extLst>
      <p:ext uri="{BB962C8B-B14F-4D97-AF65-F5344CB8AC3E}">
        <p14:creationId xmlns:p14="http://schemas.microsoft.com/office/powerpoint/2010/main" val="238124445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E0DC5-A92E-CE2D-C1B6-589F337E953D}"/>
              </a:ext>
            </a:extLst>
          </p:cNvPr>
          <p:cNvSpPr>
            <a:spLocks noGrp="1"/>
          </p:cNvSpPr>
          <p:nvPr>
            <p:ph type="title"/>
          </p:nvPr>
        </p:nvSpPr>
        <p:spPr/>
        <p:txBody>
          <a:bodyPr/>
          <a:lstStyle/>
          <a:p>
            <a:r>
              <a:rPr lang="en-US"/>
              <a:t>DBI Implementation Reflection</a:t>
            </a:r>
            <a:br>
              <a:rPr lang="en-US"/>
            </a:br>
            <a:r>
              <a:rPr lang="en-US"/>
              <a:t>District/State</a:t>
            </a:r>
          </a:p>
        </p:txBody>
      </p:sp>
      <p:pic>
        <p:nvPicPr>
          <p:cNvPr id="11" name="Content Placeholder 10" descr="Screenshot of domain 1 of the DBI reflection resource: Alignment ">
            <a:extLst>
              <a:ext uri="{FF2B5EF4-FFF2-40B4-BE49-F238E27FC236}">
                <a16:creationId xmlns:a16="http://schemas.microsoft.com/office/drawing/2014/main" id="{EA87427A-50C9-6A01-00D3-9BE62F2889D8}"/>
              </a:ext>
            </a:extLst>
          </p:cNvPr>
          <p:cNvPicPr>
            <a:picLocks noGrp="1" noChangeAspect="1"/>
          </p:cNvPicPr>
          <p:nvPr>
            <p:ph sz="half" idx="1"/>
          </p:nvPr>
        </p:nvPicPr>
        <p:blipFill>
          <a:blip r:embed="rId2"/>
          <a:stretch>
            <a:fillRect/>
          </a:stretch>
        </p:blipFill>
        <p:spPr>
          <a:xfrm>
            <a:off x="1143178" y="1371600"/>
            <a:ext cx="4196993" cy="4343400"/>
          </a:xfrm>
          <a:prstGeom prst="rect">
            <a:avLst/>
          </a:prstGeom>
          <a:ln>
            <a:solidFill>
              <a:schemeClr val="tx1"/>
            </a:solidFill>
          </a:ln>
        </p:spPr>
      </p:pic>
      <p:pic>
        <p:nvPicPr>
          <p:cNvPr id="15" name="Content Placeholder 14" descr="Screenshot of domain 2 of the DBI reflection resource: Internal Capacity ">
            <a:extLst>
              <a:ext uri="{FF2B5EF4-FFF2-40B4-BE49-F238E27FC236}">
                <a16:creationId xmlns:a16="http://schemas.microsoft.com/office/drawing/2014/main" id="{712E6519-1991-7C33-E070-ED5B3CA2F1DD}"/>
              </a:ext>
            </a:extLst>
          </p:cNvPr>
          <p:cNvPicPr>
            <a:picLocks noGrp="1" noChangeAspect="1"/>
          </p:cNvPicPr>
          <p:nvPr>
            <p:ph sz="half" idx="2"/>
          </p:nvPr>
        </p:nvPicPr>
        <p:blipFill>
          <a:blip r:embed="rId3"/>
          <a:stretch>
            <a:fillRect/>
          </a:stretch>
        </p:blipFill>
        <p:spPr>
          <a:xfrm>
            <a:off x="6809431" y="1371600"/>
            <a:ext cx="4275437" cy="4343400"/>
          </a:xfrm>
          <a:ln>
            <a:solidFill>
              <a:schemeClr val="tx1"/>
            </a:solidFill>
          </a:ln>
        </p:spPr>
      </p:pic>
      <p:pic>
        <p:nvPicPr>
          <p:cNvPr id="8" name="Graphic 7" descr="Paper">
            <a:extLst>
              <a:ext uri="{FF2B5EF4-FFF2-40B4-BE49-F238E27FC236}">
                <a16:creationId xmlns:a16="http://schemas.microsoft.com/office/drawing/2014/main" id="{493C6ECA-7665-8E51-8D88-ED86327B2D7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820783" y="53750"/>
            <a:ext cx="1071111" cy="1071111"/>
          </a:xfrm>
          <a:prstGeom prst="rect">
            <a:avLst/>
          </a:prstGeom>
        </p:spPr>
      </p:pic>
      <p:sp>
        <p:nvSpPr>
          <p:cNvPr id="5" name="Slide Number Placeholder 4">
            <a:extLst>
              <a:ext uri="{FF2B5EF4-FFF2-40B4-BE49-F238E27FC236}">
                <a16:creationId xmlns:a16="http://schemas.microsoft.com/office/drawing/2014/main" id="{80508C54-FA69-E229-4E87-9BFF31FA1A86}"/>
              </a:ext>
            </a:extLst>
          </p:cNvPr>
          <p:cNvSpPr>
            <a:spLocks noGrp="1"/>
          </p:cNvSpPr>
          <p:nvPr>
            <p:ph type="sldNum" sz="quarter" idx="12"/>
          </p:nvPr>
        </p:nvSpPr>
        <p:spPr/>
        <p:txBody>
          <a:bodyPr/>
          <a:lstStyle/>
          <a:p>
            <a:fld id="{99A20822-4A49-4D36-86E3-300BA48D3F00}" type="slidenum">
              <a:rPr lang="en-US" smtClean="0"/>
              <a:t>99</a:t>
            </a:fld>
            <a:endParaRPr lang="en-US"/>
          </a:p>
        </p:txBody>
      </p:sp>
    </p:spTree>
    <p:extLst>
      <p:ext uri="{BB962C8B-B14F-4D97-AF65-F5344CB8AC3E}">
        <p14:creationId xmlns:p14="http://schemas.microsoft.com/office/powerpoint/2010/main" val="1071252572"/>
      </p:ext>
    </p:extLst>
  </p:cSld>
  <p:clrMapOvr>
    <a:masterClrMapping/>
  </p:clrMapOvr>
</p:sld>
</file>

<file path=ppt/theme/theme1.xml><?xml version="1.0" encoding="utf-8"?>
<a:theme xmlns:a="http://schemas.openxmlformats.org/drawingml/2006/main" name="2018 NCII PPT">
  <a:themeElements>
    <a:clrScheme name="NCII PPT">
      <a:dk1>
        <a:srgbClr val="262626"/>
      </a:dk1>
      <a:lt1>
        <a:srgbClr val="FFFFFF"/>
      </a:lt1>
      <a:dk2>
        <a:srgbClr val="4D4D4F"/>
      </a:dk2>
      <a:lt2>
        <a:srgbClr val="F9EDEA"/>
      </a:lt2>
      <a:accent1>
        <a:srgbClr val="C25131"/>
      </a:accent1>
      <a:accent2>
        <a:srgbClr val="447939"/>
      </a:accent2>
      <a:accent3>
        <a:srgbClr val="2C517C"/>
      </a:accent3>
      <a:accent4>
        <a:srgbClr val="10719C"/>
      </a:accent4>
      <a:accent5>
        <a:srgbClr val="912B2A"/>
      </a:accent5>
      <a:accent6>
        <a:srgbClr val="672E6B"/>
      </a:accent6>
      <a:hlink>
        <a:srgbClr val="10719C"/>
      </a:hlink>
      <a:folHlink>
        <a:srgbClr val="800080"/>
      </a:folHlink>
    </a:clrScheme>
    <a:fontScheme name="2021 AIR Calibri">
      <a:majorFont>
        <a:latin typeface="Calibri"/>
        <a:ea typeface=""/>
        <a:cs typeface=""/>
      </a:majorFont>
      <a:minorFont>
        <a:latin typeface="Calibr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w="9525">
          <a:solidFill>
            <a:schemeClr val="tx2"/>
          </a:solidFill>
        </a:ln>
      </a:spPr>
      <a:bodyPr rtlCol="0" anchor="ctr"/>
      <a:lstStyle>
        <a:defPPr algn="ctr">
          <a:defRPr sz="1400"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NCII-PPT-030322 (003)  -  Read-Only" id="{32A1683D-2244-4DA6-B29E-24E8CCDEBBC7}" vid="{DF7FF3D6-8B87-445B-82B9-D95991B548EF}"/>
    </a:ext>
  </a:extLst>
</a:theme>
</file>

<file path=ppt/theme/theme2.xml><?xml version="1.0" encoding="utf-8"?>
<a:theme xmlns:a="http://schemas.openxmlformats.org/drawingml/2006/main" name="Office Theme">
  <a:themeElements>
    <a:clrScheme name="AIR 2017 Board Revised Colors">
      <a:dk1>
        <a:srgbClr val="595959"/>
      </a:dk1>
      <a:lt1>
        <a:srgbClr val="FFFFFF"/>
      </a:lt1>
      <a:dk2>
        <a:srgbClr val="319EFF"/>
      </a:dk2>
      <a:lt2>
        <a:srgbClr val="EAEAEA"/>
      </a:lt2>
      <a:accent1>
        <a:srgbClr val="003462"/>
      </a:accent1>
      <a:accent2>
        <a:srgbClr val="319EFF"/>
      </a:accent2>
      <a:accent3>
        <a:srgbClr val="00A791"/>
      </a:accent3>
      <a:accent4>
        <a:srgbClr val="F16114"/>
      </a:accent4>
      <a:accent5>
        <a:srgbClr val="EFB219"/>
      </a:accent5>
      <a:accent6>
        <a:srgbClr val="62CDFF"/>
      </a:accent6>
      <a:hlink>
        <a:srgbClr val="1707FC"/>
      </a:hlink>
      <a:folHlink>
        <a:srgbClr val="7030A0"/>
      </a:folHlink>
    </a:clrScheme>
    <a:fontScheme name="AIR Board 2017">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AIR 2017 Board Revised Colors">
      <a:dk1>
        <a:srgbClr val="595959"/>
      </a:dk1>
      <a:lt1>
        <a:srgbClr val="FFFFFF"/>
      </a:lt1>
      <a:dk2>
        <a:srgbClr val="319EFF"/>
      </a:dk2>
      <a:lt2>
        <a:srgbClr val="EAEAEA"/>
      </a:lt2>
      <a:accent1>
        <a:srgbClr val="003462"/>
      </a:accent1>
      <a:accent2>
        <a:srgbClr val="319EFF"/>
      </a:accent2>
      <a:accent3>
        <a:srgbClr val="00A791"/>
      </a:accent3>
      <a:accent4>
        <a:srgbClr val="F16114"/>
      </a:accent4>
      <a:accent5>
        <a:srgbClr val="EFB219"/>
      </a:accent5>
      <a:accent6>
        <a:srgbClr val="62CDFF"/>
      </a:accent6>
      <a:hlink>
        <a:srgbClr val="1707FC"/>
      </a:hlink>
      <a:folHlink>
        <a:srgbClr val="7030A0"/>
      </a:folHlink>
    </a:clrScheme>
    <a:fontScheme name="AIR Board 2017">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AA0D7E67984EF4ABEBACF74A4B1D294" ma:contentTypeVersion="18" ma:contentTypeDescription="Create a new document." ma:contentTypeScope="" ma:versionID="617e9a2e27362d20360b138b2149f575">
  <xsd:schema xmlns:xsd="http://www.w3.org/2001/XMLSchema" xmlns:xs="http://www.w3.org/2001/XMLSchema" xmlns:p="http://schemas.microsoft.com/office/2006/metadata/properties" xmlns:ns2="8ef39c64-a023-403b-b100-a285cfd6ef74" xmlns:ns3="89a51b02-0933-47a0-85eb-c3aa1e4e384a" targetNamespace="http://schemas.microsoft.com/office/2006/metadata/properties" ma:root="true" ma:fieldsID="9036fe3bf7a8134689ba1ccc5ba36990" ns2:_="" ns3:_="">
    <xsd:import namespace="8ef39c64-a023-403b-b100-a285cfd6ef74"/>
    <xsd:import namespace="89a51b02-0933-47a0-85eb-c3aa1e4e384a"/>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element ref="ns2:MediaLengthInSeconds" minOccurs="0"/>
                <xsd:element ref="ns2:MediaServiceAutoTags" minOccurs="0"/>
                <xsd:element ref="ns2:MediaServiceGenerationTime" minOccurs="0"/>
                <xsd:element ref="ns2:MediaServiceEventHashCode" minOccurs="0"/>
                <xsd:element ref="ns2:MediaServiceLocation" minOccurs="0"/>
                <xsd:element ref="ns2:MediaServiceOCR"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ef39c64-a023-403b-b100-a285cfd6ef7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b31da6f4-e52d-49d7-b108-9c7783d7746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9a51b02-0933-47a0-85eb-c3aa1e4e384a"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4032057c-f782-4aa0-839e-eb6adbb354a7}" ma:internalName="TaxCatchAll" ma:showField="CatchAllData" ma:web="89a51b02-0933-47a0-85eb-c3aa1e4e384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8ef39c64-a023-403b-b100-a285cfd6ef74">
      <Terms xmlns="http://schemas.microsoft.com/office/infopath/2007/PartnerControls"/>
    </lcf76f155ced4ddcb4097134ff3c332f>
    <TaxCatchAll xmlns="89a51b02-0933-47a0-85eb-c3aa1e4e384a" xsi:nil="true"/>
  </documentManagement>
</p:properties>
</file>

<file path=customXml/itemProps1.xml><?xml version="1.0" encoding="utf-8"?>
<ds:datastoreItem xmlns:ds="http://schemas.openxmlformats.org/officeDocument/2006/customXml" ds:itemID="{F63C77B6-D79C-4692-AE58-9EB660BFA000}">
  <ds:schemaRefs>
    <ds:schemaRef ds:uri="http://schemas.microsoft.com/sharepoint/v3/contenttype/forms"/>
  </ds:schemaRefs>
</ds:datastoreItem>
</file>

<file path=customXml/itemProps2.xml><?xml version="1.0" encoding="utf-8"?>
<ds:datastoreItem xmlns:ds="http://schemas.openxmlformats.org/officeDocument/2006/customXml" ds:itemID="{0608F9ED-0D29-44D9-B001-010A44253452}">
  <ds:schemaRefs>
    <ds:schemaRef ds:uri="89a51b02-0933-47a0-85eb-c3aa1e4e384a"/>
    <ds:schemaRef ds:uri="8ef39c64-a023-403b-b100-a285cfd6ef7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91EAC94F-0CB7-47E2-B1CC-A0F105248E94}">
  <ds:schemaRefs>
    <ds:schemaRef ds:uri="http://purl.org/dc/terms/"/>
    <ds:schemaRef ds:uri="89a51b02-0933-47a0-85eb-c3aa1e4e384a"/>
    <ds:schemaRef ds:uri="8ef39c64-a023-403b-b100-a285cfd6ef74"/>
    <ds:schemaRef ds:uri="http://purl.org/dc/dcmitype/"/>
    <ds:schemaRef ds:uri="http://www.w3.org/XML/1998/namespace"/>
    <ds:schemaRef ds:uri="http://schemas.microsoft.com/office/2006/documentManagement/types"/>
    <ds:schemaRef ds:uri="http://schemas.microsoft.com/office/infopath/2007/PartnerControls"/>
    <ds:schemaRef ds:uri="http://schemas.openxmlformats.org/package/2006/metadata/core-properties"/>
    <ds:schemaRef ds:uri="http://schemas.microsoft.com/office/2006/metadata/properties"/>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2018 NCII PPT</Template>
  <TotalTime>101</TotalTime>
  <Words>6422</Words>
  <Application>Microsoft Office PowerPoint</Application>
  <PresentationFormat>Widescreen</PresentationFormat>
  <Paragraphs>797</Paragraphs>
  <Slides>114</Slides>
  <Notes>96</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114</vt:i4>
      </vt:variant>
    </vt:vector>
  </HeadingPairs>
  <TitlesOfParts>
    <vt:vector size="125" baseType="lpstr">
      <vt:lpstr>ＭＳ Ｐゴシック</vt:lpstr>
      <vt:lpstr>Aharoni</vt:lpstr>
      <vt:lpstr>Arial</vt:lpstr>
      <vt:lpstr>Arial Narrow</vt:lpstr>
      <vt:lpstr>Calibri</vt:lpstr>
      <vt:lpstr>MV Boli</vt:lpstr>
      <vt:lpstr>Noto Symbol</vt:lpstr>
      <vt:lpstr>Roboto</vt:lpstr>
      <vt:lpstr>Segoe UI</vt:lpstr>
      <vt:lpstr>Wingdings</vt:lpstr>
      <vt:lpstr>2018 NCII PPT</vt:lpstr>
      <vt:lpstr>DBI 101  </vt:lpstr>
      <vt:lpstr>Introductions </vt:lpstr>
      <vt:lpstr>Logistics</vt:lpstr>
      <vt:lpstr>Barn Dance</vt:lpstr>
      <vt:lpstr>Agenda – Day 1</vt:lpstr>
      <vt:lpstr>Learner Outcomes</vt:lpstr>
      <vt:lpstr>Introduction to Intensive Intervention </vt:lpstr>
      <vt:lpstr>Why do we need intensive intervention?</vt:lpstr>
      <vt:lpstr>Who needs intensive intervention? </vt:lpstr>
      <vt:lpstr>Benefits of Intensive Intervention </vt:lpstr>
      <vt:lpstr>Where does intensive intervention fit within a multitiered system of support (MTSS)?</vt:lpstr>
      <vt:lpstr>How do Tier 2 and Tier 3 compare?</vt:lpstr>
      <vt:lpstr>How does intensive intervention relate to special education? </vt:lpstr>
      <vt:lpstr>Overview of DBI</vt:lpstr>
      <vt:lpstr>Activator Activity</vt:lpstr>
      <vt:lpstr>What is data-based individualization (DBI)?</vt:lpstr>
      <vt:lpstr>Do I need a DBI team to implement DBI? </vt:lpstr>
      <vt:lpstr>How does DBI support implementation of special education requirements?</vt:lpstr>
      <vt:lpstr>DBI Process</vt:lpstr>
      <vt:lpstr>DBI Step 1: Lay the foundation for DBI.</vt:lpstr>
      <vt:lpstr>Why use validated evidence-based practices?</vt:lpstr>
      <vt:lpstr>Can I still implement DBI if I don’t have a standardized, evidence-based program (EBP)?</vt:lpstr>
      <vt:lpstr>Five Elements of Fidelity</vt:lpstr>
      <vt:lpstr>Tools to Support Monitoring Implementation Fidelity</vt:lpstr>
      <vt:lpstr>Chat Time: Validated Intervention Programs</vt:lpstr>
      <vt:lpstr>DBI Step 2: Did the intervention work? </vt:lpstr>
      <vt:lpstr>Tools to Support Collecting Valid Reliable Data for Progress Monitoring</vt:lpstr>
      <vt:lpstr>Analyzing Data: Academics</vt:lpstr>
      <vt:lpstr>Analyzing Data: Academics (part 2)</vt:lpstr>
      <vt:lpstr>Analyzing Data: Behavior</vt:lpstr>
      <vt:lpstr>Chat Time: Progress Monitoring</vt:lpstr>
      <vt:lpstr>DBI Step 3: Why didn’t the intervention work? </vt:lpstr>
      <vt:lpstr>Integration of Academics and Behavior </vt:lpstr>
      <vt:lpstr>Key Questions To Guide Hypothesis Development and Intensification</vt:lpstr>
      <vt:lpstr>Using Diagnostic Data to Develop a Hypothesis</vt:lpstr>
      <vt:lpstr>Tools for Analyzing Informal Diagnostic Data</vt:lpstr>
      <vt:lpstr>DBI Step 4: What change is needed? </vt:lpstr>
      <vt:lpstr>Adapting the Intervention</vt:lpstr>
      <vt:lpstr>Implementation Monitoring: Was the adapted intervention delivered with fidelity? </vt:lpstr>
      <vt:lpstr>Chat Time: Hypothesis Development and Adapting The Intervention </vt:lpstr>
      <vt:lpstr>DBI Step 5: Did the change work? </vt:lpstr>
      <vt:lpstr>Academics: Is the student responding to the adapted intervention? </vt:lpstr>
      <vt:lpstr>Behavior: Is the student responding to the adapted intervention?</vt:lpstr>
      <vt:lpstr>DBI is an ongoing process based on student responsiveness to the intervention. </vt:lpstr>
      <vt:lpstr>Activator Activity: Revisited</vt:lpstr>
      <vt:lpstr>Y’all Ready for This? </vt:lpstr>
      <vt:lpstr>Key Elements for DBI Implementation</vt:lpstr>
      <vt:lpstr>5 Lessons Learned From Implementing Intensive Intervention </vt:lpstr>
      <vt:lpstr>1. Support from leadership is essential.</vt:lpstr>
      <vt:lpstr>Leadership . . .</vt:lpstr>
      <vt:lpstr>Considerations for DBI Implementation</vt:lpstr>
      <vt:lpstr>2. Ensure solid Tiers 1 and 2.</vt:lpstr>
      <vt:lpstr>Tiers 1 and 2 Resources: Academic and Behavior Assessment and Intervention Tools Charts</vt:lpstr>
      <vt:lpstr>3. Start small and focus on one step at a time.</vt:lpstr>
      <vt:lpstr>Resources: Monitoring Fidelity </vt:lpstr>
      <vt:lpstr>4. Use formalized procedures and  standard protocols.</vt:lpstr>
      <vt:lpstr>Facilitated Meetings to Review Data</vt:lpstr>
      <vt:lpstr>Developing Student Plans</vt:lpstr>
      <vt:lpstr>Professional Learning Resources</vt:lpstr>
      <vt:lpstr>Formalized Procedures</vt:lpstr>
      <vt:lpstr>5. Commit to the process.</vt:lpstr>
      <vt:lpstr>Create a culture of continuous improvement. </vt:lpstr>
      <vt:lpstr>Activator Activity Update</vt:lpstr>
      <vt:lpstr>Kelsey’s Case Study </vt:lpstr>
      <vt:lpstr>DBI for Kelsey</vt:lpstr>
      <vt:lpstr>DBI requires ongoing progress monitoring to determine responsiveness. </vt:lpstr>
      <vt:lpstr>Progress Monitoring Plan </vt:lpstr>
      <vt:lpstr>Progress Monitoring Graph </vt:lpstr>
      <vt:lpstr>Individual teacher or teams of teachers assess student’s responsiveness.</vt:lpstr>
      <vt:lpstr>Progress Monitoring: Does Kelsey need DBI?</vt:lpstr>
      <vt:lpstr>Delivered with fidelity? </vt:lpstr>
      <vt:lpstr>Diagnostic Data:  What changes are needed to support Kelsey?</vt:lpstr>
      <vt:lpstr>Using Diagnostic Data to Develop Hypothesis to Intensify</vt:lpstr>
      <vt:lpstr>Intervention Adaptation:  Use diagnostic data to adapt the intervention.</vt:lpstr>
      <vt:lpstr>Using Diagnostic Data to Develop Hypothesis to Intensify (part 2)</vt:lpstr>
      <vt:lpstr>Rating Table</vt:lpstr>
      <vt:lpstr>Was the intervention adaptation delivered with fidelity? </vt:lpstr>
      <vt:lpstr>Progress monitor and assess the impact of the adaptation.</vt:lpstr>
      <vt:lpstr>Progress Monitoring:  Is Kelsey responding to the intervention?</vt:lpstr>
      <vt:lpstr>Again, DBI is an ongoing process based on student responsiveness to the intervention. </vt:lpstr>
      <vt:lpstr>Informal Diagnostic Data Sources in Literacy</vt:lpstr>
      <vt:lpstr>What do you recommend?</vt:lpstr>
      <vt:lpstr>Lesson Plan Selection</vt:lpstr>
      <vt:lpstr>Lesson Plan Selection: Zoomed In</vt:lpstr>
      <vt:lpstr>NCII Resources</vt:lpstr>
      <vt:lpstr>Rating Table 2</vt:lpstr>
      <vt:lpstr>Progress Monitoring: Is Kelsey responding to the adapted intervention?</vt:lpstr>
      <vt:lpstr>DBI is an ongoing process. </vt:lpstr>
      <vt:lpstr>Using Data to Intensify the Intervention </vt:lpstr>
      <vt:lpstr>Rating Table 3</vt:lpstr>
      <vt:lpstr>Is Kelsey responding to the adapted intervention? What would you do?</vt:lpstr>
      <vt:lpstr>Circle Up</vt:lpstr>
      <vt:lpstr>Preview Day 2 Agenda</vt:lpstr>
      <vt:lpstr>DBI 101   </vt:lpstr>
      <vt:lpstr>Preview Day 2 Agenda </vt:lpstr>
      <vt:lpstr>Howdy! Jawing Activity - Reflect</vt:lpstr>
      <vt:lpstr>Hanging Onto One’s Fiddle (Assessing Your Capacity)</vt:lpstr>
      <vt:lpstr>DBI Implementation Reflection</vt:lpstr>
      <vt:lpstr>DBI Implementation Reflection District/State</vt:lpstr>
      <vt:lpstr>Ponderin’ Time  (Action Planning)</vt:lpstr>
      <vt:lpstr>Action Planning </vt:lpstr>
      <vt:lpstr>Hanging Up Our Hats, I Reckon’ </vt:lpstr>
      <vt:lpstr>Validated interventions</vt:lpstr>
      <vt:lpstr>Variations exist in the availability of evidence-based interventions.</vt:lpstr>
      <vt:lpstr>  If a student is not responsive, consider  fidelity first.   </vt:lpstr>
      <vt:lpstr>Identify whether group-based or individualized adaptations are needed.</vt:lpstr>
      <vt:lpstr>“I don’t know what to do if the intervention isn’t working.” </vt:lpstr>
      <vt:lpstr>Perseverance</vt:lpstr>
      <vt:lpstr>Did we achieve our outcomes? </vt:lpstr>
      <vt:lpstr>Thank you</vt:lpstr>
      <vt:lpstr>References</vt:lpstr>
      <vt:lpstr>References 2</vt:lpstr>
      <vt:lpstr>References 3</vt:lpstr>
      <vt:lpstr>References 4</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DBI 101</dc:title>
  <dc:subject>Specify the subject of the presentation</dc:subject>
  <dc:creator>Benz, Sarah</dc:creator>
  <cp:keywords>Add appropriate tags for accessibility</cp:keywords>
  <cp:lastModifiedBy>Peterson, Amy</cp:lastModifiedBy>
  <cp:revision>3</cp:revision>
  <cp:lastPrinted>2017-10-19T00:36:21Z</cp:lastPrinted>
  <dcterms:created xsi:type="dcterms:W3CDTF">2024-05-14T20:16:14Z</dcterms:created>
  <dcterms:modified xsi:type="dcterms:W3CDTF">2024-06-25T19:56:28Z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ItemGuid">
    <vt:lpwstr>8b327038-9672-44f6-b820-c0a9711a584d</vt:lpwstr>
  </property>
  <property fmtid="{D5CDD505-2E9C-101B-9397-08002B2CF9AE}" pid="3" name="ContentTypeId">
    <vt:lpwstr>0x010100CAA0D7E67984EF4ABEBACF74A4B1D294</vt:lpwstr>
  </property>
  <property fmtid="{D5CDD505-2E9C-101B-9397-08002B2CF9AE}" pid="4" name="TaxKeyword">
    <vt:lpwstr>1327;#Add appropriate tags for accessibility|eab204ad-ef36-4d01-a7c0-674086fd960c</vt:lpwstr>
  </property>
  <property fmtid="{D5CDD505-2E9C-101B-9397-08002B2CF9AE}" pid="5" name="MediaServiceImageTags">
    <vt:lpwstr/>
  </property>
</Properties>
</file>